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D1A2BE1-99AF-44C9-BF3A-18120DF54B02}">
  <a:tblStyle styleId="{7D1A2BE1-99AF-44C9-BF3A-18120DF54B02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2"/>
    <p:restoredTop sz="94479"/>
  </p:normalViewPr>
  <p:slideViewPr>
    <p:cSldViewPr snapToGrid="0" snapToObjects="1">
      <p:cViewPr varScale="1">
        <p:scale>
          <a:sx n="104" d="100"/>
          <a:sy n="104" d="100"/>
        </p:scale>
        <p:origin x="11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4108221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2 min intro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1-2 min for class + study design (class has not been evaluated objectively)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2 mins results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1 min reflections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3 mins discussion + next steps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01073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Student-led, faculty-mentored is effective teaching model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-origin of this program is students seeking to fill a void in their education that is missing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-this model allows for selection of topics that are relevant and interesting to students (eg. recent student interest and involvement in addiction here in Massachusetts)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-empowers students as advocates as they are actively engaged in a community of practice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Similar objective knowledge but increased confidence among control group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-greater confidence may be explanation for not taking class but we have evidence that knowledge scores were similar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-given that advocacy is a component of professional responsibility and relevance of these topics to our patient population here at BMC, this curriculum could benefit all students → opportunity to design advocacy competencies to be met by all BUSM graduates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Limitations: small sample size, single institution, single time point controls (could improvement have happened due to other factors?)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10:37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25027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691174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Jawad presents personal reflections in 1 min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8959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60990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223623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270374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45949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66417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89545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48627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Jawad presents introduction in 2 minutes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Notes from run-through: 2:22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Mentored by Dean Witzburg </a:t>
            </a:r>
            <a:r>
              <a:rPr lang="en" b="1"/>
              <a:t>and Megan Sandel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Medical </a:t>
            </a:r>
            <a:r>
              <a:rPr lang="en" b="1"/>
              <a:t>and dental students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?necessity of mentioning other aspects of buATP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Excellent mention of lack of standardized competencies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Change order of bullet points 2←&gt;3 if that is the order it will be spoken in?</a:t>
            </a:r>
          </a:p>
        </p:txBody>
      </p:sp>
    </p:spTree>
    <p:extLst>
      <p:ext uri="{BB962C8B-B14F-4D97-AF65-F5344CB8AC3E}">
        <p14:creationId xmlns:p14="http://schemas.microsoft.com/office/powerpoint/2010/main" val="715936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First formalized curriculum for teaching advocacy; didactics + project</a:t>
            </a:r>
          </a:p>
          <a:p>
            <a:pPr marL="457200" lvl="0" indent="-228600">
              <a:spcBef>
                <a:spcPts val="0"/>
              </a:spcBef>
              <a:buChar char="-"/>
            </a:pPr>
            <a:r>
              <a:rPr lang="en"/>
              <a:t>= Intervention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Session topics derived from student interest (some modifications every year based on current leadership)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Physician/expert speaker is invited both as a form of information quality control and to serve as role models for future physician advocates 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To tie the course together and encourage students to get hands on experience, we invite them to apply concepts from the class and engage in topics we’ve discussed in a final advocacy project, which they complete in the community and present to the class during our final session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Notes from run-through: 3:45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These are the topics that we covered last year during the study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Didactic sessions first then advocacy project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Need to clarify that this is our intervention </a:t>
            </a:r>
          </a:p>
        </p:txBody>
      </p:sp>
    </p:spTree>
    <p:extLst>
      <p:ext uri="{BB962C8B-B14F-4D97-AF65-F5344CB8AC3E}">
        <p14:creationId xmlns:p14="http://schemas.microsoft.com/office/powerpoint/2010/main" val="386536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Explain categories of measures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150">
                <a:solidFill>
                  <a:srgbClr val="000090"/>
                </a:solidFill>
                <a:latin typeface="Roboto"/>
                <a:ea typeface="Roboto"/>
                <a:cs typeface="Roboto"/>
                <a:sym typeface="Roboto"/>
              </a:rPr>
              <a:t>Surveys were administered to 24 students enrolled in SPA-1 before and after completing the course, as well as a control group of 32 first-year medical students not enrolled in SPA-1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150">
                <a:solidFill>
                  <a:srgbClr val="000090"/>
                </a:solidFill>
                <a:latin typeface="Roboto"/>
                <a:ea typeface="Roboto"/>
                <a:cs typeface="Roboto"/>
                <a:sym typeface="Roboto"/>
              </a:rPr>
              <a:t>Categories: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150">
                <a:solidFill>
                  <a:srgbClr val="000090"/>
                </a:solidFill>
                <a:latin typeface="Roboto"/>
                <a:ea typeface="Roboto"/>
                <a:cs typeface="Roboto"/>
                <a:sym typeface="Roboto"/>
              </a:rPr>
              <a:t>1-3 assessed with Likert scale, 4 fill-in-the-blank questions</a:t>
            </a:r>
          </a:p>
          <a:p>
            <a:pPr marL="457200" lvl="0" indent="-30162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90"/>
              </a:buClr>
              <a:buSzPct val="95833"/>
              <a:buFont typeface="Roboto"/>
              <a:buChar char="-"/>
            </a:pPr>
            <a:r>
              <a:rPr lang="en" sz="1150">
                <a:solidFill>
                  <a:srgbClr val="000090"/>
                </a:solidFill>
                <a:latin typeface="Roboto"/>
                <a:ea typeface="Roboto"/>
                <a:cs typeface="Roboto"/>
                <a:sym typeface="Roboto"/>
              </a:rPr>
              <a:t>Self-reported advocacy attitudes</a:t>
            </a:r>
          </a:p>
          <a:p>
            <a:pPr marL="914400" lvl="1" indent="-30162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90"/>
              </a:buClr>
              <a:buSzPct val="95833"/>
              <a:buFont typeface="Roboto"/>
              <a:buChar char="-"/>
            </a:pPr>
            <a:r>
              <a:rPr lang="en" sz="1150">
                <a:solidFill>
                  <a:srgbClr val="000090"/>
                </a:solidFill>
                <a:latin typeface="Roboto"/>
                <a:ea typeface="Roboto"/>
                <a:cs typeface="Roboto"/>
                <a:sym typeface="Roboto"/>
              </a:rPr>
              <a:t>Ex. Role of healthcare professional in advocacy/physicians’ responsibility to address social determinants of health</a:t>
            </a:r>
          </a:p>
          <a:p>
            <a:pPr marL="914400" lvl="1" indent="-30162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90"/>
              </a:buClr>
              <a:buSzPct val="95833"/>
              <a:buFont typeface="Roboto"/>
              <a:buChar char="-"/>
            </a:pPr>
            <a:r>
              <a:rPr lang="en" sz="1150">
                <a:solidFill>
                  <a:srgbClr val="000090"/>
                </a:solidFill>
                <a:latin typeface="Roboto"/>
                <a:ea typeface="Roboto"/>
                <a:cs typeface="Roboto"/>
                <a:sym typeface="Roboto"/>
              </a:rPr>
              <a:t>Ex. Role of advocacy education in medical school curriculum</a:t>
            </a:r>
          </a:p>
          <a:p>
            <a:pPr marL="457200" lvl="0" indent="-30162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90"/>
              </a:buClr>
              <a:buSzPct val="95833"/>
              <a:buFont typeface="Roboto"/>
              <a:buChar char="-"/>
            </a:pPr>
            <a:r>
              <a:rPr lang="en" sz="1150">
                <a:solidFill>
                  <a:srgbClr val="000090"/>
                </a:solidFill>
                <a:latin typeface="Roboto"/>
                <a:ea typeface="Roboto"/>
                <a:cs typeface="Roboto"/>
                <a:sym typeface="Roboto"/>
              </a:rPr>
              <a:t>Self-reported advocacy knowledge</a:t>
            </a:r>
          </a:p>
          <a:p>
            <a:pPr marL="914400" lvl="1" indent="-30162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90"/>
              </a:buClr>
              <a:buSzPct val="95833"/>
              <a:buFont typeface="Roboto"/>
              <a:buChar char="-"/>
            </a:pPr>
            <a:r>
              <a:rPr lang="en" sz="1150">
                <a:solidFill>
                  <a:srgbClr val="000090"/>
                </a:solidFill>
                <a:latin typeface="Roboto"/>
                <a:ea typeface="Roboto"/>
                <a:cs typeface="Roboto"/>
                <a:sym typeface="Roboto"/>
              </a:rPr>
              <a:t>Ex. Recognition of how social determinants of health impact patients </a:t>
            </a:r>
          </a:p>
          <a:p>
            <a:pPr marL="457200" lvl="0" indent="-30162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90"/>
              </a:buClr>
              <a:buSzPct val="95833"/>
              <a:buFont typeface="Roboto"/>
              <a:buChar char="-"/>
            </a:pPr>
            <a:r>
              <a:rPr lang="en" sz="1150">
                <a:solidFill>
                  <a:srgbClr val="000090"/>
                </a:solidFill>
                <a:latin typeface="Roboto"/>
                <a:ea typeface="Roboto"/>
                <a:cs typeface="Roboto"/>
                <a:sym typeface="Roboto"/>
              </a:rPr>
              <a:t>Confidence in advocacy skills</a:t>
            </a:r>
          </a:p>
          <a:p>
            <a:pPr marL="914400" lvl="1" indent="-30162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90"/>
              </a:buClr>
              <a:buSzPct val="95833"/>
              <a:buFont typeface="Roboto"/>
              <a:buChar char="-"/>
            </a:pPr>
            <a:r>
              <a:rPr lang="en" sz="1150">
                <a:solidFill>
                  <a:srgbClr val="000090"/>
                </a:solidFill>
                <a:latin typeface="Roboto"/>
                <a:ea typeface="Roboto"/>
                <a:cs typeface="Roboto"/>
                <a:sym typeface="Roboto"/>
              </a:rPr>
              <a:t>Ex. Confidence in ability to elicit history and empathize with a patient’s social situation</a:t>
            </a:r>
          </a:p>
          <a:p>
            <a:pPr marL="457200" lvl="0" indent="-30162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90"/>
              </a:buClr>
              <a:buSzPct val="95833"/>
              <a:buFont typeface="Roboto"/>
              <a:buChar char="-"/>
            </a:pPr>
            <a:r>
              <a:rPr lang="en" sz="1150">
                <a:solidFill>
                  <a:srgbClr val="000090"/>
                </a:solidFill>
                <a:latin typeface="Roboto"/>
                <a:ea typeface="Roboto"/>
                <a:cs typeface="Roboto"/>
                <a:sym typeface="Roboto"/>
              </a:rPr>
              <a:t>Objective advocacy knowledge</a:t>
            </a:r>
          </a:p>
          <a:p>
            <a:pPr marL="914400" lvl="1" indent="-30162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90"/>
              </a:buClr>
              <a:buSzPct val="95833"/>
              <a:buFont typeface="Roboto"/>
              <a:buChar char="-"/>
            </a:pPr>
            <a:r>
              <a:rPr lang="en" sz="1150">
                <a:solidFill>
                  <a:srgbClr val="000090"/>
                </a:solidFill>
                <a:latin typeface="Roboto"/>
                <a:ea typeface="Roboto"/>
                <a:cs typeface="Roboto"/>
                <a:sym typeface="Roboto"/>
              </a:rPr>
              <a:t>Ex. Identifying resources for patients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150">
                <a:solidFill>
                  <a:srgbClr val="000090"/>
                </a:solidFill>
                <a:latin typeface="Roboto"/>
                <a:ea typeface="Roboto"/>
                <a:cs typeface="Roboto"/>
                <a:sym typeface="Roboto"/>
              </a:rPr>
              <a:t>Pre- and post-intervention data were analyzed using paired t-tests.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150">
                <a:solidFill>
                  <a:srgbClr val="000090"/>
                </a:solidFill>
                <a:latin typeface="Roboto"/>
                <a:ea typeface="Roboto"/>
                <a:cs typeface="Roboto"/>
                <a:sym typeface="Roboto"/>
              </a:rPr>
              <a:t>Pre-intervention and control groups were compared using Fisher’s exact or chi-square tests.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150">
                <a:solidFill>
                  <a:srgbClr val="000090"/>
                </a:solidFill>
                <a:latin typeface="Roboto"/>
                <a:ea typeface="Roboto"/>
                <a:cs typeface="Roboto"/>
                <a:sym typeface="Roboto"/>
              </a:rPr>
              <a:t>Notes from Run-Through: (4:48)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150">
                <a:solidFill>
                  <a:srgbClr val="000090"/>
                </a:solidFill>
                <a:latin typeface="Roboto"/>
                <a:ea typeface="Roboto"/>
                <a:cs typeface="Roboto"/>
                <a:sym typeface="Roboto"/>
              </a:rPr>
              <a:t>-need to clarify likert scale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1150">
              <a:solidFill>
                <a:srgbClr val="000090"/>
              </a:solidFill>
              <a:latin typeface="Roboto"/>
              <a:ea typeface="Roboto"/>
              <a:cs typeface="Roboto"/>
              <a:sym typeface="Roboto"/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42847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Notes from run-through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5:11</a:t>
            </a:r>
          </a:p>
        </p:txBody>
      </p:sp>
    </p:spTree>
    <p:extLst>
      <p:ext uri="{BB962C8B-B14F-4D97-AF65-F5344CB8AC3E}">
        <p14:creationId xmlns:p14="http://schemas.microsoft.com/office/powerpoint/2010/main" val="1190046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7:36</a:t>
            </a:r>
          </a:p>
        </p:txBody>
      </p:sp>
    </p:spTree>
    <p:extLst>
      <p:ext uri="{BB962C8B-B14F-4D97-AF65-F5344CB8AC3E}">
        <p14:creationId xmlns:p14="http://schemas.microsoft.com/office/powerpoint/2010/main" val="15970941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7:59</a:t>
            </a:r>
          </a:p>
        </p:txBody>
      </p:sp>
    </p:spTree>
    <p:extLst>
      <p:ext uri="{BB962C8B-B14F-4D97-AF65-F5344CB8AC3E}">
        <p14:creationId xmlns:p14="http://schemas.microsoft.com/office/powerpoint/2010/main" val="9626197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553884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/>
              <a:t>Attitudes in Classtakers vs. Controls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General - no significant difference (p=0.9606)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Specific Topics - did not do analysis yet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Medical Education - *significant difference (p=0.0047)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Future Practice - *significant difference (p=0.0002)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6:19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2782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65500" y="2779466"/>
            <a:ext cx="4045200" cy="12350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7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/>
              <a:t>Lessons from the </a:t>
            </a:r>
          </a:p>
          <a:p>
            <a:pPr lvl="0">
              <a:spcBef>
                <a:spcPts val="0"/>
              </a:spcBef>
              <a:buNone/>
            </a:pPr>
            <a:r>
              <a:rPr lang="en" sz="4000"/>
              <a:t>Spectrum of Physician Advocacy-1 (SPA-1) Free Time Elective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subTitle" idx="1"/>
          </p:nvPr>
        </p:nvSpPr>
        <p:spPr>
          <a:xfrm>
            <a:off x="390525" y="3017730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Katelyn Carey BUSM ‘17			Molly Zielenbach BUSM ‘16 MD MPH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Karen Foo BUSM ‘17				Johnna Murphy MPH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Genevieve Guyol BUSM ‘17			Megan Sandel MD MPH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Jawad Husain BUSM ‘17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Janine Petito BUSM ‘17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Discussion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Font typeface="Arial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Improvement in attitudes, knowledge, and skills indicates that a student-led, faculty-mentored program is an effective method of advocacy education at BUSM</a:t>
            </a:r>
          </a:p>
          <a:p>
            <a:pPr marL="457200" lvl="0" indent="-228600">
              <a:spcBef>
                <a:spcPts val="0"/>
              </a:spcBef>
              <a:buClr>
                <a:srgbClr val="000000"/>
              </a:buClr>
              <a:buFont typeface="Arial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Similar baseline objective knowledge, but difference in confidence, in pre-intervention compared to control suggests that all students could benefit from this curriculum</a:t>
            </a:r>
          </a:p>
          <a:p>
            <a:pPr marL="457200" lvl="0" indent="-228600">
              <a:spcBef>
                <a:spcPts val="0"/>
              </a:spcBef>
              <a:buClr>
                <a:srgbClr val="000000"/>
              </a:buClr>
              <a:buFont typeface="Arial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Limitations: small sample size, single institution, single time point controls</a:t>
            </a:r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Next Steps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Font typeface="Arial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Investigate strategies to incorporate advocacy education into the BUSM core curriculum, while maintaining a learner-centered model</a:t>
            </a:r>
          </a:p>
          <a:p>
            <a:pPr marL="457200" lvl="0" indent="-228600">
              <a:spcBef>
                <a:spcPts val="0"/>
              </a:spcBef>
              <a:buClr>
                <a:srgbClr val="000000"/>
              </a:buClr>
              <a:buFont typeface="Arial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Characterize and address interests of BUSM students not currently engaged in advocacy programming</a:t>
            </a:r>
          </a:p>
        </p:txBody>
      </p: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Reflections on a Student-Led, Faculty-Mentored Advocacy Elective 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97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BU Advocacy Training Program provides: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Font typeface="Arial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 opportunity to learn about social issues that shape our patients’ lives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Font typeface="Arial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Mentorship from experienced physician advocates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Font typeface="Arial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community of humanistic, socially conscious medical and dental students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Font typeface="Arial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Valuable experience in leadership and teaching</a:t>
            </a:r>
          </a:p>
        </p:txBody>
      </p:sp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Special Thanks To: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Lauren </a:t>
            </a:r>
            <a:r>
              <a:rPr lang="en" sz="14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Fiechtner</a:t>
            </a:r>
            <a:r>
              <a:rPr lang="en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MD MPH				Chen Kenyon MD MSHP</a:t>
            </a:r>
          </a:p>
          <a:p>
            <a:pPr lvl="0">
              <a:spcBef>
                <a:spcPts val="0"/>
              </a:spcBef>
              <a:buNone/>
            </a:pPr>
            <a:r>
              <a:rPr lang="en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Bob </a:t>
            </a:r>
            <a:r>
              <a:rPr lang="en" sz="14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Witzburg</a:t>
            </a:r>
            <a:r>
              <a:rPr lang="en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MD					Suzanne </a:t>
            </a:r>
            <a:r>
              <a:rPr lang="en" sz="14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Sarfaty</a:t>
            </a:r>
            <a:r>
              <a:rPr lang="en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MD</a:t>
            </a:r>
          </a:p>
          <a:p>
            <a:pPr lvl="0">
              <a:spcBef>
                <a:spcPts val="0"/>
              </a:spcBef>
              <a:buNone/>
            </a:pPr>
            <a:r>
              <a:rPr lang="en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Daniel </a:t>
            </a:r>
            <a:r>
              <a:rPr lang="en" sz="14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Dworkis</a:t>
            </a:r>
            <a:r>
              <a:rPr lang="en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MD PhD				Michelle </a:t>
            </a:r>
            <a:r>
              <a:rPr lang="en" sz="14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Sia</a:t>
            </a:r>
            <a:r>
              <a:rPr lang="en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</a:t>
            </a:r>
          </a:p>
          <a:p>
            <a:pPr lvl="0">
              <a:spcBef>
                <a:spcPts val="0"/>
              </a:spcBef>
              <a:buNone/>
            </a:pPr>
            <a:r>
              <a:rPr lang="en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Jessie Gaeta MD					</a:t>
            </a:r>
            <a:r>
              <a:rPr lang="en" sz="1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Michael </a:t>
            </a:r>
            <a:r>
              <a:rPr lang="en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Siegel MD</a:t>
            </a:r>
          </a:p>
          <a:p>
            <a:pPr lvl="0">
              <a:spcBef>
                <a:spcPts val="0"/>
              </a:spcBef>
              <a:buNone/>
            </a:pPr>
            <a:r>
              <a:rPr lang="en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Ana Gregory Ed.M.					Anita </a:t>
            </a:r>
            <a:r>
              <a:rPr lang="en" sz="14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Knopov</a:t>
            </a:r>
            <a:r>
              <a:rPr lang="en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(BUSM ‘18)</a:t>
            </a:r>
          </a:p>
        </p:txBody>
      </p:sp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References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460950" y="150642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2984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“About BMC.” Boston Medical Center. N.p., n.d. Web. 25 May 2016. &lt;http://www.bmc.org/about.htm&gt;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2984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Croft D, Jay SJ, Meslin EM, Gaffney MM, Odell JD. Perspective: Is It Time for Advocacy Training in Medical Education? </a:t>
            </a:r>
            <a:r>
              <a:rPr lang="en" sz="1100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Acad Med</a:t>
            </a: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2012;87(9):1165–1170. doi:10.1097/ACM.0b013e31826232bc.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2984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Belkowitz J, Sanders LM, Zhang C, et al. Teaching Health Advocacy to Medical Students: A Comparison Study. </a:t>
            </a:r>
            <a:r>
              <a:rPr lang="en" sz="1100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 Public Health Manag Pract</a:t>
            </a: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2013;33431(00):1–10. doi:10.1097/PHH.0000000000000031.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2984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Bhate TD, Loh LC. Building a Generation of Physician Advocates. </a:t>
            </a:r>
            <a:r>
              <a:rPr lang="en" sz="1100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Acad Med</a:t>
            </a: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2015;90(12):1. doi:10.1097/ACM.0000000000000841.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2984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Dharamsi S, Ho A, Spadafora SM, Woollard R. The physician as health advocate: translating the quest for social responsibility into medical education and practice. </a:t>
            </a:r>
            <a:r>
              <a:rPr lang="en" sz="1100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Acad Med</a:t>
            </a: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2011;86(9):1108–13. doi:10.1097/ACM.0b013e318226b43b.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2984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Dworkis DA, WIlbur MB, Sandel MT. A Framework for Designing Training in Medical Advocacy. </a:t>
            </a:r>
            <a:r>
              <a:rPr lang="en" sz="1100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Acad Med</a:t>
            </a:r>
            <a:r>
              <a:rPr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2010;85(10):1549–1550. doi:10.1016/0002-9610(92)90118-B.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endParaRPr sz="1050">
              <a:solidFill>
                <a:srgbClr val="000000"/>
              </a:solidFill>
              <a:highlight>
                <a:srgbClr val="F1F4F5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Supplementary Slides</a:t>
            </a:r>
          </a:p>
        </p:txBody>
      </p:sp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471900" y="612850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Self-Reported Advocacy Attitudes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67" name="Shape 1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843375"/>
            <a:ext cx="4756850" cy="2835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Shape 168"/>
          <p:cNvPicPr preferRelativeResize="0"/>
          <p:nvPr/>
        </p:nvPicPr>
        <p:blipFill rotWithShape="1">
          <a:blip r:embed="rId4">
            <a:alphaModFix/>
          </a:blip>
          <a:srcRect t="11629"/>
          <a:stretch/>
        </p:blipFill>
        <p:spPr>
          <a:xfrm>
            <a:off x="4782025" y="1968300"/>
            <a:ext cx="4438170" cy="271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226077" y="699500"/>
            <a:ext cx="2808000" cy="953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Self-Reported Advocacy Knowledge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75" name="Shape 1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42110" y="0"/>
            <a:ext cx="4994628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471900" y="307100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Objective Advocacy Knowledge</a:t>
            </a:r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3957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82" name="Shape 1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76574"/>
            <a:ext cx="4518150" cy="3714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Shape 183"/>
          <p:cNvPicPr preferRelativeResize="0"/>
          <p:nvPr/>
        </p:nvPicPr>
        <p:blipFill rotWithShape="1">
          <a:blip r:embed="rId4">
            <a:alphaModFix/>
          </a:blip>
          <a:srcRect t="80178"/>
          <a:stretch/>
        </p:blipFill>
        <p:spPr>
          <a:xfrm>
            <a:off x="4568000" y="3220400"/>
            <a:ext cx="4625849" cy="9271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Shape 184"/>
          <p:cNvPicPr preferRelativeResize="0"/>
          <p:nvPr/>
        </p:nvPicPr>
        <p:blipFill rotWithShape="1">
          <a:blip r:embed="rId4">
            <a:alphaModFix/>
          </a:blip>
          <a:srcRect b="55583"/>
          <a:stretch/>
        </p:blipFill>
        <p:spPr>
          <a:xfrm>
            <a:off x="4567999" y="1276574"/>
            <a:ext cx="4625849" cy="20775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Confidence in Advocacy Skills</a:t>
            </a: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91" name="Shape 1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23850" y="50599"/>
            <a:ext cx="5166824" cy="5092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Introduction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71900" y="1709010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BMC aims to provide “</a:t>
            </a:r>
            <a:r>
              <a:rPr lang="en" sz="1400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exceptional care, without exception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” to a 59% underserved population</a:t>
            </a:r>
            <a:r>
              <a:rPr lang="en" sz="1400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</a:pPr>
            <a:r>
              <a:rPr lang="en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 Advocacy Training Program (</a:t>
            </a:r>
            <a:r>
              <a:rPr lang="en" sz="14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buATP</a:t>
            </a:r>
            <a:r>
              <a:rPr lang="en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 started 10 years ago to train BUSM students to:</a:t>
            </a:r>
          </a:p>
          <a:p>
            <a:pPr marL="914400" lvl="1" indent="-228600" rtl="0">
              <a:spcBef>
                <a:spcPts val="0"/>
              </a:spcBef>
              <a:buClr>
                <a:srgbClr val="000000"/>
              </a:buClr>
              <a:buFont typeface="Arial"/>
            </a:pPr>
            <a:r>
              <a:rPr lang="en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Understand the the social determinants of health on a theoretical level</a:t>
            </a:r>
          </a:p>
          <a:p>
            <a:pPr marL="914400" lvl="1" indent="-228600" rtl="0">
              <a:spcBef>
                <a:spcPts val="0"/>
              </a:spcBef>
              <a:buClr>
                <a:srgbClr val="000000"/>
              </a:buClr>
              <a:buFont typeface="Arial"/>
            </a:pPr>
            <a:r>
              <a:rPr lang="en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Intervene directly to address the social issues disrupting a patient’s health at the individual or community levels</a:t>
            </a: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</a:pPr>
            <a:r>
              <a:rPr lang="en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Many organizations have called for incorporating advocacy as part of the core competency of professionalism in medical training</a:t>
            </a:r>
            <a:r>
              <a:rPr lang="en" sz="1400" baseline="30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 </a:t>
            </a: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</a:pPr>
            <a:r>
              <a:rPr lang="en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study sought to evaluate the effectiveness of our Spectrum of Physician Advocacy (SPA-1) elective and measure students’ attitudes, knowledge, and confidence around health advocacy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Student-Led, Faculty-Mentored SPA -1 Elective</a:t>
            </a:r>
          </a:p>
        </p:txBody>
      </p:sp>
      <p:graphicFrame>
        <p:nvGraphicFramePr>
          <p:cNvPr id="80" name="Shape 80"/>
          <p:cNvGraphicFramePr/>
          <p:nvPr/>
        </p:nvGraphicFramePr>
        <p:xfrm>
          <a:off x="864075" y="1817800"/>
          <a:ext cx="3171150" cy="3169680"/>
        </p:xfrm>
        <a:graphic>
          <a:graphicData uri="http://schemas.openxmlformats.org/drawingml/2006/table">
            <a:tbl>
              <a:tblPr>
                <a:noFill/>
                <a:tableStyleId>{7D1A2BE1-99AF-44C9-BF3A-18120DF54B02}</a:tableStyleId>
              </a:tblPr>
              <a:tblGrid>
                <a:gridCol w="3171150"/>
              </a:tblGrid>
              <a:tr h="381000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7 Didactic Sessions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Intro to Advocacy/Public Health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Street Violence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Addiction &amp; Harm Reduction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Correctional Health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Early Childhood Care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Immigrant/Refugee Health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Health Insurance/Policy Reform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graphicFrame>
        <p:nvGraphicFramePr>
          <p:cNvPr id="81" name="Shape 81"/>
          <p:cNvGraphicFramePr/>
          <p:nvPr/>
        </p:nvGraphicFramePr>
        <p:xfrm>
          <a:off x="5163975" y="3753100"/>
          <a:ext cx="3192850" cy="1219140"/>
        </p:xfrm>
        <a:graphic>
          <a:graphicData uri="http://schemas.openxmlformats.org/drawingml/2006/table">
            <a:tbl>
              <a:tblPr>
                <a:noFill/>
                <a:tableStyleId>{7D1A2BE1-99AF-44C9-BF3A-18120DF54B02}</a:tableStyleId>
              </a:tblPr>
              <a:tblGrid>
                <a:gridCol w="3192850"/>
              </a:tblGrid>
              <a:tr h="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Didactic Session Format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457200" lvl="0" indent="-228600" rtl="0">
                        <a:spcBef>
                          <a:spcPts val="0"/>
                        </a:spcBef>
                        <a:buAutoNum type="arabicPeriod"/>
                      </a:pPr>
                      <a:r>
                        <a:rPr lang="en"/>
                        <a:t>Introduction of Content</a:t>
                      </a:r>
                    </a:p>
                    <a:p>
                      <a:pPr marL="457200" lvl="0" indent="-228600" rtl="0">
                        <a:spcBef>
                          <a:spcPts val="0"/>
                        </a:spcBef>
                        <a:buAutoNum type="arabicPeriod"/>
                      </a:pPr>
                      <a:r>
                        <a:rPr lang="en"/>
                        <a:t>Expert Speaker</a:t>
                      </a:r>
                    </a:p>
                    <a:p>
                      <a:pPr marL="457200" lvl="0" indent="-228600">
                        <a:spcBef>
                          <a:spcPts val="0"/>
                        </a:spcBef>
                        <a:buAutoNum type="arabicPeriod"/>
                      </a:pPr>
                      <a:r>
                        <a:rPr lang="en"/>
                        <a:t>Group Discussion/Activity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2" name="Shape 82"/>
          <p:cNvGraphicFramePr/>
          <p:nvPr/>
        </p:nvGraphicFramePr>
        <p:xfrm>
          <a:off x="5172275" y="2198787"/>
          <a:ext cx="3176275" cy="1005780"/>
        </p:xfrm>
        <a:graphic>
          <a:graphicData uri="http://schemas.openxmlformats.org/drawingml/2006/table">
            <a:tbl>
              <a:tblPr>
                <a:noFill/>
                <a:tableStyleId>{7D1A2BE1-99AF-44C9-BF3A-18120DF54B02}</a:tableStyleId>
              </a:tblPr>
              <a:tblGrid>
                <a:gridCol w="3176275"/>
              </a:tblGrid>
              <a:tr h="381000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Advocacy Project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marL="457200" lvl="0" indent="-228600" rtl="0">
                        <a:spcBef>
                          <a:spcPts val="0"/>
                        </a:spcBef>
                        <a:buChar char="●"/>
                      </a:pPr>
                      <a:r>
                        <a:rPr lang="en"/>
                        <a:t>Community-based activity</a:t>
                      </a:r>
                    </a:p>
                    <a:p>
                      <a:pPr marL="457200" lvl="0" indent="-228600">
                        <a:spcBef>
                          <a:spcPts val="0"/>
                        </a:spcBef>
                        <a:buChar char="●"/>
                      </a:pPr>
                      <a:r>
                        <a:rPr lang="en"/>
                        <a:t>Presentation at final potluck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83" name="Shape 83"/>
          <p:cNvSpPr/>
          <p:nvPr/>
        </p:nvSpPr>
        <p:spPr>
          <a:xfrm>
            <a:off x="4403350" y="2542725"/>
            <a:ext cx="400800" cy="400800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Study Design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Study Group: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24 first-year medical and dental students enrolled in SPA-1 elective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Control Group: 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32 first-year medical students not enrolled in SPA-1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Survey Administration: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Study Group: Beginning and end of SPA-1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●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Control Group: Single administration</a:t>
            </a:r>
          </a:p>
          <a:p>
            <a:pPr marL="45720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2"/>
          </p:nvPr>
        </p:nvSpPr>
        <p:spPr>
          <a:xfrm>
            <a:off x="4694100" y="1665173"/>
            <a:ext cx="3999900" cy="271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Survey Design: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rPr lang="en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Demographics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rPr lang="en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Four main advocacy categories:</a:t>
            </a:r>
          </a:p>
          <a:p>
            <a:pPr marL="914400" lvl="1" indent="-228600" rtl="0">
              <a:spcBef>
                <a:spcPts val="0"/>
              </a:spcBef>
              <a:buClr>
                <a:srgbClr val="000000"/>
              </a:buClr>
              <a:buFont typeface="Arial"/>
              <a:buAutoNum type="arabicPeriod"/>
            </a:pPr>
            <a:r>
              <a:rPr lang="en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Self-reported advocacy attitudes</a:t>
            </a:r>
          </a:p>
          <a:p>
            <a:pPr marL="914400" lvl="1" indent="-228600" rtl="0">
              <a:spcBef>
                <a:spcPts val="0"/>
              </a:spcBef>
              <a:buClr>
                <a:srgbClr val="000000"/>
              </a:buClr>
              <a:buFont typeface="Arial"/>
              <a:buAutoNum type="arabicPeriod"/>
            </a:pPr>
            <a:r>
              <a:rPr lang="en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Self-reported advocacy knowledge</a:t>
            </a:r>
          </a:p>
          <a:p>
            <a:pPr marL="914400" lvl="1" indent="-228600" rtl="0">
              <a:spcBef>
                <a:spcPts val="0"/>
              </a:spcBef>
              <a:buClr>
                <a:srgbClr val="000000"/>
              </a:buClr>
              <a:buFont typeface="Arial"/>
              <a:buAutoNum type="arabicPeriod"/>
            </a:pPr>
            <a:r>
              <a:rPr lang="en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Objective advocacy knowledge</a:t>
            </a:r>
          </a:p>
          <a:p>
            <a:pPr marL="914400" lvl="1" indent="-228600" rtl="0">
              <a:spcBef>
                <a:spcPts val="0"/>
              </a:spcBef>
              <a:buClr>
                <a:srgbClr val="000000"/>
              </a:buClr>
              <a:buFont typeface="Arial"/>
              <a:buAutoNum type="arabicPeriod"/>
            </a:pPr>
            <a:r>
              <a:rPr lang="en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Confidence in advocacy skills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Analyses: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-"/>
            </a:pPr>
            <a:r>
              <a:rPr lang="en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Pre- vs. post-intervention: Paired t-tests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-"/>
            </a:pPr>
            <a:r>
              <a:rPr lang="en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Pre-intervention vs. control group: Fisher’s exact or chi-square</a:t>
            </a:r>
          </a:p>
          <a:p>
            <a:pPr lvl="0">
              <a:spcBef>
                <a:spcPts val="0"/>
              </a:spcBef>
              <a:buNone/>
            </a:pPr>
            <a:endParaRPr b="1" dirty="0"/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200"/>
              <a:t>Results:</a:t>
            </a:r>
          </a:p>
          <a:p>
            <a:pPr lvl="0">
              <a:spcBef>
                <a:spcPts val="0"/>
              </a:spcBef>
              <a:buNone/>
            </a:pPr>
            <a:r>
              <a:rPr lang="en" sz="3200"/>
              <a:t>Demographics</a:t>
            </a:r>
          </a:p>
        </p:txBody>
      </p:sp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48561" y="0"/>
            <a:ext cx="5366827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226075" y="357800"/>
            <a:ext cx="2457600" cy="258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200"/>
              <a:t>Results: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Pre- vs. Post-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Intervention</a:t>
            </a:r>
          </a:p>
          <a:p>
            <a:pPr lvl="0">
              <a:spcBef>
                <a:spcPts val="0"/>
              </a:spcBef>
              <a:buNone/>
            </a:pPr>
            <a:r>
              <a:rPr lang="en" i="1"/>
              <a:t>Attitudes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02" name="Shape 102"/>
          <p:cNvGrpSpPr/>
          <p:nvPr/>
        </p:nvGrpSpPr>
        <p:grpSpPr>
          <a:xfrm>
            <a:off x="2375502" y="29"/>
            <a:ext cx="6851100" cy="5143348"/>
            <a:chOff x="2375399" y="-149075"/>
            <a:chExt cx="6923800" cy="5292600"/>
          </a:xfrm>
        </p:grpSpPr>
        <p:sp>
          <p:nvSpPr>
            <p:cNvPr id="103" name="Shape 103"/>
            <p:cNvSpPr/>
            <p:nvPr/>
          </p:nvSpPr>
          <p:spPr>
            <a:xfrm>
              <a:off x="2385400" y="-149075"/>
              <a:ext cx="6913800" cy="52926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pic>
          <p:nvPicPr>
            <p:cNvPr id="104" name="Shape 10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375399" y="401700"/>
              <a:ext cx="6920998" cy="4360801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Results: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Pre- vs. Post-intervention </a:t>
            </a:r>
            <a:r>
              <a:rPr lang="en" i="1"/>
              <a:t>Knowledge</a:t>
            </a:r>
          </a:p>
        </p:txBody>
      </p:sp>
      <p:pic>
        <p:nvPicPr>
          <p:cNvPr id="110" name="Shape 1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21245" y="1711250"/>
            <a:ext cx="3413200" cy="3432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Shape 1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59997" y="1711249"/>
            <a:ext cx="3456005" cy="3432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236377" y="2635987"/>
            <a:ext cx="2808000" cy="953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3200"/>
          </a:p>
          <a:p>
            <a:pPr lvl="0">
              <a:spcBef>
                <a:spcPts val="0"/>
              </a:spcBef>
              <a:buNone/>
            </a:pPr>
            <a:endParaRPr sz="3200"/>
          </a:p>
          <a:p>
            <a:pPr lvl="0">
              <a:spcBef>
                <a:spcPts val="0"/>
              </a:spcBef>
              <a:buNone/>
            </a:pPr>
            <a:r>
              <a:rPr lang="en" sz="3200"/>
              <a:t>Results: </a:t>
            </a:r>
          </a:p>
          <a:p>
            <a:pPr lvl="0">
              <a:spcBef>
                <a:spcPts val="0"/>
              </a:spcBef>
              <a:buNone/>
            </a:pPr>
            <a:endParaRPr sz="3200"/>
          </a:p>
          <a:p>
            <a:pPr lvl="0">
              <a:spcBef>
                <a:spcPts val="0"/>
              </a:spcBef>
              <a:buNone/>
            </a:pPr>
            <a:r>
              <a:rPr lang="en" sz="3200"/>
              <a:t>Pre- vs. Post-</a:t>
            </a:r>
          </a:p>
          <a:p>
            <a:pPr lvl="0">
              <a:spcBef>
                <a:spcPts val="0"/>
              </a:spcBef>
              <a:buNone/>
            </a:pPr>
            <a:r>
              <a:rPr lang="en" sz="3200"/>
              <a:t>Intervention</a:t>
            </a:r>
          </a:p>
          <a:p>
            <a:pPr lvl="0">
              <a:spcBef>
                <a:spcPts val="0"/>
              </a:spcBef>
              <a:buNone/>
            </a:pPr>
            <a:r>
              <a:rPr lang="en" sz="3200" i="1"/>
              <a:t>Confidence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17" name="Shape 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11980" y="637849"/>
            <a:ext cx="3595991" cy="3637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Results: Pre-intervention vs. Controls</a:t>
            </a:r>
          </a:p>
        </p:txBody>
      </p:sp>
      <p:pic>
        <p:nvPicPr>
          <p:cNvPr id="123" name="Shape 1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73100" y="2018737"/>
            <a:ext cx="2795424" cy="2716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Shape 1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74286" y="2018750"/>
            <a:ext cx="2795424" cy="2716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Shape 1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8798" y="2018749"/>
            <a:ext cx="2795424" cy="27167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1230</Words>
  <Application>Microsoft Macintosh PowerPoint</Application>
  <PresentationFormat>On-screen Show (16:9)</PresentationFormat>
  <Paragraphs>169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Roboto</vt:lpstr>
      <vt:lpstr>Arial</vt:lpstr>
      <vt:lpstr>material</vt:lpstr>
      <vt:lpstr>Lessons from the  Spectrum of Physician Advocacy-1 (SPA-1) Free Time Elective</vt:lpstr>
      <vt:lpstr>Introduction</vt:lpstr>
      <vt:lpstr>Student-Led, Faculty-Mentored SPA -1 Elective</vt:lpstr>
      <vt:lpstr>Study Design</vt:lpstr>
      <vt:lpstr>Results: Demographics</vt:lpstr>
      <vt:lpstr>Results:  Pre- vs. Post- Intervention Attitudes </vt:lpstr>
      <vt:lpstr>Results:  Pre- vs. Post-intervention Knowledge</vt:lpstr>
      <vt:lpstr>  Results:   Pre- vs. Post- Intervention Confidence </vt:lpstr>
      <vt:lpstr>Results: Pre-intervention vs. Controls</vt:lpstr>
      <vt:lpstr>Discussion</vt:lpstr>
      <vt:lpstr>Next Steps</vt:lpstr>
      <vt:lpstr>Reflections on a Student-Led, Faculty-Mentored Advocacy Elective </vt:lpstr>
      <vt:lpstr>Special Thanks To:</vt:lpstr>
      <vt:lpstr>References</vt:lpstr>
      <vt:lpstr>Supplementary Slides</vt:lpstr>
      <vt:lpstr>Self-Reported Advocacy Attitudes</vt:lpstr>
      <vt:lpstr>Self-Reported Advocacy Knowledge</vt:lpstr>
      <vt:lpstr>Objective Advocacy Knowledge</vt:lpstr>
      <vt:lpstr>Confidence in Advocacy Skills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from the  Spectrum of Physician Advocacy-1 (SPA-1) Free Time Elective</dc:title>
  <cp:lastModifiedBy>Microsoft Office User</cp:lastModifiedBy>
  <cp:revision>1</cp:revision>
  <dcterms:modified xsi:type="dcterms:W3CDTF">2017-02-09T20:48:16Z</dcterms:modified>
</cp:coreProperties>
</file>