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60" r:id="rId4"/>
    <p:sldId id="258" r:id="rId5"/>
    <p:sldId id="259" r:id="rId6"/>
    <p:sldId id="261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7" d="100"/>
          <a:sy n="107" d="100"/>
        </p:scale>
        <p:origin x="-666" y="-8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44068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2008_CutlerFinkelsteinMcGarry_AER_Preference Heterogeneity and Insurance Markets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9014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85D1DB09-F914-41B3-9603-D72F1616BC33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7747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Ellis Handout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9014" y="6947747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32409FF7-465D-45D7-A395-63C71818F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29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9014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86A66718-6802-46A9-9053-53BE0E3269E5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7747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9014" y="6947747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6215E282-3820-43DD-B923-36A3A72F3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97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EC27D3-C3F9-4EE8-A702-6CFAEC2F461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1F5E56-4175-46E1-8AD9-4B2BC3484A1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33661A-8459-4AB7-BA5F-0D80113C23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6B2080-C3F3-405F-B8AC-97309DC6ECE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05F023-DF45-4899-8B7C-5D67C45F71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D9ACB5-7D5C-48E7-BC90-554D4B8CCF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4FFAD1-8E54-49CB-A755-53683BCB36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819B72-A08C-437F-8D86-941EAC4533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DA3894-1A99-4DDE-98D3-C76A837B57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479A91-BEC7-4268-8EAF-B82ACC397C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998B45-44F4-4ADA-A42F-1D9A413B563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F03A5-9B95-44B5-BEB5-108DDAAD202F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5BEE0-F7F9-4E96-8E9E-F7D3E1098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AFAE-C12B-478C-9763-E9620A19DE2F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E83A5-CA9C-42B8-A28D-31E83E1D0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54C48-9934-4D3E-B815-4BE943364FD7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4BC6D-FD9D-4560-AA14-B90355257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DCB60-56CB-4E88-B721-6E293D479282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90CE-9013-4B65-9D0F-BB479FBF2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79127-C858-46C3-A115-AB954A30B60B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6A55-F50B-4C0C-A39A-200374D1F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4421B-FD47-467A-934F-AC80E6FFD39D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8B85F-9C4E-4F3C-A806-86FE0B6F7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A816D-9D4E-453A-B53B-E2FB0C10EB37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AB9E6-BC65-4E28-B735-27056862C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E7159-C202-42CE-A09D-7C692FB3F2F9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FE9E9-E740-4D50-9E4E-F6A4372A2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7B570-E846-4887-82E8-6E0BD3C80DCD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BA61E-3B00-4496-A841-D73FC285F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0FCB-3460-49BA-B7E4-75FAD0CC9790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8A16E-A0D7-4090-9E89-3854F4BEE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4F994-C849-4E8F-BC25-6EE6BF551F3B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180E1-D977-4ACC-8410-0A488B982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20EC0B3-3A09-46FB-8D5C-6C5C7A035A78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9972362-9A09-480A-B352-900DB5DDF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8077200" cy="1905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Preference Heterogeneity and Insurance Markets:</a:t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Explaining a Puzzle of Insurance</a:t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en-US" i="1" smtClean="0"/>
              <a:t>By David M. Cutler, Amy Finkelstein, and Kathleen McGarry*</a:t>
            </a:r>
          </a:p>
          <a:p>
            <a:r>
              <a:rPr lang="en-US" i="1" smtClean="0"/>
              <a:t>American Economic Review: Papers &amp; Proceedings 2008, 98:2, 157–162</a:t>
            </a:r>
          </a:p>
          <a:p>
            <a:endParaRPr lang="en-US" i="1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8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Interpretation and Conclusions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(Insurance choices and outcome)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Two main findings. 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Individuals who engage in risky behaviors (smoking, drinking, or prior employment in jobs with higher mortality rates) or who do </a:t>
            </a:r>
            <a:r>
              <a:rPr lang="en-US" u="sng" dirty="0" smtClean="0"/>
              <a:t>not</a:t>
            </a:r>
            <a:r>
              <a:rPr lang="en-US" dirty="0" smtClean="0"/>
              <a:t> take measures to reduce risk (preventive health activities or wearing a seat belt) are systematically </a:t>
            </a:r>
            <a:r>
              <a:rPr lang="en-US" u="sng" dirty="0" smtClean="0"/>
              <a:t>less likely </a:t>
            </a:r>
            <a:r>
              <a:rPr lang="en-US" dirty="0" smtClean="0"/>
              <a:t>to buy each of five insurance products. 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These same individuals tend to have </a:t>
            </a:r>
          </a:p>
          <a:p>
            <a:pPr marL="742950" lvl="1" indent="-331788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higher expected claims for life insurance and long-term-care insurance; 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lower expected claims for annuities;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for </a:t>
            </a:r>
            <a:r>
              <a:rPr lang="en-US" dirty="0" err="1" smtClean="0"/>
              <a:t>Medigap</a:t>
            </a:r>
            <a:r>
              <a:rPr lang="en-US" dirty="0" smtClean="0"/>
              <a:t> and acute health insurance, there is no systematic relationship between the behavior measures and expected claims.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Classic argument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Consumers vary in their probabilities of various states of the world occurring, which motivates those with worse risks to buy more insurance (Rothschild and Stiglitz)</a:t>
            </a:r>
          </a:p>
          <a:p>
            <a:r>
              <a:rPr lang="en-US" smtClean="0"/>
              <a:t>Less common to emphasize, people facing higher costs for the same risk buy more insurance (people living in New York City (high prices) versus south (low prices)</a:t>
            </a:r>
          </a:p>
          <a:p>
            <a:r>
              <a:rPr lang="en-US" smtClean="0"/>
              <a:t>Preferences held fixed when doing analysis.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But empirical evidence of this adverse selection is scarce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In many cases it is the low risk people who buy more health or other types of insurance.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err="1" smtClean="0"/>
              <a:t>Medigap</a:t>
            </a:r>
            <a:r>
              <a:rPr lang="en-US" dirty="0" smtClean="0"/>
              <a:t> insurance (Medicare supplementary policies)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High income workers buy more insurance than low income workers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Elderly on Medicare are less well insured than many privately insured consumers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Families with two workers buy more insurance than individuals buy single coverage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Owners of luxury cars buy more insurance than owners of low cost cars.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Cutler, Finkelstein and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McGarry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Develop model where probabilities are the same, but people differ in their preferences. Specifically in their risk aversion.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Some people are risk takers while others are risk averse.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Risk taking behavior shows up in all aspects of life, not just health insurance.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This paper examines how risk taking behaviors are correlated across diverse risky choices.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Not the first to make this observation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Theory models</a:t>
            </a:r>
          </a:p>
          <a:p>
            <a:r>
              <a:rPr lang="en-US" sz="2400" smtClean="0"/>
              <a:t>Chiappori, Pierre-Andre, Bruno Jullien, Bernard Salanie, and Francois Salanie. 2006. “Asymmetric Information in Insurance: General Testable Implications.” </a:t>
            </a:r>
            <a:r>
              <a:rPr lang="en-US" sz="2400" i="1" smtClean="0"/>
              <a:t>Rand Journal of Economics, </a:t>
            </a:r>
            <a:r>
              <a:rPr lang="en-US" sz="2400" smtClean="0"/>
              <a:t>37(4): 783–98</a:t>
            </a:r>
          </a:p>
          <a:p>
            <a:r>
              <a:rPr lang="sv-SE" sz="2400" smtClean="0"/>
              <a:t>de Meza, David, and David C. Webb. 2001. </a:t>
            </a:r>
            <a:r>
              <a:rPr lang="en-US" sz="2400" smtClean="0"/>
              <a:t>Advantageous Selection in Insurance Markets.” </a:t>
            </a:r>
            <a:r>
              <a:rPr lang="en-US" sz="2400" i="1" smtClean="0"/>
              <a:t>Rand Journal of Economics, 32(2): </a:t>
            </a:r>
            <a:r>
              <a:rPr lang="en-US" sz="2400" smtClean="0"/>
              <a:t>249–62.</a:t>
            </a:r>
          </a:p>
          <a:p>
            <a:r>
              <a:rPr lang="en-US" sz="2400" smtClean="0"/>
              <a:t>Automobile insurance (Alma Cohen and Liran Einav 2007), </a:t>
            </a:r>
          </a:p>
          <a:p>
            <a:r>
              <a:rPr lang="en-US" sz="2400" smtClean="0"/>
              <a:t>Long-term care insurance (Finkelstein and McGarry 2006),</a:t>
            </a:r>
          </a:p>
          <a:p>
            <a:r>
              <a:rPr lang="en-US" sz="2400" smtClean="0"/>
              <a:t>Medigap (Fang, Keane, and Silverman 2006),</a:t>
            </a:r>
          </a:p>
          <a:p>
            <a:r>
              <a:rPr lang="en-US" sz="2400" smtClean="0"/>
              <a:t>Annuities (Einav, Finkelstein, and Paul Schrimpf 2007).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Key insight to paper: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Heterogeneity in preferences may be as, or more, important than heterogeneity in risk in explaining insurance demand.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Use empirical evidence from diverse risks to quantify the correlations and direction but not magnitudes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Use clever choices of risky behaviors and relate to both insurance coverage and outcomes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Data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Use individual-level data from the original cohort of the Health and Retirement Study (HRS) to examine the holding of </a:t>
            </a:r>
            <a:r>
              <a:rPr lang="en-US" b="1" dirty="0" smtClean="0"/>
              <a:t>term life insurance </a:t>
            </a:r>
            <a:r>
              <a:rPr lang="en-US" dirty="0" smtClean="0"/>
              <a:t>and </a:t>
            </a:r>
            <a:r>
              <a:rPr lang="en-US" b="1" dirty="0" smtClean="0"/>
              <a:t>private acute health insurance</a:t>
            </a:r>
            <a:r>
              <a:rPr lang="en-US" dirty="0" smtClean="0"/>
              <a:t> among people age 51 to 61 in 1992.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Use a second HRS cohort, the Asset and Health Dynamics (AHEAD) sample, to examine </a:t>
            </a:r>
            <a:r>
              <a:rPr lang="en-US" b="1" dirty="0" err="1" smtClean="0"/>
              <a:t>Medigap</a:t>
            </a:r>
            <a:r>
              <a:rPr lang="en-US" b="1" dirty="0" smtClean="0"/>
              <a:t> insurance</a:t>
            </a:r>
            <a:r>
              <a:rPr lang="en-US" dirty="0" smtClean="0"/>
              <a:t>, </a:t>
            </a:r>
            <a:r>
              <a:rPr lang="en-US" b="1" dirty="0" smtClean="0"/>
              <a:t>long-term care insurance</a:t>
            </a:r>
            <a:r>
              <a:rPr lang="en-US" dirty="0" smtClean="0"/>
              <a:t>, and </a:t>
            </a:r>
            <a:r>
              <a:rPr lang="en-US" b="1" dirty="0" smtClean="0"/>
              <a:t>annuities</a:t>
            </a:r>
            <a:r>
              <a:rPr lang="en-US" dirty="0" smtClean="0"/>
              <a:t> among people age 65 to 90 in 1995.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Examine contemporaneous reports of </a:t>
            </a:r>
            <a:r>
              <a:rPr lang="en-US" b="1" dirty="0" smtClean="0"/>
              <a:t>medical care use</a:t>
            </a:r>
            <a:r>
              <a:rPr lang="en-US" dirty="0" smtClean="0"/>
              <a:t>, and also use the panel nature of these data to track </a:t>
            </a:r>
            <a:r>
              <a:rPr lang="en-US" b="1" dirty="0" smtClean="0"/>
              <a:t>mortality</a:t>
            </a:r>
            <a:r>
              <a:rPr lang="en-US" dirty="0" smtClean="0"/>
              <a:t> and </a:t>
            </a:r>
            <a:r>
              <a:rPr lang="en-US" b="1" dirty="0" smtClean="0"/>
              <a:t>nursing home outcomes </a:t>
            </a:r>
            <a:r>
              <a:rPr lang="en-US" dirty="0" smtClean="0"/>
              <a:t>for individuals in both cohorts through2002.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Empirical Framework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3174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503363"/>
            <a:ext cx="6165850" cy="53609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913"/>
            <a:ext cx="9458325" cy="673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89</TotalTime>
  <Words>636</Words>
  <Application>Microsoft Office PowerPoint</Application>
  <PresentationFormat>On-screen Show (4:3)</PresentationFormat>
  <Paragraphs>58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Preference Heterogeneity and Insurance Markets: Explaining a Puzzle of Insurance </vt:lpstr>
      <vt:lpstr>Classic argument </vt:lpstr>
      <vt:lpstr>But empirical evidence of this adverse selection is scarce</vt:lpstr>
      <vt:lpstr>Cutler, Finkelstein and McGarry</vt:lpstr>
      <vt:lpstr>Not the first to make this observation</vt:lpstr>
      <vt:lpstr>Key insight to paper:</vt:lpstr>
      <vt:lpstr>Data</vt:lpstr>
      <vt:lpstr>Empirical Framework</vt:lpstr>
      <vt:lpstr>PowerPoint Presentation</vt:lpstr>
      <vt:lpstr>PowerPoint Presentation</vt:lpstr>
      <vt:lpstr>Interpretation and Conclusions (Insurance choices and outcome)</vt:lpstr>
    </vt:vector>
  </TitlesOfParts>
  <Company>Boston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Preference Heterogeneity and Insurance Markets: Explaining a Puzzle of Insurance</dc:title>
  <dc:creator>Randall Ellis</dc:creator>
  <cp:lastModifiedBy>Ellis, Randall P</cp:lastModifiedBy>
  <cp:revision>11</cp:revision>
  <cp:lastPrinted>2014-02-03T15:28:13Z</cp:lastPrinted>
  <dcterms:created xsi:type="dcterms:W3CDTF">2009-02-04T13:59:20Z</dcterms:created>
  <dcterms:modified xsi:type="dcterms:W3CDTF">2014-02-03T15:30:00Z</dcterms:modified>
</cp:coreProperties>
</file>