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56" r:id="rId3"/>
    <p:sldId id="295" r:id="rId4"/>
    <p:sldId id="296" r:id="rId5"/>
    <p:sldId id="262" r:id="rId6"/>
    <p:sldId id="293" r:id="rId7"/>
    <p:sldId id="294" r:id="rId8"/>
    <p:sldId id="258" r:id="rId9"/>
    <p:sldId id="259" r:id="rId10"/>
    <p:sldId id="261" r:id="rId11"/>
    <p:sldId id="260" r:id="rId12"/>
    <p:sldId id="277" r:id="rId13"/>
    <p:sldId id="263" r:id="rId14"/>
    <p:sldId id="268" r:id="rId15"/>
    <p:sldId id="272" r:id="rId16"/>
    <p:sldId id="270" r:id="rId17"/>
    <p:sldId id="273" r:id="rId18"/>
    <p:sldId id="274" r:id="rId19"/>
    <p:sldId id="275" r:id="rId20"/>
    <p:sldId id="310" r:id="rId21"/>
    <p:sldId id="278" r:id="rId22"/>
    <p:sldId id="257" r:id="rId23"/>
    <p:sldId id="279" r:id="rId24"/>
    <p:sldId id="280" r:id="rId25"/>
    <p:sldId id="281" r:id="rId26"/>
    <p:sldId id="286" r:id="rId27"/>
    <p:sldId id="287" r:id="rId28"/>
    <p:sldId id="288" r:id="rId29"/>
    <p:sldId id="297" r:id="rId30"/>
    <p:sldId id="264" r:id="rId31"/>
    <p:sldId id="289" r:id="rId32"/>
    <p:sldId id="290" r:id="rId33"/>
    <p:sldId id="291" r:id="rId34"/>
    <p:sldId id="292" r:id="rId35"/>
    <p:sldId id="265" r:id="rId36"/>
    <p:sldId id="266" r:id="rId37"/>
    <p:sldId id="267" r:id="rId38"/>
    <p:sldId id="298" r:id="rId39"/>
    <p:sldId id="301" r:id="rId40"/>
    <p:sldId id="299" r:id="rId41"/>
    <p:sldId id="300" r:id="rId42"/>
    <p:sldId id="302" r:id="rId43"/>
    <p:sldId id="303" r:id="rId44"/>
    <p:sldId id="305" r:id="rId45"/>
    <p:sldId id="308" r:id="rId46"/>
    <p:sldId id="306" r:id="rId47"/>
    <p:sldId id="309" r:id="rId4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Change in </a:t>
            </a:r>
            <a:r>
              <a:rPr lang="en-US" dirty="0" smtClean="0"/>
              <a:t>US Medicare Spending per Capita </a:t>
            </a:r>
          </a:p>
          <a:p>
            <a:pPr>
              <a:defRPr/>
            </a:pPr>
            <a:r>
              <a:rPr lang="en-US" dirty="0" smtClean="0"/>
              <a:t>versus Consumer Price Index (CPI)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Sheet1!$D$24</c:f>
              <c:strCache>
                <c:ptCount val="1"/>
                <c:pt idx="0">
                  <c:v>Medicare A+B</c:v>
                </c:pt>
              </c:strCache>
            </c:strRef>
          </c:tx>
          <c:xVal>
            <c:numRef>
              <c:f>Sheet1!$E$23:$R$23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Sheet1!$E$24:$R$24</c:f>
              <c:numCache>
                <c:formatCode>0.0%</c:formatCode>
                <c:ptCount val="14"/>
                <c:pt idx="0">
                  <c:v>7.5925857820602349E-2</c:v>
                </c:pt>
                <c:pt idx="1">
                  <c:v>7.2721368631539329E-2</c:v>
                </c:pt>
                <c:pt idx="2">
                  <c:v>4.9883694994105277E-2</c:v>
                </c:pt>
                <c:pt idx="3">
                  <c:v>4.1200661638617797E-2</c:v>
                </c:pt>
                <c:pt idx="4">
                  <c:v>5.3664082084766696E-2</c:v>
                </c:pt>
                <c:pt idx="5">
                  <c:v>3.9934157744764276E-2</c:v>
                </c:pt>
                <c:pt idx="6">
                  <c:v>1.3899788510395084E-2</c:v>
                </c:pt>
                <c:pt idx="7">
                  <c:v>1.8130296749140795E-2</c:v>
                </c:pt>
                <c:pt idx="8">
                  <c:v>-5.2958457890939226E-3</c:v>
                </c:pt>
                <c:pt idx="9">
                  <c:v>1.2409808671321354E-2</c:v>
                </c:pt>
                <c:pt idx="10">
                  <c:v>1.3140554027253559E-2</c:v>
                </c:pt>
                <c:pt idx="11">
                  <c:v>9.9391275795004397E-3</c:v>
                </c:pt>
                <c:pt idx="12">
                  <c:v>2.1433305405844649E-2</c:v>
                </c:pt>
              </c:numCache>
            </c:numRef>
          </c:yVal>
          <c:smooth val="0"/>
        </c:ser>
        <c:ser>
          <c:idx val="1"/>
          <c:order val="1"/>
          <c:tx>
            <c:v>CPI</c:v>
          </c:tx>
          <c:spPr>
            <a:ln cap="rnd">
              <a:miter lim="800000"/>
            </a:ln>
          </c:spPr>
          <c:dPt>
            <c:idx val="8"/>
            <c:bubble3D val="0"/>
            <c:spPr>
              <a:ln cap="rnd">
                <a:bevel/>
              </a:ln>
            </c:spPr>
          </c:dPt>
          <c:dPt>
            <c:idx val="11"/>
            <c:marker>
              <c:symbol val="square"/>
              <c:size val="4"/>
              <c:spPr>
                <a:solidFill>
                  <a:schemeClr val="accent2"/>
                </a:solidFill>
                <a:ln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</c:spPr>
            </c:marker>
            <c:bubble3D val="0"/>
            <c:spPr>
              <a:ln cap="rnd">
                <a:prstDash val="sysDot"/>
                <a:miter lim="800000"/>
              </a:ln>
            </c:spPr>
          </c:dPt>
          <c:xVal>
            <c:numRef>
              <c:f>Sheet1!$E$17:$Q$17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Sheet1!$E$27:$Q$27</c:f>
              <c:numCache>
                <c:formatCode>General</c:formatCode>
                <c:ptCount val="13"/>
                <c:pt idx="0">
                  <c:v>2.7000000000000003E-2</c:v>
                </c:pt>
                <c:pt idx="1">
                  <c:v>3.4000000000000002E-2</c:v>
                </c:pt>
                <c:pt idx="2">
                  <c:v>3.2000000000000001E-2</c:v>
                </c:pt>
                <c:pt idx="3">
                  <c:v>2.7999999999999997E-2</c:v>
                </c:pt>
                <c:pt idx="4">
                  <c:v>3.7999999999999999E-2</c:v>
                </c:pt>
                <c:pt idx="5">
                  <c:v>-4.0000000000000001E-3</c:v>
                </c:pt>
                <c:pt idx="6">
                  <c:v>1.6E-2</c:v>
                </c:pt>
                <c:pt idx="7">
                  <c:v>3.2000000000000001E-2</c:v>
                </c:pt>
                <c:pt idx="8">
                  <c:v>2.1000000000000001E-2</c:v>
                </c:pt>
                <c:pt idx="9">
                  <c:v>1.4999999999999999E-2</c:v>
                </c:pt>
                <c:pt idx="10">
                  <c:v>1.6E-2</c:v>
                </c:pt>
                <c:pt idx="11">
                  <c:v>2.7000000000000003E-2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025472"/>
        <c:axId val="111042560"/>
      </c:scatterChart>
      <c:valAx>
        <c:axId val="111025472"/>
        <c:scaling>
          <c:orientation val="minMax"/>
          <c:max val="2016"/>
          <c:min val="200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1042560"/>
        <c:crosses val="autoZero"/>
        <c:crossBetween val="midCat"/>
      </c:valAx>
      <c:valAx>
        <c:axId val="111042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change</a:t>
                </a:r>
              </a:p>
            </c:rich>
          </c:tx>
          <c:layout>
            <c:manualLayout>
              <c:xMode val="edge"/>
              <c:yMode val="edge"/>
              <c:x val="1.6112676628153102E-2"/>
              <c:y val="0.49205096819147004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crossAx val="11102547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0.02021</cdr:x>
      <cdr:y>0.96489</cdr:y>
    </cdr:from>
    <cdr:to>
      <cdr:x>0.91828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" y="6073140"/>
          <a:ext cx="778764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/>
            <a:t>Ellis figure, based on https</a:t>
          </a:r>
          <a:r>
            <a:rPr lang="en-US" sz="900" dirty="0"/>
            <a:t>://www.cms.gov/Medicare/Health-plans/MedicareAdvtgSpecRateStats/Downloads/Announcement2016.pdf</a:t>
          </a:r>
        </a:p>
        <a:p xmlns:a="http://schemas.openxmlformats.org/drawingml/2006/main">
          <a:endParaRPr lang="en-US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16E8DC5-DE6D-4B15-9516-82491A7A2B0D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5F06BE9-5BAD-4E00-88AF-BFDCA013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E77B139-5BC7-4527-ACF2-D522FC4EED2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1B01887-DF95-44ED-ACD0-F3478816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.jpe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2.xml"/><Relationship Id="rId17" Type="http://schemas.openxmlformats.org/officeDocument/2006/relationships/image" Target="../media/image7.png"/><Relationship Id="rId2" Type="http://schemas.openxmlformats.org/officeDocument/2006/relationships/tags" Target="../tags/tag1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5.png"/><Relationship Id="rId10" Type="http://schemas.openxmlformats.org/officeDocument/2006/relationships/tags" Target="../tags/tag9.xml"/><Relationship Id="rId19" Type="http://schemas.openxmlformats.org/officeDocument/2006/relationships/image" Target="../media/image8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4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Vegas Skyline_blue-02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4"/>
          <a:stretch/>
        </p:blipFill>
        <p:spPr>
          <a:xfrm>
            <a:off x="3005004" y="5726443"/>
            <a:ext cx="6138996" cy="1131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22941" y="2078120"/>
            <a:ext cx="7811456" cy="1539247"/>
          </a:xfrm>
          <a:solidFill>
            <a:schemeClr val="bg1"/>
          </a:solidFill>
        </p:spPr>
        <p:txBody>
          <a:bodyPr lIns="254000" anchor="ctr">
            <a:normAutofit/>
          </a:bodyPr>
          <a:lstStyle>
            <a:lvl1pPr>
              <a:lnSpc>
                <a:spcPct val="80000"/>
              </a:lnSpc>
              <a:defRPr sz="5400" b="1" spc="-8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 for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522941" y="3661384"/>
            <a:ext cx="7811456" cy="411266"/>
          </a:xfrm>
          <a:solidFill>
            <a:srgbClr val="FFFFFF"/>
          </a:solidFill>
        </p:spPr>
        <p:txBody>
          <a:bodyPr lIns="283210">
            <a:normAutofit/>
          </a:bodyPr>
          <a:lstStyle>
            <a:lvl1pPr marL="0" indent="0" algn="l">
              <a:buNone/>
              <a:defRPr sz="2000" b="0" cap="none" spc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 descr="VH_logo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7" y="5536597"/>
            <a:ext cx="1396523" cy="523343"/>
          </a:xfrm>
          <a:prstGeom prst="rect">
            <a:avLst/>
          </a:prstGeom>
        </p:spPr>
      </p:pic>
      <p:sp>
        <p:nvSpPr>
          <p:cNvPr id="13" name="Rectangle 12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5" name="Picture 4" descr="vhccolor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7430" r="4831" b="15076"/>
          <a:stretch/>
        </p:blipFill>
        <p:spPr>
          <a:xfrm>
            <a:off x="703058" y="628147"/>
            <a:ext cx="3095720" cy="673013"/>
          </a:xfrm>
          <a:prstGeom prst="rect">
            <a:avLst/>
          </a:prstGeom>
        </p:spPr>
      </p:pic>
      <p:pic>
        <p:nvPicPr>
          <p:cNvPr id="18" name="Picture 17" descr="colors_Stripe-02.jp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61530" y="3381031"/>
            <a:ext cx="6846660" cy="10727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522288" y="4638675"/>
            <a:ext cx="4421794" cy="339725"/>
          </a:xfrm>
        </p:spPr>
        <p:txBody>
          <a:bodyPr lIns="279400" rIns="0" bIns="45720">
            <a:normAutofit/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Presenter’s Name Here</a:t>
            </a:r>
          </a:p>
        </p:txBody>
      </p:sp>
      <p:pic>
        <p:nvPicPr>
          <p:cNvPr id="24" name="Picture 23" descr="Untitled-1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37077" y="6231777"/>
            <a:ext cx="1486592" cy="1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/ 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Vegas Skyline_blue-02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4"/>
          <a:stretch/>
        </p:blipFill>
        <p:spPr>
          <a:xfrm>
            <a:off x="5356679" y="6119502"/>
            <a:ext cx="3787321" cy="738497"/>
          </a:xfrm>
          <a:prstGeom prst="rect">
            <a:avLst/>
          </a:prstGeom>
        </p:spPr>
      </p:pic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7082118" y="0"/>
            <a:ext cx="1673411" cy="1479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515463" y="1988951"/>
            <a:ext cx="7818934" cy="1763153"/>
          </a:xfrm>
          <a:solidFill>
            <a:srgbClr val="FFFFFF"/>
          </a:solidFill>
        </p:spPr>
        <p:txBody>
          <a:bodyPr lIns="254000" anchor="ctr" anchorCtr="0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515463" y="3740764"/>
            <a:ext cx="7818934" cy="411266"/>
          </a:xfrm>
          <a:solidFill>
            <a:srgbClr val="FFFFFF"/>
          </a:solidFill>
        </p:spPr>
        <p:txBody>
          <a:bodyPr lIns="283210">
            <a:normAutofit/>
          </a:bodyPr>
          <a:lstStyle>
            <a:lvl1pPr marL="0" indent="0" algn="l">
              <a:buNone/>
              <a:defRPr sz="2000" b="0" cap="none" spc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9" name="Picture 18" descr="vhccolor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7430" r="4831" b="15076"/>
          <a:stretch/>
        </p:blipFill>
        <p:spPr>
          <a:xfrm>
            <a:off x="754604" y="998716"/>
            <a:ext cx="1974815" cy="42932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7735252" y="6578468"/>
            <a:ext cx="1315721" cy="255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rgbClr val="0C96D4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B6A926-B9FD-434C-A220-6F82B8CBEF8C}" type="slidenum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5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35252" y="6578468"/>
            <a:ext cx="1315721" cy="255051"/>
          </a:xfrm>
        </p:spPr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81436"/>
            <a:ext cx="4087906" cy="50498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22800" y="1081436"/>
            <a:ext cx="4079876" cy="50498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6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81436"/>
            <a:ext cx="2703687" cy="50498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233684" y="1081436"/>
            <a:ext cx="2698376" cy="50498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004858" y="1081436"/>
            <a:ext cx="2698376" cy="50498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6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81437"/>
            <a:ext cx="4087906" cy="24521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22800" y="1081437"/>
            <a:ext cx="4079876" cy="24521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57200" y="3626226"/>
            <a:ext cx="4087906" cy="24521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4622800" y="3626226"/>
            <a:ext cx="4079876" cy="24521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4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336176" y="709706"/>
            <a:ext cx="8411883" cy="156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B7BDF99-C956-4472-A337-57DA82D6EBB5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7FEB-7725-4938-B4BE-6AD90141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3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2EAE63-3FAA-4155-A94F-58ED64410766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651D-3201-41DE-B751-9650D330F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5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5F025-2F95-4041-BD63-B8BDF2AE5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060"/>
            <a:ext cx="8245476" cy="751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81436"/>
            <a:ext cx="8245475" cy="504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VH_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7" y="6292910"/>
            <a:ext cx="762000" cy="2855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5252" y="6578468"/>
            <a:ext cx="1315721" cy="255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rgbClr val="0C96D4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B6A926-B9FD-434C-A220-6F82B8CBEF8C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ln>
                <a:solidFill>
                  <a:prstClr val="white">
                    <a:lumMod val="65000"/>
                  </a:prstClr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4" name="Picture 13" descr="colors_Stripe-02.jpg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61530" y="3381031"/>
            <a:ext cx="6846660" cy="1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none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78AE"/>
        </a:buClr>
        <a:buFontTx/>
        <a:buNone/>
        <a:defRPr sz="1800" b="0"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78AE"/>
        </a:buClr>
        <a:buFont typeface="Arial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8AE"/>
        </a:buClr>
        <a:buFont typeface="Wingdings" charset="2"/>
        <a:buChar char="§"/>
        <a:defRPr sz="12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8AE"/>
        </a:buClr>
        <a:buFont typeface="Wingdings" charset="2"/>
        <a:buChar char="§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8AE"/>
        </a:buClr>
        <a:buFont typeface="Wingdings" charset="2"/>
        <a:buChar char="§"/>
        <a:defRPr sz="1200" kern="1200" baseline="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trk.cpro30.com/click?bn5eg-381rlp-151ox8g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bsnews.com/news/the-cost-of-dyin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openpayments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cms.gov/research-statistics-data-and-systems/statistics-trends-and-reports/medicare-provider-charge-data/physician-and-other-suppli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s.gov/medicare/quality-initiatives-patient-assessment-instruments/physician-compare-initiative/" TargetMode="External"/><Relationship Id="rId5" Type="http://schemas.openxmlformats.org/officeDocument/2006/relationships/hyperlink" Target="https://www.cms.gov/medicare/quality-initiatives-patient-assessment-instruments/hospitalqualityinits/hospitalcompare.html" TargetMode="External"/><Relationship Id="rId4" Type="http://schemas.openxmlformats.org/officeDocument/2006/relationships/hyperlink" Target="https://www.cms.gov/Research-Statistics-Data-and-Systems/Statistics-Trends-and-Reports/Medicare-Provider-Charge-Data/Part-D-Prescriber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US Health Care System, </a:t>
            </a:r>
            <a:br>
              <a:rPr lang="en-US" sz="3600" dirty="0" smtClean="0"/>
            </a:br>
            <a:r>
              <a:rPr lang="en-US" sz="3600" dirty="0" smtClean="0"/>
              <a:t>Recent </a:t>
            </a:r>
            <a:r>
              <a:rPr lang="en-US" sz="3600" dirty="0" smtClean="0"/>
              <a:t>Reforms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4400" dirty="0" smtClean="0">
                <a:solidFill>
                  <a:schemeClr val="tx1"/>
                </a:solidFill>
              </a:rPr>
              <a:t>Randall P. Ellis, Ph.D.</a:t>
            </a:r>
          </a:p>
          <a:p>
            <a:r>
              <a:rPr lang="en-US" dirty="0" smtClean="0"/>
              <a:t>Department of Economics</a:t>
            </a:r>
          </a:p>
          <a:p>
            <a:r>
              <a:rPr lang="en-US" dirty="0" smtClean="0"/>
              <a:t>Boston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April 3, 2017</a:t>
            </a:r>
            <a:endParaRPr lang="en-US" dirty="0" smtClean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ACA slowed the real rate of increase in spending on health care per enrollee!</a:t>
            </a:r>
            <a:endParaRPr lang="en-US" sz="3200" dirty="0"/>
          </a:p>
        </p:txBody>
      </p:sp>
      <p:pic>
        <p:nvPicPr>
          <p:cNvPr id="4" name="Content Placeholder 3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189" y="1600200"/>
            <a:ext cx="70256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58674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100" dirty="0" smtClean="0">
                <a:latin typeface="Helvetica" charset="0"/>
              </a:rPr>
              <a:t>National </a:t>
            </a:r>
            <a:r>
              <a:rPr lang="en-US" altLang="en-US" sz="1100" dirty="0">
                <a:latin typeface="Helvetica" charset="0"/>
              </a:rPr>
              <a:t>Health Expenditure Accounts. Inflation </a:t>
            </a:r>
            <a:r>
              <a:rPr lang="en-US" altLang="en-US" sz="1100" dirty="0" smtClean="0">
                <a:latin typeface="Helvetica" charset="0"/>
              </a:rPr>
              <a:t>adjusted using GDP </a:t>
            </a:r>
            <a:r>
              <a:rPr lang="en-US" altLang="en-US" sz="1100" dirty="0">
                <a:latin typeface="Helvetica" charset="0"/>
              </a:rPr>
              <a:t>Price </a:t>
            </a:r>
            <a:r>
              <a:rPr lang="en-US" altLang="en-US" sz="1100" dirty="0" smtClean="0">
                <a:latin typeface="Helvetica" charset="0"/>
              </a:rPr>
              <a:t>Index. Medicare </a:t>
            </a:r>
            <a:r>
              <a:rPr lang="en-US" altLang="en-US" sz="1100" dirty="0">
                <a:latin typeface="Helvetica" charset="0"/>
              </a:rPr>
              <a:t>spending </a:t>
            </a:r>
            <a:r>
              <a:rPr lang="en-US" altLang="en-US" sz="1100" dirty="0" smtClean="0">
                <a:latin typeface="Helvetica" charset="0"/>
              </a:rPr>
              <a:t>rate for 2005-10 </a:t>
            </a:r>
            <a:r>
              <a:rPr lang="en-US" altLang="en-US" sz="1100" dirty="0">
                <a:latin typeface="Helvetica" charset="0"/>
              </a:rPr>
              <a:t>omits </a:t>
            </a:r>
            <a:r>
              <a:rPr lang="en-US" altLang="en-US" sz="1100" dirty="0" smtClean="0">
                <a:latin typeface="Helvetica" charset="0"/>
              </a:rPr>
              <a:t>2005-2006 </a:t>
            </a:r>
            <a:r>
              <a:rPr lang="en-US" altLang="en-US" sz="1100" dirty="0">
                <a:latin typeface="Helvetica" charset="0"/>
              </a:rPr>
              <a:t>to exclude the effect of </a:t>
            </a:r>
            <a:r>
              <a:rPr lang="en-US" altLang="en-US" sz="1100" dirty="0" smtClean="0">
                <a:latin typeface="Helvetica" charset="0"/>
              </a:rPr>
              <a:t>Medicare </a:t>
            </a:r>
            <a:r>
              <a:rPr lang="en-US" altLang="en-US" sz="1100" dirty="0">
                <a:latin typeface="Helvetica" charset="0"/>
              </a:rPr>
              <a:t>Part D</a:t>
            </a:r>
            <a:r>
              <a:rPr lang="en-US" altLang="en-US" sz="1100" dirty="0" smtClean="0">
                <a:latin typeface="Helvetica" charset="0"/>
              </a:rPr>
              <a:t>. From Obama (2016, JAMA IM)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4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87484"/>
              </p:ext>
            </p:extLst>
          </p:nvPr>
        </p:nvGraphicFramePr>
        <p:xfrm>
          <a:off x="236904" y="284529"/>
          <a:ext cx="8670192" cy="628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slow down in health costs is mostly due to supply-side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Medicare </a:t>
            </a:r>
            <a:r>
              <a:rPr lang="en-US" i="1" dirty="0" smtClean="0"/>
              <a:t>(Elderly and disabled):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Slower fee growth					</a:t>
            </a:r>
          </a:p>
          <a:p>
            <a:pPr marL="0" indent="0">
              <a:buNone/>
            </a:pPr>
            <a:r>
              <a:rPr lang="en-US" dirty="0" smtClean="0"/>
              <a:t>	Bundled payments (30% of all payments now)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Better fraud detection algorithms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posting of prices/procedures by MDs and hospitals</a:t>
            </a:r>
          </a:p>
          <a:p>
            <a:pPr marL="0" indent="0">
              <a:buNone/>
            </a:pPr>
            <a:r>
              <a:rPr lang="en-US" dirty="0" smtClean="0"/>
              <a:t>	Increased use of competition				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edicaid </a:t>
            </a:r>
            <a:r>
              <a:rPr lang="en-US" i="1" dirty="0" smtClean="0"/>
              <a:t>(Poor and high health costs):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Huge growth in enrollment by relatively healthy enrollees</a:t>
            </a:r>
          </a:p>
          <a:p>
            <a:pPr marL="0" indent="0">
              <a:buNone/>
            </a:pPr>
            <a:r>
              <a:rPr lang="en-US" dirty="0" smtClean="0"/>
              <a:t>	Increased use of managed care/bundled payments	</a:t>
            </a:r>
          </a:p>
          <a:p>
            <a:pPr marL="0" indent="0">
              <a:buNone/>
            </a:pPr>
            <a:r>
              <a:rPr lang="en-US" dirty="0" smtClean="0"/>
              <a:t>Private sector </a:t>
            </a:r>
            <a:r>
              <a:rPr lang="en-US" i="1" dirty="0" smtClean="0"/>
              <a:t>(mostly employed):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dirty="0" smtClean="0"/>
              <a:t>Growth of managed care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Health Savings Accounts</a:t>
            </a:r>
          </a:p>
          <a:p>
            <a:pPr marL="0" indent="0">
              <a:buNone/>
            </a:pPr>
            <a:r>
              <a:rPr lang="en-US" dirty="0"/>
              <a:t>	Restrictions on plan </a:t>
            </a:r>
            <a:r>
              <a:rPr lang="en-US" dirty="0" smtClean="0"/>
              <a:t>profits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Health plan shopping on prices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Performance-based payments  	   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Accountable Care organizations                ??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Value-Based Insurance design                  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8396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03196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31670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31" y="1676400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34" y="1975282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31" y="2280082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13" y="2581923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31" y="3505200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lisrp.AD\AppData\Local\Microsoft\Windows\Temporary Internet Files\Content.IE5\9JM5OQM8\768px-Red_x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97" y="2971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48" y="3733800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62" y="5134249"/>
            <a:ext cx="3217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Preliminary Thoughts on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“Ten Strategies for Reducing US HealthCare Spending by 50%”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400" dirty="0" smtClean="0">
                <a:solidFill>
                  <a:schemeClr val="tx1"/>
                </a:solidFill>
              </a:rPr>
              <a:t>Randall P. Ellis, Ph.D.</a:t>
            </a:r>
          </a:p>
          <a:p>
            <a:r>
              <a:rPr lang="en-US" dirty="0" smtClean="0"/>
              <a:t>Department of Economics</a:t>
            </a:r>
          </a:p>
          <a:p>
            <a:r>
              <a:rPr lang="en-US" dirty="0" smtClean="0"/>
              <a:t>Boston University</a:t>
            </a:r>
          </a:p>
          <a:p>
            <a:r>
              <a:rPr lang="en-US" dirty="0" smtClean="0"/>
              <a:t>Comments prepared for the OEPS</a:t>
            </a:r>
          </a:p>
          <a:p>
            <a:r>
              <a:rPr lang="en-US" dirty="0" smtClean="0"/>
              <a:t>July 13, 2016</a:t>
            </a:r>
            <a:endParaRPr lang="en-US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2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Time to take dramatic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Too many health policy changes adopt changes that will only reduce spending by a few percent. </a:t>
            </a:r>
          </a:p>
          <a:p>
            <a:pPr marL="0" indent="0">
              <a:buNone/>
            </a:pPr>
            <a:r>
              <a:rPr lang="en-US" dirty="0" smtClean="0"/>
              <a:t>Singapore and middle income countries achieve health outcomes that are about as good as the US on less than a third the cost. </a:t>
            </a:r>
          </a:p>
          <a:p>
            <a:pPr marL="0" indent="0">
              <a:buNone/>
            </a:pPr>
            <a:r>
              <a:rPr lang="en-US" dirty="0" smtClean="0"/>
              <a:t>How could we change things more dramatically here?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Many industries characterized by remarkable cost-reducing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Goods</a:t>
            </a:r>
          </a:p>
          <a:p>
            <a:r>
              <a:rPr lang="en-US" dirty="0" smtClean="0"/>
              <a:t>Computers</a:t>
            </a:r>
            <a:endParaRPr lang="en-US" dirty="0"/>
          </a:p>
          <a:p>
            <a:r>
              <a:rPr lang="en-US" dirty="0"/>
              <a:t>Cell phones</a:t>
            </a:r>
          </a:p>
          <a:p>
            <a:r>
              <a:rPr lang="en-US" dirty="0" smtClean="0"/>
              <a:t>Electric cars</a:t>
            </a:r>
          </a:p>
          <a:p>
            <a:r>
              <a:rPr lang="en-US" dirty="0" smtClean="0"/>
              <a:t>Solar panels</a:t>
            </a:r>
          </a:p>
          <a:p>
            <a:pPr marL="0" indent="0">
              <a:buNone/>
            </a:pPr>
            <a:r>
              <a:rPr lang="en-US" b="1" dirty="0" smtClean="0"/>
              <a:t>Services</a:t>
            </a:r>
          </a:p>
          <a:p>
            <a:r>
              <a:rPr lang="en-US" sz="3100" dirty="0" smtClean="0"/>
              <a:t>Translation services via internet</a:t>
            </a:r>
            <a:endParaRPr lang="en-US" sz="3100" dirty="0"/>
          </a:p>
          <a:p>
            <a:r>
              <a:rPr lang="en-US" dirty="0" smtClean="0"/>
              <a:t>Banking by phone</a:t>
            </a:r>
          </a:p>
          <a:p>
            <a:r>
              <a:rPr lang="en-US" dirty="0" smtClean="0"/>
              <a:t>Engineering/Accounting/web design/data entry</a:t>
            </a:r>
          </a:p>
          <a:p>
            <a:r>
              <a:rPr lang="en-US" dirty="0" smtClean="0"/>
              <a:t>Retail purchases</a:t>
            </a:r>
          </a:p>
          <a:p>
            <a:r>
              <a:rPr lang="en-US" dirty="0" smtClean="0"/>
              <a:t>Uber</a:t>
            </a:r>
            <a:endParaRPr lang="en-US" dirty="0"/>
          </a:p>
          <a:p>
            <a:r>
              <a:rPr lang="en-US" dirty="0" smtClean="0"/>
              <a:t>Lawyers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Why </a:t>
            </a:r>
            <a:r>
              <a:rPr lang="en-US" sz="4000" dirty="0">
                <a:solidFill>
                  <a:srgbClr val="FF0000"/>
                </a:solidFill>
              </a:rPr>
              <a:t>not health care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Health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Will require </a:t>
            </a:r>
            <a:r>
              <a:rPr lang="en-US" dirty="0" smtClean="0">
                <a:solidFill>
                  <a:srgbClr val="FF0000"/>
                </a:solidFill>
              </a:rPr>
              <a:t>disruptive innovation</a:t>
            </a:r>
            <a:r>
              <a:rPr lang="en-US" dirty="0" smtClean="0"/>
              <a:t>, which upsets the very well entrenched </a:t>
            </a:r>
            <a:r>
              <a:rPr lang="en-US" i="1" dirty="0" smtClean="0"/>
              <a:t>status quo</a:t>
            </a:r>
          </a:p>
          <a:p>
            <a:r>
              <a:rPr lang="en-US" dirty="0" smtClean="0"/>
              <a:t>Lack of political leadership</a:t>
            </a:r>
          </a:p>
          <a:p>
            <a:r>
              <a:rPr lang="en-US" dirty="0" smtClean="0"/>
              <a:t>Archaic, inflexible government regulations, maintained by political leaders who are captive to special interests</a:t>
            </a:r>
          </a:p>
          <a:p>
            <a:pPr lvl="1"/>
            <a:r>
              <a:rPr lang="en-US" dirty="0" smtClean="0"/>
              <a:t>Particularly at the state level in US</a:t>
            </a:r>
          </a:p>
          <a:p>
            <a:pPr lvl="1"/>
            <a:r>
              <a:rPr lang="en-US" dirty="0" smtClean="0"/>
              <a:t>Often only takes a few people on key committees to block</a:t>
            </a:r>
          </a:p>
          <a:p>
            <a:pPr lvl="1"/>
            <a:r>
              <a:rPr lang="en-US" dirty="0" smtClean="0"/>
              <a:t>Tiny donations can generate huge profits</a:t>
            </a:r>
          </a:p>
          <a:p>
            <a:r>
              <a:rPr lang="en-US" dirty="0" smtClean="0"/>
              <a:t>Patent laws need reform</a:t>
            </a:r>
          </a:p>
          <a:p>
            <a:r>
              <a:rPr lang="en-US" dirty="0" smtClean="0"/>
              <a:t>Lack of data or experience to explore alternatives</a:t>
            </a:r>
          </a:p>
          <a:p>
            <a:r>
              <a:rPr lang="en-US" dirty="0" smtClean="0"/>
              <a:t>Lack of public discontent to motivate change (until recently?)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1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innovation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83219"/>
            <a:ext cx="5867400" cy="444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Features of </a:t>
            </a:r>
            <a:r>
              <a:rPr lang="en-US" dirty="0"/>
              <a:t>D</a:t>
            </a:r>
            <a:r>
              <a:rPr lang="en-US" dirty="0" smtClean="0"/>
              <a:t>isruptive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New market and value network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(e.g., iPod)</a:t>
            </a:r>
          </a:p>
          <a:p>
            <a:r>
              <a:rPr lang="en-US" dirty="0" smtClean="0"/>
              <a:t>Often not advanced technologies, but rather novel combinations of existing technology</a:t>
            </a:r>
          </a:p>
          <a:p>
            <a:pPr marL="457200" lvl="1" indent="0">
              <a:buNone/>
            </a:pP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(Uber, Translation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internet)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Initially unprofitable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(e.g. electric cars, solar)</a:t>
            </a:r>
          </a:p>
          <a:p>
            <a:r>
              <a:rPr lang="en-US" dirty="0" smtClean="0"/>
              <a:t>Risky to innovator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(many failures)</a:t>
            </a:r>
          </a:p>
          <a:p>
            <a:r>
              <a:rPr lang="en-US" dirty="0" smtClean="0"/>
              <a:t>Unprofitable for existing firms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Goal of regulations should be to enable DI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7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draft of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Allow importing drugs from other countries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Shorten patent lives to 15 years.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Prohibit any fees that are more than </a:t>
            </a:r>
            <a:r>
              <a:rPr lang="en-US" dirty="0" err="1" smtClean="0"/>
              <a:t>XXXdoubleXXX</a:t>
            </a:r>
            <a:r>
              <a:rPr lang="en-US" dirty="0" smtClean="0"/>
              <a:t> existing Medicare fee scale, then work towards a single level of fees for all.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Insure all children as individuals not through parents policies, in a single payer system, with no cost sharing.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Relax regulations on new medical devices and drugs and allow riskier procedures and drugs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Standardize all health plans to have identical coverage, as they do in virtually every other developed country (other than Switzerland) (Eliminate strongest selection incentives)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low cost providers. </a:t>
            </a:r>
          </a:p>
          <a:p>
            <a:pPr lvl="1"/>
            <a:r>
              <a:rPr lang="en-US" dirty="0" smtClean="0"/>
              <a:t>Retail clinics, midwifes, community hospitals.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Risk-adjust</a:t>
            </a:r>
            <a:r>
              <a:rPr lang="en-US" dirty="0" smtClean="0"/>
              <a:t> contributions to individual health savings accounts for all adults.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Impose a price ceiling of $30,000 per year for any one pharmaceutical unless a curative medicine for a rare disease or an expensive biological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8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listen to an American professor talk about health care and innovation?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US has a terrible health care system</a:t>
            </a:r>
          </a:p>
          <a:p>
            <a:r>
              <a:rPr lang="en-US" dirty="0" smtClean="0"/>
              <a:t>Horribly expensive, unfair,  low quality</a:t>
            </a:r>
          </a:p>
          <a:p>
            <a:r>
              <a:rPr lang="en-US" dirty="0" smtClean="0"/>
              <a:t>I have no particular experience writing about on innovation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BUT</a:t>
            </a:r>
          </a:p>
          <a:p>
            <a:r>
              <a:rPr lang="en-US" dirty="0" smtClean="0"/>
              <a:t>US  has lots of innovations and good data</a:t>
            </a:r>
          </a:p>
          <a:p>
            <a:r>
              <a:rPr lang="en-US" dirty="0" smtClean="0"/>
              <a:t>US tends to drive health systems worldwide</a:t>
            </a:r>
          </a:p>
          <a:p>
            <a:r>
              <a:rPr lang="en-US" dirty="0" smtClean="0"/>
              <a:t>I am </a:t>
            </a:r>
          </a:p>
          <a:p>
            <a:pPr lvl="1"/>
            <a:r>
              <a:rPr lang="en-US" dirty="0" smtClean="0"/>
              <a:t>professor </a:t>
            </a:r>
          </a:p>
          <a:p>
            <a:pPr lvl="1"/>
            <a:r>
              <a:rPr lang="en-US" dirty="0" smtClean="0"/>
              <a:t>active scholar on US and international events</a:t>
            </a:r>
          </a:p>
          <a:p>
            <a:pPr lvl="1"/>
            <a:r>
              <a:rPr lang="en-US" dirty="0" smtClean="0"/>
              <a:t>Board member of the Hospinnomics in Paris </a:t>
            </a:r>
          </a:p>
          <a:p>
            <a:pPr lvl="1"/>
            <a:r>
              <a:rPr lang="en-US" dirty="0" smtClean="0"/>
              <a:t>former president of the American Society of Health Economists</a:t>
            </a:r>
          </a:p>
          <a:p>
            <a:pPr lvl="1"/>
            <a:r>
              <a:rPr lang="en-US" dirty="0" smtClean="0"/>
              <a:t>former president of a start-up health IT company, DxCG</a:t>
            </a:r>
          </a:p>
          <a:p>
            <a:pPr lvl="1"/>
            <a:r>
              <a:rPr lang="en-US" dirty="0" smtClean="0"/>
              <a:t>Someone who follows health markets and politics closely</a:t>
            </a:r>
          </a:p>
          <a:p>
            <a:r>
              <a:rPr lang="en-US" dirty="0" smtClean="0"/>
              <a:t>New, broad perspective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strategies in list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 </a:t>
            </a:r>
            <a:r>
              <a:rPr lang="en-US" dirty="0"/>
              <a:t>pharmaceutical and medical device </a:t>
            </a:r>
            <a:r>
              <a:rPr lang="en-US" dirty="0" smtClean="0"/>
              <a:t>prices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fee-setting control from MD panels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bundled or mixed payment to </a:t>
            </a:r>
            <a:r>
              <a:rPr lang="en-US" dirty="0" smtClean="0"/>
              <a:t>providers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Regulations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Reform pharmaceutical/genetic manipulation patent laws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Relax regulation, licensing, and data-access rules for new technologies and “</a:t>
            </a:r>
            <a:r>
              <a:rPr lang="en-US" dirty="0" smtClean="0"/>
              <a:t>providers”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Allow </a:t>
            </a:r>
            <a:r>
              <a:rPr lang="en-US" u="sng" dirty="0"/>
              <a:t>lower</a:t>
            </a:r>
            <a:r>
              <a:rPr lang="en-US" dirty="0"/>
              <a:t> quality health care </a:t>
            </a:r>
            <a:r>
              <a:rPr lang="en-US" dirty="0" smtClean="0"/>
              <a:t>provision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Promote Behavioral Economics approaches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Promote </a:t>
            </a:r>
            <a:r>
              <a:rPr lang="en-US" dirty="0"/>
              <a:t>wise choices for end-of-life and beginning-of-life </a:t>
            </a:r>
            <a:r>
              <a:rPr lang="en-US" dirty="0" smtClean="0"/>
              <a:t>spending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Big Data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Faster/better fraud detection methods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Expand use of big data for decision support by innovators, consumers, providers and regulators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7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395190"/>
              </p:ext>
            </p:extLst>
          </p:nvPr>
        </p:nvGraphicFramePr>
        <p:xfrm>
          <a:off x="457200" y="304801"/>
          <a:ext cx="8382000" cy="1203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0"/>
              </a:tblGrid>
              <a:tr h="1066799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Today’s Chart Review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hlinkClick r:id="rId2"/>
                        </a:rPr>
                        <a:t>10 Essential Facts About Medicare and Prescription Drug Spending</a:t>
                      </a:r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Kaiser Family Foundation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0500" marR="190500" marT="190500" marB="19050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21</a:t>
            </a:fld>
            <a:endParaRPr lang="en-US"/>
          </a:p>
        </p:txBody>
      </p:sp>
      <p:pic>
        <p:nvPicPr>
          <p:cNvPr id="1025" name="Picture 1" descr="https://morningconsult.com/wp-content/uploads/2016/07/8895-figur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20006" y="2180271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Surging growth in insured Medicare drug spending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3926" y="3775500"/>
            <a:ext cx="177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Consumers paying declining share of costs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7138264" y="4173985"/>
            <a:ext cx="305662" cy="170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38264" y="2819400"/>
            <a:ext cx="305662" cy="170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pPr marL="230188" algn="l"/>
            <a:r>
              <a:rPr lang="en-US" sz="3600" dirty="0" smtClean="0"/>
              <a:t>1. Limit pharmaceutical and </a:t>
            </a:r>
            <a:r>
              <a:rPr lang="en-US" sz="3600" dirty="0"/>
              <a:t>medical device </a:t>
            </a:r>
            <a:r>
              <a:rPr lang="en-US" sz="3600" dirty="0" smtClean="0"/>
              <a:t>prices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Government should use its “monopsony power” to regulate prices for pharmaceuticals and medical devices. </a:t>
            </a:r>
          </a:p>
          <a:p>
            <a:r>
              <a:rPr lang="en-US" dirty="0" smtClean="0"/>
              <a:t>Huge problem in the US that pharmaceutical companies get to choose prices of new drugs</a:t>
            </a:r>
          </a:p>
          <a:p>
            <a:r>
              <a:rPr lang="en-US" dirty="0" smtClean="0"/>
              <a:t>Problem affects the rest of the world’s drug pricing and the direction of innovation</a:t>
            </a:r>
          </a:p>
          <a:p>
            <a:r>
              <a:rPr lang="en-US" dirty="0" smtClean="0"/>
              <a:t>Prices currently reflect willingness to pay, which is enormous in the presence of prescription drug insurance</a:t>
            </a:r>
          </a:p>
          <a:p>
            <a:r>
              <a:rPr lang="en-US" dirty="0" smtClean="0"/>
              <a:t>Need public, standardized price rules for new drugs, based on a schedule related to costs, not willingness to pay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4. Reform </a:t>
            </a:r>
            <a:r>
              <a:rPr lang="en-US" sz="3600" dirty="0"/>
              <a:t>pharmaceutical/genetic manipulation patent </a:t>
            </a:r>
            <a:r>
              <a:rPr lang="en-US" sz="3600" dirty="0" smtClean="0"/>
              <a:t>laws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Customized medicine is just on the horizon</a:t>
            </a:r>
          </a:p>
          <a:p>
            <a:pPr lvl="1"/>
            <a:r>
              <a:rPr lang="en-US" dirty="0" smtClean="0"/>
              <a:t>Panacea or a problem?</a:t>
            </a:r>
          </a:p>
          <a:p>
            <a:r>
              <a:rPr lang="en-US" dirty="0" smtClean="0"/>
              <a:t>Gene therapies are in the near future</a:t>
            </a:r>
          </a:p>
          <a:p>
            <a:r>
              <a:rPr lang="en-US" dirty="0" smtClean="0"/>
              <a:t>Old pricing systems will not work</a:t>
            </a:r>
          </a:p>
          <a:p>
            <a:r>
              <a:rPr lang="en-US" dirty="0" smtClean="0"/>
              <a:t>In danger of patent laws deeming all of these new products/genes patentable, and since individualized, not subject to easy entry or competition</a:t>
            </a:r>
          </a:p>
          <a:p>
            <a:r>
              <a:rPr lang="en-US" dirty="0" smtClean="0"/>
              <a:t>New products only one program or gene change away</a:t>
            </a:r>
          </a:p>
          <a:p>
            <a:r>
              <a:rPr lang="en-US" dirty="0" smtClean="0"/>
              <a:t>Will markets encourage multiple competitors?</a:t>
            </a:r>
          </a:p>
          <a:p>
            <a:r>
              <a:rPr lang="en-US" dirty="0" smtClean="0"/>
              <a:t>What is willingness to pay (separately) to avoid cancer, asthma, hypertension, heart failure, arthritis, schizophrenia, depression, liver failure, kidney failure,…?</a:t>
            </a:r>
          </a:p>
          <a:p>
            <a:r>
              <a:rPr lang="en-US" dirty="0" smtClean="0"/>
              <a:t>Need legal advice on what to suggest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0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2. Remove </a:t>
            </a:r>
            <a:r>
              <a:rPr lang="en-US" sz="3600" dirty="0"/>
              <a:t>fee-setting control from MD </a:t>
            </a:r>
            <a:r>
              <a:rPr lang="en-US" sz="3600" dirty="0" smtClean="0"/>
              <a:t>panels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Procedure prices in the US set by a Relative Value Scale Update Committee (RUC) panel of physicians dominated by specialists, not PCPs.</a:t>
            </a:r>
          </a:p>
          <a:p>
            <a:r>
              <a:rPr lang="en-US" dirty="0" smtClean="0"/>
              <a:t>Set prices </a:t>
            </a:r>
          </a:p>
          <a:p>
            <a:pPr lvl="1"/>
            <a:r>
              <a:rPr lang="en-US" dirty="0" smtClean="0"/>
              <a:t>too high for specialties services</a:t>
            </a:r>
          </a:p>
          <a:p>
            <a:pPr lvl="1"/>
            <a:r>
              <a:rPr lang="en-US" dirty="0" smtClean="0"/>
              <a:t>too low for primary care activities</a:t>
            </a:r>
          </a:p>
          <a:p>
            <a:r>
              <a:rPr lang="en-US" dirty="0" smtClean="0"/>
              <a:t>Slow to update (lower) fees with technological change </a:t>
            </a:r>
          </a:p>
          <a:p>
            <a:r>
              <a:rPr lang="en-US" dirty="0" smtClean="0"/>
              <a:t>Many of the latest innovations not amenable to per unit prices and Fee for service</a:t>
            </a:r>
          </a:p>
          <a:p>
            <a:pPr lvl="1"/>
            <a:r>
              <a:rPr lang="en-US" dirty="0" smtClean="0"/>
              <a:t>Home visits, phone calls, email, Skype, behavioral change</a:t>
            </a:r>
          </a:p>
          <a:p>
            <a:r>
              <a:rPr lang="en-US" dirty="0" smtClean="0"/>
              <a:t>Already part of Affordable Care Act (ACA) but not implemented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9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3. Use </a:t>
            </a:r>
            <a:r>
              <a:rPr lang="en-US" sz="3600" dirty="0"/>
              <a:t>bundled or mixed payment to </a:t>
            </a:r>
            <a:r>
              <a:rPr lang="en-US" sz="3600" dirty="0" smtClean="0"/>
              <a:t>providers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Lifetime focus of my research</a:t>
            </a:r>
          </a:p>
          <a:p>
            <a:r>
              <a:rPr lang="en-US" dirty="0" smtClean="0"/>
              <a:t>If current spending on a service is X, then pay </a:t>
            </a:r>
            <a:r>
              <a:rPr lang="en-US" dirty="0" err="1" smtClean="0"/>
              <a:t>R+rX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where r is say .5 and R is a lump sum payment</a:t>
            </a:r>
          </a:p>
          <a:p>
            <a:r>
              <a:rPr lang="en-US" dirty="0" smtClean="0"/>
              <a:t>Overprovision arises when prices &gt; marginal cost</a:t>
            </a:r>
          </a:p>
          <a:p>
            <a:r>
              <a:rPr lang="en-US" dirty="0" smtClean="0"/>
              <a:t>Don’t need to go all the way to capitation or fully bundled payments to eliminate incentives to overprovide</a:t>
            </a:r>
          </a:p>
          <a:p>
            <a:r>
              <a:rPr lang="en-US" dirty="0" smtClean="0"/>
              <a:t>Pay 50% of average cost, 50% as a lump sum amount</a:t>
            </a:r>
          </a:p>
          <a:p>
            <a:r>
              <a:rPr lang="en-US" dirty="0" smtClean="0"/>
              <a:t>This is called a mixed payment system (Ellis and McGuire, 1986)</a:t>
            </a:r>
          </a:p>
          <a:p>
            <a:r>
              <a:rPr lang="en-US" dirty="0" smtClean="0"/>
              <a:t>Already used in Denmark, Norway, Germany, Canada, Iran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3200" dirty="0"/>
              <a:t>5</a:t>
            </a:r>
            <a:r>
              <a:rPr lang="en-US" sz="3200" dirty="0" smtClean="0"/>
              <a:t>. Relax </a:t>
            </a:r>
            <a:r>
              <a:rPr lang="en-US" sz="3200" dirty="0"/>
              <a:t>regulation, licensing, and data-access rules for new technologies and “providers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Retail health clinics and pharmacy “doc in a box” clinics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Fitbots</a:t>
            </a:r>
            <a:r>
              <a:rPr lang="en-US" dirty="0" smtClean="0"/>
              <a:t>” and clinics need access to/data-sharing with medical record systems</a:t>
            </a:r>
          </a:p>
          <a:p>
            <a:r>
              <a:rPr lang="en-US" dirty="0" smtClean="0"/>
              <a:t>Use of nurses instead of MDs for routine care (often state regulations)</a:t>
            </a:r>
          </a:p>
          <a:p>
            <a:r>
              <a:rPr lang="en-US" dirty="0" smtClean="0"/>
              <a:t>Increased doctor specialization </a:t>
            </a:r>
          </a:p>
          <a:p>
            <a:pPr lvl="1"/>
            <a:r>
              <a:rPr lang="en-US" dirty="0" smtClean="0"/>
              <a:t>pathologists with less than MD training? </a:t>
            </a:r>
          </a:p>
          <a:p>
            <a:pPr lvl="1"/>
            <a:r>
              <a:rPr lang="en-US" dirty="0" smtClean="0"/>
              <a:t>pharmacist degree takes BA + 6 to 7 years?</a:t>
            </a:r>
          </a:p>
          <a:p>
            <a:r>
              <a:rPr lang="en-US" dirty="0" smtClean="0"/>
              <a:t>Ability to go off-site for many services</a:t>
            </a:r>
          </a:p>
          <a:p>
            <a:pPr lvl="1"/>
            <a:r>
              <a:rPr lang="en-US" dirty="0" smtClean="0"/>
              <a:t>Radiology and lab test interpretation overseas (banking, accounting)</a:t>
            </a:r>
          </a:p>
          <a:p>
            <a:pPr lvl="1"/>
            <a:r>
              <a:rPr lang="en-US" dirty="0" smtClean="0"/>
              <a:t>Remote surgery (robotic surgery)</a:t>
            </a:r>
          </a:p>
          <a:p>
            <a:pPr lvl="1"/>
            <a:r>
              <a:rPr lang="en-US" dirty="0" smtClean="0"/>
              <a:t>Phone call and email visit reminders and follow-up calls</a:t>
            </a:r>
          </a:p>
          <a:p>
            <a:pPr lvl="1"/>
            <a:r>
              <a:rPr lang="en-US" dirty="0" smtClean="0"/>
              <a:t>Virtual conferences via conference call/Skype</a:t>
            </a:r>
          </a:p>
          <a:p>
            <a:pPr lvl="1"/>
            <a:r>
              <a:rPr lang="en-US" dirty="0" smtClean="0"/>
              <a:t>Noninvasive lab tests done by pharmacist, tested at lowest cost facilities</a:t>
            </a:r>
          </a:p>
          <a:p>
            <a:pPr lvl="1"/>
            <a:r>
              <a:rPr lang="en-US" dirty="0" smtClean="0"/>
              <a:t>(Your suggestions…)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6. Allow </a:t>
            </a:r>
            <a:r>
              <a:rPr lang="en-US" u="sng" dirty="0"/>
              <a:t>lower</a:t>
            </a:r>
            <a:r>
              <a:rPr lang="en-US" dirty="0"/>
              <a:t> quality health care provision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Analogy: imagine you had food insurance which paid 95% of the cost of any food: what foods would you buy?</a:t>
            </a:r>
          </a:p>
          <a:p>
            <a:pPr lvl="1"/>
            <a:r>
              <a:rPr lang="en-US" dirty="0" smtClean="0"/>
              <a:t>Caviar, foie </a:t>
            </a:r>
            <a:r>
              <a:rPr lang="en-US" dirty="0" err="1" smtClean="0"/>
              <a:t>gras</a:t>
            </a:r>
            <a:r>
              <a:rPr lang="en-US" dirty="0" smtClean="0"/>
              <a:t>, truffles, lobster, champagne…</a:t>
            </a:r>
          </a:p>
          <a:p>
            <a:r>
              <a:rPr lang="en-US" dirty="0"/>
              <a:t>Now suppose your </a:t>
            </a:r>
            <a:r>
              <a:rPr lang="en-US" dirty="0" smtClean="0"/>
              <a:t>food </a:t>
            </a:r>
            <a:r>
              <a:rPr lang="en-US" dirty="0"/>
              <a:t>plan would only cover you after you bought the first $5000 of food per year. Would you still want the same foods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US health plans offer only one quality of health care, while offering many lower qualities of health insurance. People with lower quality health insurance would prefer lower cost (and quality) providers</a:t>
            </a:r>
          </a:p>
          <a:p>
            <a:pPr lvl="1"/>
            <a:r>
              <a:rPr lang="en-US" dirty="0" smtClean="0"/>
              <a:t>Private versus shared room</a:t>
            </a:r>
          </a:p>
          <a:p>
            <a:pPr lvl="1"/>
            <a:r>
              <a:rPr lang="en-US" dirty="0" smtClean="0"/>
              <a:t>Fewer amenities (TV with cable channels, constant nursing visits, luxury food) </a:t>
            </a:r>
          </a:p>
          <a:p>
            <a:pPr lvl="1"/>
            <a:r>
              <a:rPr lang="en-US" dirty="0" smtClean="0"/>
              <a:t>Choice of lower quality providers in exchange for lower fees</a:t>
            </a:r>
          </a:p>
          <a:p>
            <a:pPr lvl="1"/>
            <a:r>
              <a:rPr lang="en-US" dirty="0" smtClean="0"/>
              <a:t>This is what is done in Singapore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Retail clinics have lower-trained professionals, but enormous convenience and lower costs</a:t>
            </a:r>
          </a:p>
          <a:p>
            <a:r>
              <a:rPr lang="en-US" dirty="0" smtClean="0"/>
              <a:t>Future smart phones will access intelligent decision-making algorithms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FitBits</a:t>
            </a:r>
            <a:r>
              <a:rPr lang="en-US" dirty="0" smtClean="0"/>
              <a:t>” and other personal health monitoring devices give lower quality advice than a physicians, but…</a:t>
            </a:r>
          </a:p>
          <a:p>
            <a:r>
              <a:rPr lang="en-US" dirty="0" smtClean="0"/>
              <a:t>Medical advice provided online or overseas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http://www.kaamranhafeez.com/wp-content/uploads/2015/05/Dr.-i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8" y="533400"/>
            <a:ext cx="7072218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400800"/>
            <a:ext cx="2720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http</a:t>
            </a:r>
            <a:r>
              <a:rPr lang="en-US" sz="1050" dirty="0"/>
              <a:t>://www.newyorker.com/cartoons/a19128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Affordable Care Act (= </a:t>
            </a:r>
            <a:r>
              <a:rPr lang="en-US" sz="3600" dirty="0" err="1" smtClean="0"/>
              <a:t>ObamaCare</a:t>
            </a:r>
            <a:r>
              <a:rPr lang="en-US" sz="3600" dirty="0" smtClean="0"/>
              <a:t>) Left Intact the Existing Complex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Many diverse insurers                                   	% of people, 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Employment-based insurance				55.3%  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Medicare (elderly and disabled)			14.5%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Medicaid/children (poor/children/high cost)		15.9%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Military insurance					  4.2%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 insurance purchase (individual)	    		  9.8%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Uninsured						 16.3%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300" i="1" dirty="0" smtClean="0"/>
              <a:t>Note: numbers sum to more than 100% since many people have multiple coverage.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Source: http://www.census.gov/hhes/www/hlthins/data/incpovhlth/2010/table10.pdf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8FE3-52AF-43A5-8408-552C779346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8704" y="3276600"/>
            <a:ext cx="7772401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496" y="4114800"/>
            <a:ext cx="627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Biggest effect of ACA is on these two groups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7. Promote Behavioral Economics approaches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Change decision structure to favor making the right choices</a:t>
            </a:r>
          </a:p>
          <a:p>
            <a:r>
              <a:rPr lang="en-US" dirty="0" smtClean="0"/>
              <a:t> Enormous potential in making the defaults be lower cost and healthier</a:t>
            </a:r>
          </a:p>
          <a:p>
            <a:r>
              <a:rPr lang="en-US" dirty="0" smtClean="0"/>
              <a:t>In US: </a:t>
            </a:r>
          </a:p>
          <a:p>
            <a:pPr lvl="1"/>
            <a:r>
              <a:rPr lang="en-US" dirty="0" smtClean="0"/>
              <a:t>Automatic savings </a:t>
            </a:r>
          </a:p>
          <a:p>
            <a:pPr lvl="1"/>
            <a:r>
              <a:rPr lang="en-US" dirty="0" smtClean="0"/>
              <a:t>Default health plan choices </a:t>
            </a:r>
          </a:p>
          <a:p>
            <a:pPr lvl="1"/>
            <a:r>
              <a:rPr lang="en-US" dirty="0" smtClean="0"/>
              <a:t>Follow-up visits </a:t>
            </a:r>
          </a:p>
          <a:p>
            <a:pPr lvl="1"/>
            <a:r>
              <a:rPr lang="en-US" dirty="0" smtClean="0"/>
              <a:t>Prescription drug refills </a:t>
            </a:r>
          </a:p>
          <a:p>
            <a:pPr lvl="1"/>
            <a:r>
              <a:rPr lang="en-US" dirty="0" smtClean="0"/>
              <a:t>Phone call reminders </a:t>
            </a:r>
          </a:p>
          <a:p>
            <a:pPr lvl="1"/>
            <a:r>
              <a:rPr lang="en-US" dirty="0" smtClean="0"/>
              <a:t>Health coach </a:t>
            </a:r>
          </a:p>
          <a:p>
            <a:pPr lvl="1"/>
            <a:r>
              <a:rPr lang="en-US" dirty="0" smtClean="0"/>
              <a:t>Checklists for doctors and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Promote wise choices for end-of-life and beginning-of-life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Headlines: </a:t>
            </a:r>
          </a:p>
          <a:p>
            <a:r>
              <a:rPr lang="en-US" sz="3000" b="1" dirty="0" smtClean="0"/>
              <a:t>“The </a:t>
            </a:r>
            <a:r>
              <a:rPr lang="en-US" sz="3000" b="1" dirty="0"/>
              <a:t>Cost of </a:t>
            </a:r>
            <a:r>
              <a:rPr lang="en-US" sz="3000" b="1" dirty="0" smtClean="0"/>
              <a:t>Dying” </a:t>
            </a:r>
            <a:r>
              <a:rPr lang="en-US" sz="1200" b="1" dirty="0">
                <a:hlinkClick r:id="rId2"/>
              </a:rPr>
              <a:t>http://www.cbsnews.com/news/the-cost-of-dying/</a:t>
            </a:r>
            <a:endParaRPr lang="en-US" sz="1200" b="1" dirty="0"/>
          </a:p>
          <a:p>
            <a:pPr lvl="1"/>
            <a:r>
              <a:rPr lang="en-US" sz="2200" dirty="0"/>
              <a:t>“Patients' Last Two Months of Life Cost Medicare $50 Billion Last Year; Is There a Better Way?”</a:t>
            </a:r>
            <a:endParaRPr lang="en-US" sz="2200" b="1" dirty="0"/>
          </a:p>
          <a:p>
            <a:r>
              <a:rPr lang="en-US" sz="3000" b="1" dirty="0"/>
              <a:t>“Birth Defects are Costly” </a:t>
            </a:r>
            <a:r>
              <a:rPr lang="en-US" sz="1600" dirty="0" smtClean="0"/>
              <a:t>h</a:t>
            </a:r>
            <a:r>
              <a:rPr lang="en-US" sz="1300" dirty="0" smtClean="0"/>
              <a:t>ttp</a:t>
            </a:r>
            <a:r>
              <a:rPr lang="en-US" sz="1300" dirty="0"/>
              <a:t>://www.cdc.gov/features/birthdefectscostly/</a:t>
            </a:r>
            <a:endParaRPr lang="en-US" dirty="0" smtClean="0"/>
          </a:p>
          <a:p>
            <a:pPr lvl="1"/>
            <a:r>
              <a:rPr lang="en-US" sz="2000" b="1" dirty="0" smtClean="0"/>
              <a:t>“Heart </a:t>
            </a:r>
            <a:r>
              <a:rPr lang="en-US" sz="2000" b="1" dirty="0"/>
              <a:t>defects</a:t>
            </a:r>
            <a:r>
              <a:rPr lang="en-US" sz="2000" dirty="0"/>
              <a:t>: </a:t>
            </a:r>
            <a:r>
              <a:rPr lang="en-US" sz="2000" dirty="0" smtClean="0"/>
              <a:t>…about </a:t>
            </a:r>
            <a:r>
              <a:rPr lang="en-US" sz="2000" dirty="0"/>
              <a:t>$1.4 billion in a single year (1).</a:t>
            </a:r>
          </a:p>
          <a:p>
            <a:pPr lvl="1"/>
            <a:r>
              <a:rPr lang="en-US" sz="2000" b="1" dirty="0"/>
              <a:t>Spina bifida</a:t>
            </a:r>
            <a:r>
              <a:rPr lang="en-US" sz="2000" dirty="0"/>
              <a:t>: </a:t>
            </a:r>
            <a:r>
              <a:rPr lang="en-US" sz="2000" dirty="0" smtClean="0"/>
              <a:t>…hospital </a:t>
            </a:r>
            <a:r>
              <a:rPr lang="en-US" sz="2000" dirty="0"/>
              <a:t>costs for a typical baby </a:t>
            </a:r>
            <a:r>
              <a:rPr lang="en-US" sz="2000" dirty="0" smtClean="0"/>
              <a:t>… were </a:t>
            </a:r>
            <a:r>
              <a:rPr lang="en-US" sz="2000" dirty="0"/>
              <a:t>about $21,900 (ranging up to $1,350,700) (2).</a:t>
            </a:r>
          </a:p>
          <a:p>
            <a:pPr lvl="1"/>
            <a:r>
              <a:rPr lang="en-US" sz="2000" b="1" dirty="0" smtClean="0"/>
              <a:t>Down syndrome</a:t>
            </a:r>
            <a:r>
              <a:rPr lang="en-US" sz="2000" dirty="0" smtClean="0"/>
              <a:t>: The medical costs … 12 to 13 times higher than a child without Down syndrome.” </a:t>
            </a:r>
          </a:p>
          <a:p>
            <a:r>
              <a:rPr lang="en-US" sz="2400" dirty="0"/>
              <a:t>“</a:t>
            </a:r>
            <a:r>
              <a:rPr lang="en-US" sz="2400" b="1" dirty="0"/>
              <a:t>World’s first head transplant to be carried out on Chinese patient next year”</a:t>
            </a:r>
            <a:r>
              <a:rPr lang="en-US" sz="1600" dirty="0"/>
              <a:t>16 May, </a:t>
            </a:r>
            <a:r>
              <a:rPr lang="en-US" sz="1600" dirty="0" smtClean="0"/>
              <a:t>2016 (by an Italian MD) </a:t>
            </a:r>
            <a:r>
              <a:rPr lang="en-US" sz="800" b="1" dirty="0"/>
              <a:t>https://www.rt.com/news/343207-head-transplant-canavero-china</a:t>
            </a:r>
            <a:r>
              <a:rPr lang="en-US" sz="800" b="1" dirty="0" smtClean="0"/>
              <a:t>/</a:t>
            </a:r>
            <a:endParaRPr lang="en-US" sz="24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“Just because you can, doesn’t mean you should.”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Need </a:t>
            </a:r>
            <a:r>
              <a:rPr lang="en-US" b="1" dirty="0">
                <a:solidFill>
                  <a:srgbClr val="FF0000"/>
                </a:solidFill>
              </a:rPr>
              <a:t>to think about specific strategies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Faster/better </a:t>
            </a:r>
            <a:r>
              <a:rPr lang="en-US" dirty="0"/>
              <a:t>fraud detection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patterns of fraud can only be detected using big data and merging different datasets</a:t>
            </a:r>
          </a:p>
          <a:p>
            <a:pPr lvl="1"/>
            <a:r>
              <a:rPr lang="en-US" dirty="0" smtClean="0"/>
              <a:t>Multiple bills for the same service</a:t>
            </a:r>
          </a:p>
          <a:p>
            <a:pPr lvl="1"/>
            <a:r>
              <a:rPr lang="en-US" dirty="0" smtClean="0"/>
              <a:t>Billing for both bundled and unbundled procedures</a:t>
            </a:r>
          </a:p>
          <a:p>
            <a:pPr lvl="1"/>
            <a:r>
              <a:rPr lang="en-US" dirty="0" smtClean="0"/>
              <a:t>Too many services in one day</a:t>
            </a:r>
          </a:p>
          <a:p>
            <a:pPr lvl="1"/>
            <a:r>
              <a:rPr lang="en-US" dirty="0" smtClean="0"/>
              <a:t>Inconsistencies over time in treatments or drugs</a:t>
            </a:r>
          </a:p>
          <a:p>
            <a:pPr lvl="1"/>
            <a:r>
              <a:rPr lang="en-US" dirty="0" smtClean="0"/>
              <a:t>Implausibly high rates of use of archaic or high severity procedures</a:t>
            </a:r>
          </a:p>
          <a:p>
            <a:pPr lvl="1"/>
            <a:r>
              <a:rPr lang="en-US" dirty="0" smtClean="0"/>
              <a:t>Billings with a conflict of interest</a:t>
            </a:r>
          </a:p>
          <a:p>
            <a:pPr lvl="1"/>
            <a:r>
              <a:rPr lang="en-US" dirty="0" smtClean="0"/>
              <a:t>Not authorized to do procedure</a:t>
            </a:r>
          </a:p>
          <a:p>
            <a:pPr lvl="1"/>
            <a:r>
              <a:rPr lang="en-US" dirty="0" smtClean="0"/>
              <a:t>Fear of detection may be more important than actual punishments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10. Expand use </a:t>
            </a:r>
            <a:r>
              <a:rPr lang="en-US" sz="3200" dirty="0"/>
              <a:t>of big data for decision support by innovators, consumers, providers and </a:t>
            </a:r>
            <a:r>
              <a:rPr lang="en-US" sz="3200" dirty="0" smtClean="0"/>
              <a:t>regulators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can be used to predict almost anything</a:t>
            </a:r>
          </a:p>
          <a:p>
            <a:r>
              <a:rPr lang="en-US" dirty="0" smtClean="0"/>
              <a:t>Claims information that is audited can be almost as useful as medical record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7435"/>
            <a:ext cx="6764867" cy="519295"/>
          </a:xfrm>
        </p:spPr>
        <p:txBody>
          <a:bodyPr>
            <a:noAutofit/>
          </a:bodyPr>
          <a:lstStyle/>
          <a:p>
            <a:r>
              <a:rPr lang="en-US" sz="2200" dirty="0" smtClean="0"/>
              <a:t>Table 2. Factors associated with Intermediate outcomes, utilization, all cause mortality, and major coronary event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967" y="6421160"/>
            <a:ext cx="349623" cy="2550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3" t="6643" r="30803" b="9118"/>
          <a:stretch/>
        </p:blipFill>
        <p:spPr bwMode="auto">
          <a:xfrm>
            <a:off x="3130798" y="1088766"/>
            <a:ext cx="411480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43" r="90423" b="9118"/>
          <a:stretch/>
        </p:blipFill>
        <p:spPr bwMode="auto">
          <a:xfrm>
            <a:off x="1749600" y="1088766"/>
            <a:ext cx="137160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443984" y="5551038"/>
            <a:ext cx="740664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04934" y="5493126"/>
            <a:ext cx="740664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752" y="6051828"/>
            <a:ext cx="3943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Kari Olson et al., 2015, Population and Health Management.</a:t>
            </a:r>
          </a:p>
        </p:txBody>
      </p:sp>
      <p:sp>
        <p:nvSpPr>
          <p:cNvPr id="10" name="Oval 9"/>
          <p:cNvSpPr/>
          <p:nvPr/>
        </p:nvSpPr>
        <p:spPr>
          <a:xfrm>
            <a:off x="3200400" y="993868"/>
            <a:ext cx="1613916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0200" y="993868"/>
            <a:ext cx="1613916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703" y="5002454"/>
            <a:ext cx="1679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Score uses claims-based diagnoses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5703438"/>
            <a:ext cx="4572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9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7435"/>
            <a:ext cx="6764867" cy="519295"/>
          </a:xfrm>
        </p:spPr>
        <p:txBody>
          <a:bodyPr>
            <a:noAutofit/>
          </a:bodyPr>
          <a:lstStyle/>
          <a:p>
            <a:r>
              <a:rPr lang="en-US" sz="2200" dirty="0"/>
              <a:t>Table 2. Factors associated with Intermediate outcomes, utilization, all cause mortality, and major coronary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967" y="6421160"/>
            <a:ext cx="349623" cy="2550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2" t="6643" r="1434" b="9118"/>
          <a:stretch/>
        </p:blipFill>
        <p:spPr bwMode="auto">
          <a:xfrm>
            <a:off x="3151492" y="1046234"/>
            <a:ext cx="411480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43" r="90423" b="9118"/>
          <a:stretch/>
        </p:blipFill>
        <p:spPr bwMode="auto">
          <a:xfrm>
            <a:off x="1773844" y="1046234"/>
            <a:ext cx="137160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468228" y="5508506"/>
            <a:ext cx="740664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25628" y="5450594"/>
            <a:ext cx="740664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1752" y="6051828"/>
            <a:ext cx="3943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Kari Olson et al., 2015, Population and Health Management.</a:t>
            </a:r>
          </a:p>
        </p:txBody>
      </p:sp>
      <p:sp>
        <p:nvSpPr>
          <p:cNvPr id="9" name="Oval 8"/>
          <p:cNvSpPr/>
          <p:nvPr/>
        </p:nvSpPr>
        <p:spPr>
          <a:xfrm>
            <a:off x="3200400" y="993868"/>
            <a:ext cx="1613916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08892" y="993868"/>
            <a:ext cx="1801508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7435"/>
            <a:ext cx="6764867" cy="519295"/>
          </a:xfrm>
        </p:spPr>
        <p:txBody>
          <a:bodyPr>
            <a:noAutofit/>
          </a:bodyPr>
          <a:lstStyle/>
          <a:p>
            <a:r>
              <a:rPr lang="en-US" sz="2200" dirty="0" smtClean="0"/>
              <a:t>Table 2. Factors associated with Intermediate outcomes, utilization, all cause mortality, and major coronary event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967" y="6421160"/>
            <a:ext cx="349623" cy="2550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6A926-B9FD-434C-A220-6F82B8CBEF8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43" r="59765" b="9118"/>
          <a:stretch/>
        </p:blipFill>
        <p:spPr bwMode="auto">
          <a:xfrm>
            <a:off x="1492648" y="1056867"/>
            <a:ext cx="576072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373008" y="5509995"/>
            <a:ext cx="740664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12704" y="5509995"/>
            <a:ext cx="740664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752" y="6051828"/>
            <a:ext cx="3943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Kari Olson et al., 2015, Population and Health Management.</a:t>
            </a:r>
          </a:p>
        </p:txBody>
      </p:sp>
      <p:sp>
        <p:nvSpPr>
          <p:cNvPr id="11" name="Oval 10"/>
          <p:cNvSpPr/>
          <p:nvPr/>
        </p:nvSpPr>
        <p:spPr>
          <a:xfrm>
            <a:off x="3200400" y="993868"/>
            <a:ext cx="1613916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989412"/>
            <a:ext cx="1613916" cy="420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1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10. Expand use </a:t>
            </a:r>
            <a:r>
              <a:rPr lang="en-US" sz="2800" dirty="0"/>
              <a:t>of big data for decision support by </a:t>
            </a:r>
            <a:r>
              <a:rPr lang="en-US" sz="2800" dirty="0" smtClean="0"/>
              <a:t>consumers</a:t>
            </a:r>
            <a:r>
              <a:rPr lang="en-US" sz="2800" dirty="0"/>
              <a:t>, providers and </a:t>
            </a:r>
            <a:r>
              <a:rPr lang="en-US" sz="2800" dirty="0" smtClean="0"/>
              <a:t>regulators, and innovators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Big data can be used to </a:t>
            </a:r>
            <a:r>
              <a:rPr lang="en-US" dirty="0" smtClean="0">
                <a:solidFill>
                  <a:srgbClr val="C00000"/>
                </a:solidFill>
              </a:rPr>
              <a:t>predict</a:t>
            </a:r>
            <a:r>
              <a:rPr lang="en-US" dirty="0" smtClean="0"/>
              <a:t> almost anything</a:t>
            </a:r>
          </a:p>
          <a:p>
            <a:r>
              <a:rPr lang="en-US" dirty="0" smtClean="0"/>
              <a:t>Claims information that is audited can be almost as useful as medical record information for </a:t>
            </a:r>
            <a:r>
              <a:rPr lang="en-US" dirty="0"/>
              <a:t>prediction </a:t>
            </a:r>
            <a:endParaRPr lang="en-US" dirty="0" smtClean="0"/>
          </a:p>
          <a:p>
            <a:r>
              <a:rPr lang="en-US" dirty="0" smtClean="0"/>
              <a:t>US is now posting data publicly online for </a:t>
            </a:r>
          </a:p>
          <a:p>
            <a:pPr lvl="1"/>
            <a:r>
              <a:rPr lang="en-US" dirty="0" smtClean="0"/>
              <a:t>Individual MD use of specific procedures for Medicare</a:t>
            </a:r>
          </a:p>
          <a:p>
            <a:pPr lvl="1"/>
            <a:r>
              <a:rPr lang="en-US" sz="800" u="sng" dirty="0">
                <a:hlinkClick r:id="rId2"/>
              </a:rPr>
              <a:t>https://www.cms.gov/research-statistics-data-and-systems/statistics-trends-and-reports/medicare-provider-charge-data/physician-and-other-supplier.html</a:t>
            </a:r>
            <a:endParaRPr lang="en-US" sz="800" dirty="0" smtClean="0"/>
          </a:p>
          <a:p>
            <a:pPr lvl="1"/>
            <a:r>
              <a:rPr lang="en-US" dirty="0" smtClean="0"/>
              <a:t>Individual MD acceptance of payments from any drug or medical device producer</a:t>
            </a:r>
          </a:p>
          <a:p>
            <a:pPr lvl="1"/>
            <a:r>
              <a:rPr lang="en-US" sz="800" u="sng" dirty="0">
                <a:hlinkClick r:id="rId3"/>
              </a:rPr>
              <a:t>https://www.cms.gov/openpayments/</a:t>
            </a:r>
            <a:endParaRPr lang="en-US" sz="800" dirty="0"/>
          </a:p>
          <a:p>
            <a:pPr lvl="1"/>
            <a:r>
              <a:rPr lang="en-US" dirty="0" smtClean="0"/>
              <a:t>Individual MD prescriptions of each drug</a:t>
            </a:r>
          </a:p>
          <a:p>
            <a:pPr lvl="1"/>
            <a:r>
              <a:rPr lang="en-US" sz="800" u="sng" dirty="0">
                <a:hlinkClick r:id="rId4"/>
              </a:rPr>
              <a:t>https://www.cms.gov/Research-Statistics-Data-and-Systems/Statistics-Trends-and-Reports/Medicare-Provider-Charge-Data/Part-D-Prescriber.html</a:t>
            </a:r>
            <a:endParaRPr lang="en-US" sz="800" dirty="0"/>
          </a:p>
          <a:p>
            <a:pPr lvl="1"/>
            <a:r>
              <a:rPr lang="en-US" dirty="0" smtClean="0"/>
              <a:t>Hospital and MD report cards</a:t>
            </a:r>
          </a:p>
          <a:p>
            <a:pPr lvl="1"/>
            <a:r>
              <a:rPr lang="en-US" sz="900" dirty="0"/>
              <a:t>Hospital compare: </a:t>
            </a:r>
            <a:r>
              <a:rPr lang="en-US" sz="900" u="sng" dirty="0">
                <a:hlinkClick r:id="rId5"/>
              </a:rPr>
              <a:t>https://</a:t>
            </a:r>
            <a:r>
              <a:rPr lang="en-US" sz="900" u="sng" dirty="0" smtClean="0">
                <a:hlinkClick r:id="rId5"/>
              </a:rPr>
              <a:t>www.cms.gov/medicare/quality-initiatives-patient-assessment-instruments/hospitalqualityinits/hospitalcompare.html</a:t>
            </a:r>
            <a:endParaRPr lang="en-US" sz="900" dirty="0"/>
          </a:p>
          <a:p>
            <a:pPr lvl="1"/>
            <a:r>
              <a:rPr lang="en-US" sz="900" dirty="0"/>
              <a:t>Physician compare: </a:t>
            </a:r>
            <a:r>
              <a:rPr lang="en-US" sz="900" u="sng" dirty="0">
                <a:hlinkClick r:id="rId6"/>
              </a:rPr>
              <a:t>https://www.cms.gov/medicare/quality-initiatives-patient-assessment-instruments/physician-compare-initiative/</a:t>
            </a:r>
            <a:endParaRPr lang="en-US" sz="900" dirty="0"/>
          </a:p>
          <a:p>
            <a:pPr lvl="1"/>
            <a:endParaRPr lang="en-US" dirty="0" smtClean="0"/>
          </a:p>
          <a:p>
            <a:r>
              <a:rPr lang="en-US" dirty="0" smtClean="0"/>
              <a:t>Huge interest in using Big </a:t>
            </a:r>
            <a:r>
              <a:rPr lang="en-US" dirty="0"/>
              <a:t>D</a:t>
            </a:r>
            <a:r>
              <a:rPr lang="en-US" dirty="0" smtClean="0"/>
              <a:t>ata to support medical decision-making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of the Big Players with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</a:t>
            </a:r>
          </a:p>
          <a:p>
            <a:r>
              <a:rPr lang="en-US" dirty="0" smtClean="0"/>
              <a:t>IBM Watson</a:t>
            </a:r>
          </a:p>
          <a:p>
            <a:r>
              <a:rPr lang="en-US" dirty="0" smtClean="0"/>
              <a:t>OPTUM</a:t>
            </a:r>
          </a:p>
          <a:p>
            <a:r>
              <a:rPr lang="en-US" dirty="0" smtClean="0"/>
              <a:t>INTEL</a:t>
            </a:r>
          </a:p>
          <a:p>
            <a:r>
              <a:rPr lang="en-US" dirty="0"/>
              <a:t>Sanofi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Google Health (2009-2011) ( early entry and exit on individual health records)</a:t>
            </a:r>
          </a:p>
          <a:p>
            <a:r>
              <a:rPr lang="en-US" dirty="0" smtClean="0"/>
              <a:t>Google’s Seven New Ventures</a:t>
            </a:r>
          </a:p>
          <a:p>
            <a:pPr lvl="1"/>
            <a:r>
              <a:rPr lang="en-US" dirty="0" smtClean="0"/>
              <a:t>1. Genomics - lets consumers search their own DNA</a:t>
            </a:r>
          </a:p>
          <a:p>
            <a:pPr lvl="1"/>
            <a:r>
              <a:rPr lang="en-US" dirty="0" smtClean="0"/>
              <a:t>2. Cancer research  - using Nanoparticles</a:t>
            </a:r>
          </a:p>
          <a:p>
            <a:pPr lvl="1"/>
            <a:r>
              <a:rPr lang="en-US" dirty="0" smtClean="0"/>
              <a:t>3. Health and Fitness  - Google Fit app tracks movements</a:t>
            </a:r>
          </a:p>
          <a:p>
            <a:pPr lvl="1"/>
            <a:r>
              <a:rPr lang="en-US" dirty="0" smtClean="0"/>
              <a:t>4. Google Glass – virtual reality type eyewear permits remote viewing</a:t>
            </a:r>
          </a:p>
          <a:p>
            <a:pPr lvl="1"/>
            <a:r>
              <a:rPr lang="en-US" dirty="0" smtClean="0"/>
              <a:t>5. Telemedicine – </a:t>
            </a:r>
            <a:r>
              <a:rPr lang="en-US" dirty="0" err="1" smtClean="0"/>
              <a:t>Engadget</a:t>
            </a:r>
            <a:r>
              <a:rPr lang="en-US" dirty="0" smtClean="0"/>
              <a:t> is a self-diagnosis tool for consumers</a:t>
            </a:r>
          </a:p>
          <a:p>
            <a:pPr lvl="1"/>
            <a:r>
              <a:rPr lang="en-US" dirty="0" smtClean="0"/>
              <a:t>6. Smart Contact Lenses – to track Glucose levels</a:t>
            </a:r>
          </a:p>
          <a:p>
            <a:pPr lvl="1"/>
            <a:r>
              <a:rPr lang="en-US" dirty="0" smtClean="0"/>
              <a:t>7. Diagnostics sharing lab test results between patients and physicians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6"/>
          <a:stretch/>
        </p:blipFill>
        <p:spPr bwMode="auto">
          <a:xfrm>
            <a:off x="0" y="0"/>
            <a:ext cx="7315200" cy="66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457200"/>
            <a:ext cx="1600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Michael French et al, HSR, 2016.</a:t>
            </a:r>
          </a:p>
          <a:p>
            <a:r>
              <a:rPr lang="en-US" sz="1000" dirty="0"/>
              <a:t>http://onlinelibrary.wiley.com/doi/10.1111/1475-6773.12511/epdf</a:t>
            </a:r>
          </a:p>
        </p:txBody>
      </p:sp>
      <p:pic>
        <p:nvPicPr>
          <p:cNvPr id="9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0" y="2311153"/>
            <a:ext cx="16088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8" y="3178205"/>
            <a:ext cx="16088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4" y="3810000"/>
            <a:ext cx="16088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llisrp.AD\AppData\Local\Microsoft\Windows\Temporary Internet Files\Content.IE5\ZCC3PACD\Check_mark_23x20_02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8" y="5181600"/>
            <a:ext cx="16088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IBM </a:t>
            </a:r>
            <a:r>
              <a:rPr lang="en-US" dirty="0" smtClean="0"/>
              <a:t>Watson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technology platform that uses natural language processing and machine learning to reveal insights from large amounts of unstructured </a:t>
            </a:r>
            <a:r>
              <a:rPr lang="en-US" sz="3600" dirty="0" smtClean="0"/>
              <a:t>data</a:t>
            </a:r>
          </a:p>
          <a:p>
            <a:r>
              <a:rPr lang="en-US" sz="3600" dirty="0" smtClean="0"/>
              <a:t>Recently purchased Truven Analytics and their MarketScan database</a:t>
            </a:r>
            <a:endParaRPr lang="en-US" sz="3600" dirty="0"/>
          </a:p>
          <a:p>
            <a:r>
              <a:rPr lang="en-US" dirty="0" smtClean="0"/>
              <a:t>In </a:t>
            </a:r>
            <a:r>
              <a:rPr lang="en-US" dirty="0"/>
              <a:t>February 2013, IBM announced that Watson software system's first commercial application would be for utilization management decisions in </a:t>
            </a:r>
            <a:r>
              <a:rPr lang="en-US" b="1" dirty="0"/>
              <a:t>lung cancer </a:t>
            </a:r>
            <a:r>
              <a:rPr lang="en-US" dirty="0"/>
              <a:t>treatment at Memorial Sloan Kettering Cancer Center in conjunction with health insurance company </a:t>
            </a:r>
            <a:r>
              <a:rPr lang="en-US" dirty="0" smtClean="0"/>
              <a:t>WellPoint.</a:t>
            </a:r>
          </a:p>
          <a:p>
            <a:pPr marL="0" indent="0">
              <a:buNone/>
            </a:pPr>
            <a:r>
              <a:rPr lang="en-US" dirty="0"/>
              <a:t>Other Watson Health partners include:</a:t>
            </a:r>
          </a:p>
          <a:p>
            <a:r>
              <a:rPr lang="en-US" dirty="0"/>
              <a:t>Medtronic </a:t>
            </a:r>
            <a:r>
              <a:rPr lang="en-US" dirty="0" smtClean="0"/>
              <a:t>: </a:t>
            </a:r>
            <a:r>
              <a:rPr lang="en-US" dirty="0"/>
              <a:t>Predicting hypoglycemic episodes in diabetic patients nearly three hours before its onset, preventing devastating seizures.</a:t>
            </a:r>
          </a:p>
          <a:p>
            <a:r>
              <a:rPr lang="en-US" dirty="0"/>
              <a:t>Apple </a:t>
            </a:r>
            <a:r>
              <a:rPr lang="en-US" dirty="0" smtClean="0"/>
              <a:t>: </a:t>
            </a:r>
            <a:r>
              <a:rPr lang="en-US" dirty="0"/>
              <a:t>Storing and analyzing </a:t>
            </a:r>
            <a:r>
              <a:rPr lang="en-US" dirty="0" err="1"/>
              <a:t>ResearchKit</a:t>
            </a:r>
            <a:r>
              <a:rPr lang="en-US" dirty="0"/>
              <a:t> data.</a:t>
            </a:r>
          </a:p>
          <a:p>
            <a:r>
              <a:rPr lang="en-US" dirty="0"/>
              <a:t>Johnson &amp; </a:t>
            </a:r>
            <a:r>
              <a:rPr lang="en-US" dirty="0" smtClean="0"/>
              <a:t>Johnson: </a:t>
            </a:r>
            <a:r>
              <a:rPr lang="en-US" dirty="0"/>
              <a:t>Analyzing scientific papers to find new connections for drug development.</a:t>
            </a:r>
          </a:p>
          <a:p>
            <a:r>
              <a:rPr lang="en-US" dirty="0"/>
              <a:t>Under </a:t>
            </a:r>
            <a:r>
              <a:rPr lang="en-US" dirty="0" err="1" smtClean="0"/>
              <a:t>Armour</a:t>
            </a:r>
            <a:r>
              <a:rPr lang="en-US" dirty="0" smtClean="0"/>
              <a:t>: </a:t>
            </a:r>
            <a:r>
              <a:rPr lang="en-US" dirty="0"/>
              <a:t>Powering a “Cognitive Coaching System” that provides athletes coaching around sleep, fitness, activity and nutrition.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Health Services and Innovation Company”</a:t>
            </a:r>
          </a:p>
          <a:p>
            <a:r>
              <a:rPr lang="en-US" sz="2800" dirty="0" smtClean="0"/>
              <a:t>Owns UnitedHealth Group, which serves 70 million people in the US</a:t>
            </a:r>
          </a:p>
          <a:p>
            <a:r>
              <a:rPr lang="en-US" sz="2800" dirty="0" smtClean="0"/>
              <a:t>Also </a:t>
            </a:r>
            <a:r>
              <a:rPr lang="en-US" sz="2800" dirty="0" err="1" smtClean="0"/>
              <a:t>OptumInsight</a:t>
            </a:r>
            <a:r>
              <a:rPr lang="en-US" sz="2800" dirty="0" smtClean="0"/>
              <a:t>  - Health data analytics</a:t>
            </a:r>
          </a:p>
          <a:p>
            <a:r>
              <a:rPr lang="en-US" sz="2800" dirty="0" smtClean="0"/>
              <a:t>Active in the UK</a:t>
            </a:r>
          </a:p>
          <a:p>
            <a:r>
              <a:rPr lang="en-US" sz="2800" dirty="0" smtClean="0"/>
              <a:t>“More than 800 antifraud professionals”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1800" dirty="0"/>
              <a:t>https://www.optum.com/solutions/plan-operations.html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Health and Life Sciences Division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Life Sciences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Health IT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Medical Devices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Consumer Health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Focus is on Individualized medicine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http</a:t>
            </a:r>
            <a:r>
              <a:rPr lang="en-US" sz="1400" dirty="0"/>
              <a:t>://www.intel.com/content/www/us/en/healthcare-it/healthcare-overview.html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Sanofi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#5 healthcare company in the world (36.4% in US)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2000" dirty="0"/>
              <a:t>Research areas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DIABETES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VACCINES &amp; INFECTIOUS DISEASES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RARE DISEASES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IMMUNOLOGY &amp; INFLAMMATION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CARDIOVASCULAR &amp; METABOLISM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MULTIPLE SCLEROSIS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CANCER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NEURODEGENERATIVE DISEASES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OTHER HUMAN HEALTH OPPORTUNITIES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ANIMAL </a:t>
            </a:r>
            <a:r>
              <a:rPr lang="en-US" sz="1600" dirty="0" smtClean="0"/>
              <a:t>HEALTH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http://en.sanofi.com/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609600"/>
          </a:xfrm>
        </p:spPr>
        <p:txBody>
          <a:bodyPr>
            <a:noAutofit/>
          </a:bodyPr>
          <a:lstStyle/>
          <a:p>
            <a:r>
              <a:rPr lang="en-US" sz="2400" dirty="0"/>
              <a:t>Figure 1: Four structures of health care </a:t>
            </a:r>
            <a:r>
              <a:rPr lang="en-US" sz="2400" dirty="0" smtClean="0"/>
              <a:t>payments</a:t>
            </a:r>
            <a:endParaRPr lang="en-US" sz="2400" dirty="0"/>
          </a:p>
        </p:txBody>
      </p:sp>
      <p:pic>
        <p:nvPicPr>
          <p:cNvPr id="1025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6932"/>
            <a:ext cx="7772400" cy="641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digital entrants change the health care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45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" b="-178"/>
          <a:stretch/>
        </p:blipFill>
        <p:spPr bwMode="auto">
          <a:xfrm>
            <a:off x="1295400" y="1382909"/>
            <a:ext cx="6629400" cy="483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4800600"/>
            <a:ext cx="990600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Google/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IBM Watson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strategies in list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 </a:t>
            </a:r>
            <a:r>
              <a:rPr lang="en-US" dirty="0"/>
              <a:t>pharmaceutical and medical device </a:t>
            </a:r>
            <a:r>
              <a:rPr lang="en-US" dirty="0" smtClean="0"/>
              <a:t>prices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fee-setting control from MD panels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bundled or mixed payment to </a:t>
            </a:r>
            <a:r>
              <a:rPr lang="en-US" dirty="0" smtClean="0"/>
              <a:t>providers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Regulations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Reform pharmaceutical/genetic manipulation patent laws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Relax regulation, licensing, and data-access rules for new technologies and “</a:t>
            </a:r>
            <a:r>
              <a:rPr lang="en-US" dirty="0" smtClean="0"/>
              <a:t>providers”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Allow </a:t>
            </a:r>
            <a:r>
              <a:rPr lang="en-US" u="sng" dirty="0"/>
              <a:t>lower</a:t>
            </a:r>
            <a:r>
              <a:rPr lang="en-US" dirty="0"/>
              <a:t> quality health care </a:t>
            </a:r>
            <a:r>
              <a:rPr lang="en-US" dirty="0" smtClean="0"/>
              <a:t>provision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Promote Behavioral Economics approaches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Promote wise choices for end-of-life and beginning-of-life </a:t>
            </a:r>
            <a:r>
              <a:rPr lang="en-US" dirty="0" smtClean="0"/>
              <a:t>spending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Big Data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Faster/better fraud detection methods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Expand use of big data for decision support by innovators, consumers, providers and regulators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28135"/>
            <a:ext cx="1389904" cy="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40383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Randall P. </a:t>
            </a:r>
            <a:r>
              <a:rPr lang="en-US" dirty="0" smtClean="0"/>
              <a:t>Ellis, Ph.D.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369"/>
            <a:ext cx="7315200" cy="290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32"/>
            <a:ext cx="7315200" cy="383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91400" y="457200"/>
            <a:ext cx="16002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Michael T. French et al, HSR, 2016.</a:t>
            </a:r>
          </a:p>
          <a:p>
            <a:r>
              <a:rPr lang="en-US" sz="1000" dirty="0"/>
              <a:t>http://onlinelibrary.wiley.com/doi/10.1111/1475-6773.12511/epdf</a:t>
            </a:r>
          </a:p>
        </p:txBody>
      </p:sp>
    </p:spTree>
    <p:extLst>
      <p:ext uri="{BB962C8B-B14F-4D97-AF65-F5344CB8AC3E}">
        <p14:creationId xmlns:p14="http://schemas.microsoft.com/office/powerpoint/2010/main" val="29186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Primary focus of the ACA was to reduce the number of </a:t>
            </a:r>
            <a:r>
              <a:rPr lang="en-US" sz="2800" b="1" dirty="0" smtClean="0"/>
              <a:t>uninsured</a:t>
            </a:r>
            <a:r>
              <a:rPr lang="en-US" sz="2800" dirty="0" smtClean="0"/>
              <a:t> Americans</a:t>
            </a:r>
            <a:endParaRPr lang="en-US" sz="2800" dirty="0"/>
          </a:p>
        </p:txBody>
      </p:sp>
      <p:pic>
        <p:nvPicPr>
          <p:cNvPr id="4" name="Picture 13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56199" cy="49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Obama B. United States Health Care Reform: Progress to Date and Next Steps. </a:t>
            </a:r>
            <a:r>
              <a:rPr lang="en-US" sz="1200" i="1" dirty="0"/>
              <a:t>JAMA. </a:t>
            </a:r>
            <a:r>
              <a:rPr lang="en-US" sz="1200" dirty="0"/>
              <a:t>Published online July 11, 2016. doi:10.1001/jama.2016.9797. </a:t>
            </a:r>
          </a:p>
        </p:txBody>
      </p:sp>
    </p:spTree>
    <p:extLst>
      <p:ext uri="{BB962C8B-B14F-4D97-AF65-F5344CB8AC3E}">
        <p14:creationId xmlns:p14="http://schemas.microsoft.com/office/powerpoint/2010/main" val="35242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latin typeface="Helvetica" charset="0"/>
              </a:rPr>
              <a:t>ACA also reduced the </a:t>
            </a:r>
            <a:r>
              <a:rPr lang="en-US" altLang="en-US" sz="2400" b="1" dirty="0" smtClean="0">
                <a:latin typeface="Helvetica" charset="0"/>
              </a:rPr>
              <a:t>underinsured</a:t>
            </a:r>
            <a:r>
              <a:rPr lang="en-US" altLang="en-US" sz="2400" dirty="0" smtClean="0">
                <a:latin typeface="Helvetica" charset="0"/>
              </a:rPr>
              <a:t> worker problem: </a:t>
            </a:r>
            <a:br>
              <a:rPr lang="en-US" altLang="en-US" sz="2400" dirty="0" smtClean="0">
                <a:latin typeface="Helvetica" charset="0"/>
              </a:rPr>
            </a:br>
            <a:r>
              <a:rPr lang="en-US" altLang="en-US" sz="2400" dirty="0" smtClean="0">
                <a:latin typeface="Helvetica" charset="0"/>
              </a:rPr>
              <a:t>Workers with no limit on Out-of-pocket Spending declined</a:t>
            </a:r>
            <a:endParaRPr lang="en-US" sz="2400" dirty="0"/>
          </a:p>
        </p:txBody>
      </p:sp>
      <p:pic>
        <p:nvPicPr>
          <p:cNvPr id="4" name="Picture 13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4" y="1295400"/>
            <a:ext cx="6914046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 smtClean="0">
                <a:latin typeface="Helvetica" charset="0"/>
              </a:rPr>
              <a:t>Source: Kaiser </a:t>
            </a:r>
            <a:r>
              <a:rPr lang="en-US" altLang="en-US" sz="1200" dirty="0">
                <a:latin typeface="Helvetica" charset="0"/>
              </a:rPr>
              <a:t>Family Foundation/Health Research and Education Trust Employer Health Benefits </a:t>
            </a:r>
            <a:r>
              <a:rPr lang="en-US" altLang="en-US" sz="1200" dirty="0" smtClean="0">
                <a:latin typeface="Helvetica" charset="0"/>
              </a:rPr>
              <a:t>Survey, as presented in Obama (2016, JAMA IM)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32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Despite anecdotal reports, average cost sharing has remained largely constant under the ACA, so cost containment is NOT by demand-side prices</a:t>
            </a:r>
            <a:endParaRPr lang="en-US" sz="2800" dirty="0"/>
          </a:p>
        </p:txBody>
      </p:sp>
      <p:pic>
        <p:nvPicPr>
          <p:cNvPr id="4" name="Content Placeholder 3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5" y="1447800"/>
            <a:ext cx="7349283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F025-2F95-4041-BD63-B8BDF2AE551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1699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 smtClean="0">
                <a:latin typeface="Helvetica" charset="0"/>
              </a:rPr>
              <a:t>Results are for Individuals with Employer-Based Coverage.</a:t>
            </a:r>
          </a:p>
          <a:p>
            <a:r>
              <a:rPr lang="en-US" altLang="en-US" sz="1200" dirty="0" smtClean="0">
                <a:latin typeface="Helvetica" charset="0"/>
              </a:rPr>
              <a:t>Three sources (MEPS, HCCI, and Truven MarketScan) as summarized in Obama (2016, JAMA IM).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55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FVoM4HqEK1S6h3YWVs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kbw_s.N0m7tQsI7.5Y6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SkW2CM3E21TWGiauUhR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wfcEUOkE2eSB1g3maS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b_wfQveEqoH.cWADlTI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iolR.yx0.tNGcqh9ibi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1SGsgU4U6YW7wxrg3AE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5Owjwpi0WMCV_Gq39i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oMiG32wEuXaAWdKRst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Xv07bzSUyBnrLxlrgQ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ixVceK6E2KoolpqDZz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y_e5xsK0O36pD5glCE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nUcPTBQUaV4RSuZsLT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2H0fnu.UCc8pQY5iEQ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tdyKnQWUapkyi53D_e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7OSHuCIUqF2UJDPefvrg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H_TEMP">
  <a:themeElements>
    <a:clrScheme name="VH2012_FINAL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C96D4"/>
      </a:accent1>
      <a:accent2>
        <a:srgbClr val="6AA943"/>
      </a:accent2>
      <a:accent3>
        <a:srgbClr val="D9E02D"/>
      </a:accent3>
      <a:accent4>
        <a:srgbClr val="FAA136"/>
      </a:accent4>
      <a:accent5>
        <a:srgbClr val="E45635"/>
      </a:accent5>
      <a:accent6>
        <a:srgbClr val="733D6A"/>
      </a:accent6>
      <a:hlink>
        <a:srgbClr val="0078AE"/>
      </a:hlink>
      <a:folHlink>
        <a:srgbClr val="8183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2597</Words>
  <Application>Microsoft Office PowerPoint</Application>
  <PresentationFormat>On-screen Show (4:3)</PresentationFormat>
  <Paragraphs>386</Paragraphs>
  <Slides>46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VH_TEMP</vt:lpstr>
      <vt:lpstr>think-cell Slide</vt:lpstr>
      <vt:lpstr>The US Health Care System,  Recent Reforms</vt:lpstr>
      <vt:lpstr>Why listen to an American professor talk about health care and innovation?</vt:lpstr>
      <vt:lpstr>Affordable Care Act (= ObamaCare) Left Intact the Existing Complex System</vt:lpstr>
      <vt:lpstr>PowerPoint Presentation</vt:lpstr>
      <vt:lpstr>PowerPoint Presentation</vt:lpstr>
      <vt:lpstr>PowerPoint Presentation</vt:lpstr>
      <vt:lpstr>Primary focus of the ACA was to reduce the number of uninsured Americans</vt:lpstr>
      <vt:lpstr>ACA also reduced the underinsured worker problem:  Workers with no limit on Out-of-pocket Spending declined</vt:lpstr>
      <vt:lpstr>Despite anecdotal reports, average cost sharing has remained largely constant under the ACA, so cost containment is NOT by demand-side prices</vt:lpstr>
      <vt:lpstr>ACA slowed the real rate of increase in spending on health care per enrollee!</vt:lpstr>
      <vt:lpstr>PowerPoint Presentation</vt:lpstr>
      <vt:lpstr>US slow down in health costs is mostly due to supply-side efforts</vt:lpstr>
      <vt:lpstr> Preliminary Thoughts on  “Ten Strategies for Reducing US HealthCare Spending by 50%”</vt:lpstr>
      <vt:lpstr>Time to take dramatic steps</vt:lpstr>
      <vt:lpstr>Many industries characterized by remarkable cost-reducing innovations</vt:lpstr>
      <vt:lpstr>Why not Health Care?</vt:lpstr>
      <vt:lpstr>Disruptive innovation</vt:lpstr>
      <vt:lpstr>Key Features of Disruptive Innovation</vt:lpstr>
      <vt:lpstr>Current draft of ideas</vt:lpstr>
      <vt:lpstr>Ten strategies in list form</vt:lpstr>
      <vt:lpstr>PowerPoint Presentation</vt:lpstr>
      <vt:lpstr>1. Limit pharmaceutical and medical device prices </vt:lpstr>
      <vt:lpstr>4. Reform pharmaceutical/genetic manipulation patent laws</vt:lpstr>
      <vt:lpstr>2. Remove fee-setting control from MD panels</vt:lpstr>
      <vt:lpstr>3. Use bundled or mixed payment to providers</vt:lpstr>
      <vt:lpstr>5. Relax regulation, licensing, and data-access rules for new technologies and “providers”</vt:lpstr>
      <vt:lpstr> 6. Allow lower quality health care provision </vt:lpstr>
      <vt:lpstr>Other examples</vt:lpstr>
      <vt:lpstr>PowerPoint Presentation</vt:lpstr>
      <vt:lpstr>7. Promote Behavioral Economics approaches</vt:lpstr>
      <vt:lpstr>8. Promote wise choices for end-of-life and beginning-of-life spending</vt:lpstr>
      <vt:lpstr>9. Faster/better fraud detection methods</vt:lpstr>
      <vt:lpstr>10. Expand use of big data for decision support by innovators, consumers, providers and regulators</vt:lpstr>
      <vt:lpstr>Table 2. Factors associated with Intermediate outcomes, utilization, all cause mortality, and major coronary event</vt:lpstr>
      <vt:lpstr>Table 2. Factors associated with Intermediate outcomes, utilization, all cause mortality, and major coronary event</vt:lpstr>
      <vt:lpstr>Table 2. Factors associated with Intermediate outcomes, utilization, all cause mortality, and major coronary event</vt:lpstr>
      <vt:lpstr>10. Expand use of big data for decision support by consumers, providers and regulators, and innovators</vt:lpstr>
      <vt:lpstr>A few of the Big Players with Big Data</vt:lpstr>
      <vt:lpstr>Google</vt:lpstr>
      <vt:lpstr>IBM Watson</vt:lpstr>
      <vt:lpstr>OPTUM</vt:lpstr>
      <vt:lpstr>INTEL</vt:lpstr>
      <vt:lpstr>Sanofi</vt:lpstr>
      <vt:lpstr>Figure 1: Four structures of health care payments</vt:lpstr>
      <vt:lpstr>New digital entrants change the health care system</vt:lpstr>
      <vt:lpstr>Ten strategies in list 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P Ellis</dc:creator>
  <cp:lastModifiedBy>Randall P Ellis</cp:lastModifiedBy>
  <cp:revision>58</cp:revision>
  <cp:lastPrinted>2016-07-14T13:33:24Z</cp:lastPrinted>
  <dcterms:created xsi:type="dcterms:W3CDTF">2016-07-08T13:08:42Z</dcterms:created>
  <dcterms:modified xsi:type="dcterms:W3CDTF">2017-04-03T21:22:11Z</dcterms:modified>
</cp:coreProperties>
</file>