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25" r:id="rId3"/>
    <p:sldId id="338" r:id="rId4"/>
    <p:sldId id="264" r:id="rId5"/>
    <p:sldId id="326" r:id="rId6"/>
    <p:sldId id="315" r:id="rId7"/>
    <p:sldId id="328" r:id="rId8"/>
    <p:sldId id="332" r:id="rId9"/>
    <p:sldId id="334" r:id="rId10"/>
    <p:sldId id="333" r:id="rId11"/>
    <p:sldId id="317" r:id="rId12"/>
    <p:sldId id="335" r:id="rId13"/>
    <p:sldId id="320" r:id="rId14"/>
    <p:sldId id="321" r:id="rId15"/>
    <p:sldId id="323" r:id="rId16"/>
    <p:sldId id="322" r:id="rId17"/>
    <p:sldId id="286" r:id="rId18"/>
    <p:sldId id="288" r:id="rId19"/>
    <p:sldId id="300" r:id="rId20"/>
    <p:sldId id="301" r:id="rId21"/>
    <p:sldId id="296" r:id="rId22"/>
    <p:sldId id="299" r:id="rId23"/>
    <p:sldId id="295" r:id="rId24"/>
    <p:sldId id="291" r:id="rId25"/>
    <p:sldId id="292" r:id="rId26"/>
    <p:sldId id="294" r:id="rId27"/>
    <p:sldId id="302" r:id="rId28"/>
    <p:sldId id="262" r:id="rId29"/>
    <p:sldId id="266" r:id="rId30"/>
    <p:sldId id="331" r:id="rId31"/>
    <p:sldId id="293" r:id="rId32"/>
    <p:sldId id="303" r:id="rId33"/>
    <p:sldId id="268" r:id="rId34"/>
    <p:sldId id="305" r:id="rId35"/>
    <p:sldId id="314" r:id="rId36"/>
    <p:sldId id="269" r:id="rId37"/>
    <p:sldId id="336" r:id="rId38"/>
    <p:sldId id="308" r:id="rId39"/>
    <p:sldId id="337" r:id="rId40"/>
    <p:sldId id="279" r:id="rId41"/>
    <p:sldId id="280" r:id="rId42"/>
    <p:sldId id="30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91" autoAdjust="0"/>
    <p:restoredTop sz="98039" autoAdjust="0"/>
  </p:normalViewPr>
  <p:slideViewPr>
    <p:cSldViewPr snapToGrid="0" snapToObjects="1">
      <p:cViewPr>
        <p:scale>
          <a:sx n="80" d="100"/>
          <a:sy n="80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F4C0D-6038-5741-BCCB-3C5E5B77DE17}" type="datetimeFigureOut">
              <a:rPr lang="en-US" smtClean="0"/>
              <a:t>7/17/12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419C5-3D01-924F-8D9E-E3A3F5FF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19C5-3D01-924F-8D9E-E3A3F5FFA3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19C5-3D01-924F-8D9E-E3A3F5FFA36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419C5-3D01-924F-8D9E-E3A3F5FFA36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1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0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0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2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6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9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9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61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88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6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11C0-AA2B-9B44-BFFF-2665328F5F4B}" type="datetimeFigureOut">
              <a:rPr lang="en-US" smtClean="0"/>
              <a:t>7/17/12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2B5B-4AF3-034C-BC09-463AA08F0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8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3923"/>
            <a:ext cx="7772400" cy="2824718"/>
          </a:xfrm>
        </p:spPr>
        <p:txBody>
          <a:bodyPr>
            <a:normAutofit/>
          </a:bodyPr>
          <a:lstStyle/>
          <a:p>
            <a:r>
              <a:rPr lang="en-US" dirty="0"/>
              <a:t>The Auditory Kappa Effect in a Speech Context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7178"/>
            <a:ext cx="6400800" cy="122162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Alejna Brugos &amp; Jonathan Barnes</a:t>
            </a:r>
          </a:p>
          <a:p>
            <a:r>
              <a:rPr lang="en-US" sz="2400" dirty="0" smtClean="0"/>
              <a:t>Speech Prosody, May 22, 2012 </a:t>
            </a:r>
            <a:endParaRPr lang="en-US" sz="2400" dirty="0" smtClean="0"/>
          </a:p>
          <a:p>
            <a:r>
              <a:rPr lang="en-US" sz="2400" dirty="0" smtClean="0"/>
              <a:t>Shanghai, China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13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"/>
    </mc:Choice>
    <mc:Fallback xmlns="">
      <p:transition xmlns:p14="http://schemas.microsoft.com/office/powerpoint/2010/main" spd="slow" advTm="35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kappa cell paradigm</a:t>
            </a:r>
            <a:endParaRPr lang="en-US" dirty="0"/>
          </a:p>
        </p:txBody>
      </p:sp>
      <p:sp>
        <p:nvSpPr>
          <p:cNvPr id="8" name="Left-Up Arrow 7"/>
          <p:cNvSpPr/>
          <p:nvPr/>
        </p:nvSpPr>
        <p:spPr>
          <a:xfrm rot="5400000">
            <a:off x="1310481" y="2381112"/>
            <a:ext cx="3206750" cy="3887787"/>
          </a:xfrm>
          <a:prstGeom prst="leftUpArrow">
            <a:avLst>
              <a:gd name="adj1" fmla="val 4426"/>
              <a:gd name="adj2" fmla="val 496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9075" y="3536811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71850" y="4832211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1875" y="3898900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46C0A"/>
                </a:solidFill>
              </a:rPr>
              <a:t>X</a:t>
            </a:r>
            <a:endParaRPr lang="en-US" sz="4000" dirty="0">
              <a:solidFill>
                <a:srgbClr val="E46C0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2325" y="5944256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time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09888" y="3841183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pitch</a:t>
            </a:r>
            <a:endParaRPr lang="en-US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1" y="2206625"/>
            <a:ext cx="34956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AXB sequences of </a:t>
            </a:r>
            <a:r>
              <a:rPr lang="de-DE" sz="2800" dirty="0" err="1"/>
              <a:t>s</a:t>
            </a:r>
            <a:r>
              <a:rPr lang="de-DE" sz="2800" dirty="0" err="1" smtClean="0"/>
              <a:t>ound</a:t>
            </a:r>
            <a:r>
              <a:rPr lang="de-DE" sz="2800" dirty="0" smtClean="0"/>
              <a:t> </a:t>
            </a:r>
            <a:r>
              <a:rPr lang="de-DE" sz="2800" dirty="0" err="1"/>
              <a:t>e</a:t>
            </a:r>
            <a:r>
              <a:rPr lang="de-DE" sz="2800" dirty="0" err="1" smtClean="0"/>
              <a:t>vents</a:t>
            </a:r>
            <a:r>
              <a:rPr lang="de-DE" sz="2800" dirty="0" smtClean="0"/>
              <a:t>, </a:t>
            </a:r>
            <a:r>
              <a:rPr lang="de-DE" sz="2800" dirty="0"/>
              <a:t>A </a:t>
            </a:r>
            <a:r>
              <a:rPr lang="de-DE" sz="2800" dirty="0" err="1"/>
              <a:t>and</a:t>
            </a:r>
            <a:r>
              <a:rPr lang="de-DE" sz="2800" dirty="0"/>
              <a:t> B </a:t>
            </a:r>
            <a:r>
              <a:rPr lang="de-DE" sz="2800" dirty="0" err="1" smtClean="0"/>
              <a:t>are</a:t>
            </a:r>
            <a:r>
              <a:rPr lang="de-DE" sz="2800" dirty="0"/>
              <a:t> </a:t>
            </a:r>
            <a:r>
              <a:rPr lang="de-DE" sz="2800" dirty="0" err="1"/>
              <a:t>fixed</a:t>
            </a:r>
            <a:r>
              <a:rPr lang="de-DE" sz="2800" dirty="0"/>
              <a:t> in </a:t>
            </a:r>
            <a:r>
              <a:rPr lang="de-DE" sz="2800" dirty="0" err="1"/>
              <a:t>pitch</a:t>
            </a:r>
            <a:r>
              <a:rPr lang="de-DE" sz="2800" dirty="0"/>
              <a:t> </a:t>
            </a:r>
            <a:r>
              <a:rPr lang="de-DE" sz="2800" dirty="0" err="1"/>
              <a:t>space</a:t>
            </a:r>
            <a:r>
              <a:rPr lang="de-DE" sz="2800" dirty="0"/>
              <a:t>, </a:t>
            </a:r>
            <a:r>
              <a:rPr lang="de-DE" sz="2800" dirty="0" err="1"/>
              <a:t>and</a:t>
            </a:r>
            <a:r>
              <a:rPr lang="de-DE" sz="2800" dirty="0"/>
              <a:t> in time relative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each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 </a:t>
            </a:r>
            <a:endParaRPr lang="de-DE" sz="2800" dirty="0" smtClean="0"/>
          </a:p>
          <a:p>
            <a:pPr marL="457200" indent="-457200">
              <a:buFont typeface="Arial"/>
              <a:buChar char="•"/>
            </a:pPr>
            <a:endParaRPr lang="de-DE" sz="2800" dirty="0"/>
          </a:p>
          <a:p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intermediate </a:t>
            </a:r>
            <a:r>
              <a:rPr lang="de-DE" sz="2800" dirty="0" err="1"/>
              <a:t>event</a:t>
            </a:r>
            <a:r>
              <a:rPr lang="de-DE" sz="2800" dirty="0"/>
              <a:t> X </a:t>
            </a:r>
            <a:r>
              <a:rPr lang="de-DE" sz="2800" dirty="0" err="1"/>
              <a:t>changes</a:t>
            </a:r>
            <a:r>
              <a:rPr lang="de-DE" sz="2800" dirty="0"/>
              <a:t>, in </a:t>
            </a:r>
            <a:r>
              <a:rPr lang="de-DE" sz="2800" dirty="0" err="1"/>
              <a:t>both</a:t>
            </a:r>
            <a:r>
              <a:rPr lang="de-DE" sz="2800" dirty="0"/>
              <a:t> time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pitch</a:t>
            </a:r>
            <a:r>
              <a:rPr lang="de-DE" sz="2800" dirty="0"/>
              <a:t> </a:t>
            </a:r>
            <a:r>
              <a:rPr lang="de-DE" sz="2800" dirty="0" err="1"/>
              <a:t>space</a:t>
            </a:r>
            <a:endParaRPr lang="en-US" sz="28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89050"/>
          </a:xfrm>
        </p:spPr>
        <p:txBody>
          <a:bodyPr/>
          <a:lstStyle/>
          <a:p>
            <a:r>
              <a:rPr lang="en-US" sz="2800" dirty="0" smtClean="0"/>
              <a:t>Following </a:t>
            </a:r>
            <a:r>
              <a:rPr lang="de-DE" sz="2800" dirty="0" err="1" smtClean="0"/>
              <a:t>Shigeno</a:t>
            </a:r>
            <a:r>
              <a:rPr lang="de-DE" sz="2800" dirty="0"/>
              <a:t>, 1986; </a:t>
            </a:r>
            <a:r>
              <a:rPr lang="de-DE" sz="2800" dirty="0" err="1"/>
              <a:t>MacKenzie</a:t>
            </a:r>
            <a:r>
              <a:rPr lang="de-DE" sz="2800" dirty="0"/>
              <a:t>, </a:t>
            </a:r>
            <a:r>
              <a:rPr lang="de-DE" sz="2800" dirty="0" smtClean="0"/>
              <a:t>2007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238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7"/>
    </mc:Choice>
    <mc:Fallback xmlns="">
      <p:transition xmlns:p14="http://schemas.microsoft.com/office/powerpoint/2010/main" spd="slow" advTm="22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Stimuli: </a:t>
            </a:r>
            <a:r>
              <a:rPr lang="en-US" dirty="0" smtClean="0"/>
              <a:t>timing &amp; pitch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5901"/>
          </a:xfrm>
        </p:spPr>
        <p:txBody>
          <a:bodyPr>
            <a:normAutofit/>
          </a:bodyPr>
          <a:lstStyle/>
          <a:p>
            <a:r>
              <a:rPr lang="en-US" sz="2800" dirty="0"/>
              <a:t>The whole rise-fall contour was shifted in 1 </a:t>
            </a:r>
            <a:r>
              <a:rPr lang="en-US" sz="2800" dirty="0" err="1"/>
              <a:t>st.</a:t>
            </a:r>
            <a:r>
              <a:rPr lang="en-US" sz="2800" dirty="0"/>
              <a:t> steps</a:t>
            </a:r>
          </a:p>
          <a:p>
            <a:pPr lvl="1"/>
            <a:r>
              <a:rPr lang="en-US" sz="2400" dirty="0"/>
              <a:t>Highest contour 8 </a:t>
            </a:r>
            <a:r>
              <a:rPr lang="en-US" sz="2400" dirty="0" err="1"/>
              <a:t>st</a:t>
            </a:r>
            <a:r>
              <a:rPr lang="en-US" sz="2400" dirty="0"/>
              <a:t> above base</a:t>
            </a:r>
          </a:p>
          <a:p>
            <a:pPr lvl="2"/>
            <a:r>
              <a:rPr lang="en-US" sz="2000" dirty="0"/>
              <a:t>Base contour had range of 150-200 </a:t>
            </a:r>
            <a:r>
              <a:rPr lang="en-US" sz="2000" dirty="0" err="1"/>
              <a:t>hz</a:t>
            </a:r>
            <a:endParaRPr lang="en-US" sz="2000" dirty="0"/>
          </a:p>
          <a:p>
            <a:pPr lvl="1"/>
            <a:r>
              <a:rPr lang="en-US" sz="2400" dirty="0"/>
              <a:t>7 intermediate steps for X</a:t>
            </a:r>
          </a:p>
          <a:p>
            <a:r>
              <a:rPr lang="en-US" dirty="0" smtClean="0"/>
              <a:t>AXB </a:t>
            </a:r>
            <a:r>
              <a:rPr lang="en-US" dirty="0"/>
              <a:t>sequences concatenated with 2 intervening silences, t1 and t2</a:t>
            </a:r>
          </a:p>
          <a:p>
            <a:r>
              <a:rPr lang="en-US" dirty="0"/>
              <a:t>t1 + t2 always equal to 1000 </a:t>
            </a:r>
            <a:r>
              <a:rPr lang="en-US" dirty="0" err="1"/>
              <a:t>ms</a:t>
            </a:r>
            <a:r>
              <a:rPr lang="en-US" dirty="0" err="1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10 time steps for each between 410 and 590 </a:t>
            </a:r>
            <a:r>
              <a:rPr lang="en-US" dirty="0" err="1" smtClean="0"/>
              <a:t>ms.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25934"/>
            <a:ext cx="8229600" cy="2540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"/>
    </mc:Choice>
    <mc:Fallback xmlns="">
      <p:transition xmlns:p14="http://schemas.microsoft.com/office/powerpoint/2010/main" spd="slow" advTm="22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Stimuli: pitch change direction</a:t>
            </a:r>
            <a:endParaRPr lang="en-US" dirty="0"/>
          </a:p>
        </p:txBody>
      </p:sp>
      <p:sp>
        <p:nvSpPr>
          <p:cNvPr id="8" name="Left-Up Arrow 7"/>
          <p:cNvSpPr/>
          <p:nvPr/>
        </p:nvSpPr>
        <p:spPr>
          <a:xfrm rot="5400000">
            <a:off x="1119981" y="2571612"/>
            <a:ext cx="3206750" cy="3506787"/>
          </a:xfrm>
          <a:prstGeom prst="leftUpArrow">
            <a:avLst>
              <a:gd name="adj1" fmla="val 4426"/>
              <a:gd name="adj2" fmla="val 496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89075" y="3467100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71850" y="4830588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97125" y="4137025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46C0A"/>
                </a:solidFill>
              </a:rPr>
              <a:t>X</a:t>
            </a:r>
            <a:endParaRPr lang="en-US" sz="4000" dirty="0">
              <a:solidFill>
                <a:srgbClr val="E46C0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2325" y="5944256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time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09888" y="3841183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pitch</a:t>
            </a:r>
            <a:endParaRPr lang="en-US" sz="3200" i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89050"/>
          </a:xfrm>
        </p:spPr>
        <p:txBody>
          <a:bodyPr/>
          <a:lstStyle/>
          <a:p>
            <a:r>
              <a:rPr lang="en-US" sz="2800" dirty="0" smtClean="0"/>
              <a:t>2 directions: descending &amp; ascending</a:t>
            </a:r>
            <a:endParaRPr lang="en-US" sz="2800" dirty="0"/>
          </a:p>
        </p:txBody>
      </p:sp>
      <p:sp>
        <p:nvSpPr>
          <p:cNvPr id="16" name="Left-Up Arrow 15"/>
          <p:cNvSpPr/>
          <p:nvPr/>
        </p:nvSpPr>
        <p:spPr>
          <a:xfrm rot="5400000">
            <a:off x="5177631" y="2571612"/>
            <a:ext cx="3206750" cy="3506787"/>
          </a:xfrm>
          <a:prstGeom prst="leftUpArrow">
            <a:avLst>
              <a:gd name="adj1" fmla="val 4426"/>
              <a:gd name="adj2" fmla="val 496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46725" y="4830588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7429500" y="3467100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9525" y="4137025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46C0A"/>
                </a:solidFill>
              </a:rPr>
              <a:t>X</a:t>
            </a:r>
            <a:endParaRPr lang="en-US" sz="4000" dirty="0">
              <a:solidFill>
                <a:srgbClr val="E46C0A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9975" y="5944256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time</a:t>
            </a:r>
            <a:endParaRPr lang="en-US" sz="3200" i="1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3447762" y="3841183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pitch</a:t>
            </a:r>
            <a:endParaRPr lang="en-US" sz="3200" i="1" dirty="0"/>
          </a:p>
        </p:txBody>
      </p:sp>
      <p:sp>
        <p:nvSpPr>
          <p:cNvPr id="3" name="Right Arrow 2"/>
          <p:cNvSpPr/>
          <p:nvPr/>
        </p:nvSpPr>
        <p:spPr>
          <a:xfrm rot="2122458">
            <a:off x="1858130" y="3796993"/>
            <a:ext cx="1950461" cy="443362"/>
          </a:xfrm>
          <a:prstGeom prst="rightArrow">
            <a:avLst>
              <a:gd name="adj1" fmla="val 50000"/>
              <a:gd name="adj2" fmla="val 137718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8984059">
            <a:off x="5526283" y="3597236"/>
            <a:ext cx="1950461" cy="443362"/>
          </a:xfrm>
          <a:prstGeom prst="rightArrow">
            <a:avLst>
              <a:gd name="adj1" fmla="val 50000"/>
              <a:gd name="adj2" fmla="val 137718"/>
            </a:avLst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6"/>
    </mc:Choice>
    <mc:Fallback xmlns="">
      <p:transition xmlns:p14="http://schemas.microsoft.com/office/powerpoint/2010/main" spd="slow" advTm="246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0-6-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7" y="1336141"/>
            <a:ext cx="8686800" cy="43964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7097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3422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07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stimulus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2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7"/>
    </mc:Choice>
    <mc:Fallback xmlns="">
      <p:transition xmlns:p14="http://schemas.microsoft.com/office/powerpoint/2010/main" spd="slow" advTm="23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0-6-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7" y="1336141"/>
            <a:ext cx="8686800" cy="43964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222492" y="3498931"/>
            <a:ext cx="724328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22492" y="2633201"/>
            <a:ext cx="7243284" cy="36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22492" y="3276389"/>
            <a:ext cx="728176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67097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3422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07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32" name="Right Brace 31"/>
          <p:cNvSpPr/>
          <p:nvPr/>
        </p:nvSpPr>
        <p:spPr>
          <a:xfrm>
            <a:off x="2749354" y="2636833"/>
            <a:ext cx="197052" cy="639556"/>
          </a:xfrm>
          <a:prstGeom prst="rightBrac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ight Brace 32"/>
          <p:cNvSpPr/>
          <p:nvPr/>
        </p:nvSpPr>
        <p:spPr>
          <a:xfrm>
            <a:off x="6152967" y="3272062"/>
            <a:ext cx="197052" cy="222542"/>
          </a:xfrm>
          <a:prstGeom prst="rightBrac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4529" y="2756396"/>
            <a:ext cx="131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semitones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55191" y="3697534"/>
            <a:ext cx="131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semitones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403487" y="3395589"/>
            <a:ext cx="401052" cy="3876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stimulus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1"/>
    </mc:Choice>
    <mc:Fallback xmlns="">
      <p:transition xmlns:p14="http://schemas.microsoft.com/office/powerpoint/2010/main" spd="slow" advTm="19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0-6-d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7" y="1336141"/>
            <a:ext cx="8686800" cy="43964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222492" y="3498931"/>
            <a:ext cx="724328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22492" y="2633201"/>
            <a:ext cx="7243284" cy="36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22492" y="3276389"/>
            <a:ext cx="728176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67097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3422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07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32" name="Right Brace 31"/>
          <p:cNvSpPr/>
          <p:nvPr/>
        </p:nvSpPr>
        <p:spPr>
          <a:xfrm>
            <a:off x="2749354" y="2636833"/>
            <a:ext cx="197052" cy="639556"/>
          </a:xfrm>
          <a:prstGeom prst="rightBrac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ight Brace 32"/>
          <p:cNvSpPr/>
          <p:nvPr/>
        </p:nvSpPr>
        <p:spPr>
          <a:xfrm>
            <a:off x="6152967" y="3272062"/>
            <a:ext cx="197052" cy="222542"/>
          </a:xfrm>
          <a:prstGeom prst="rightBrac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4529" y="2756396"/>
            <a:ext cx="131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semitones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55191" y="3697534"/>
            <a:ext cx="131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semitones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403487" y="3395589"/>
            <a:ext cx="401052" cy="3876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486526" y="4451695"/>
            <a:ext cx="1577474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14750" y="4465063"/>
            <a:ext cx="1577474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52309" y="4440810"/>
            <a:ext cx="141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1=490 </a:t>
            </a:r>
            <a:r>
              <a:rPr lang="en-US" dirty="0" err="1" smtClean="0"/>
              <a:t>ms.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stimulus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842013" y="4440810"/>
            <a:ext cx="135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2=510 </a:t>
            </a:r>
            <a:r>
              <a:rPr lang="en-US" dirty="0" err="1" smtClean="0"/>
              <a:t>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5"/>
    </mc:Choice>
    <mc:Fallback xmlns="">
      <p:transition xmlns:p14="http://schemas.microsoft.com/office/powerpoint/2010/main" spd="slow" advTm="25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90-6-d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7" y="1336141"/>
            <a:ext cx="8686800" cy="439649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222492" y="3498931"/>
            <a:ext cx="724328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22492" y="2633201"/>
            <a:ext cx="7243284" cy="363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22492" y="3276389"/>
            <a:ext cx="728176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67097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3422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668307" y="1756453"/>
            <a:ext cx="644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32" name="Right Brace 31"/>
          <p:cNvSpPr/>
          <p:nvPr/>
        </p:nvSpPr>
        <p:spPr>
          <a:xfrm>
            <a:off x="2749354" y="2636833"/>
            <a:ext cx="197052" cy="639556"/>
          </a:xfrm>
          <a:prstGeom prst="rightBrac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ight Brace 32"/>
          <p:cNvSpPr/>
          <p:nvPr/>
        </p:nvSpPr>
        <p:spPr>
          <a:xfrm>
            <a:off x="6152967" y="3272062"/>
            <a:ext cx="197052" cy="222542"/>
          </a:xfrm>
          <a:prstGeom prst="rightBrace">
            <a:avLst/>
          </a:prstGeom>
          <a:ln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94529" y="2756396"/>
            <a:ext cx="131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semitones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55191" y="3697534"/>
            <a:ext cx="131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semitones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6403487" y="3395589"/>
            <a:ext cx="401052" cy="3876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486526" y="4451695"/>
            <a:ext cx="1577474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614750" y="4465063"/>
            <a:ext cx="1577474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652309" y="4440810"/>
            <a:ext cx="1413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1=490 </a:t>
            </a:r>
            <a:r>
              <a:rPr lang="en-US" dirty="0" err="1" smtClean="0"/>
              <a:t>ms.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sample stimulus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842013" y="4440810"/>
            <a:ext cx="135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2=510 </a:t>
            </a:r>
            <a:r>
              <a:rPr lang="en-US" dirty="0" err="1" smtClean="0"/>
              <a:t>ms.</a:t>
            </a:r>
            <a:endParaRPr lang="en-US" dirty="0"/>
          </a:p>
        </p:txBody>
      </p:sp>
      <p:pic>
        <p:nvPicPr>
          <p:cNvPr id="6" name="sample-490-6-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0319" y="5578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8"/>
    </mc:Choice>
    <mc:Fallback xmlns="">
      <p:transition xmlns:p14="http://schemas.microsoft.com/office/powerpoint/2010/main" spd="slow" advTm="348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Task: subjects asked to indicate whether the middle </a:t>
            </a:r>
            <a:r>
              <a:rPr lang="en-US" i="1" dirty="0" smtClean="0"/>
              <a:t>one</a:t>
            </a:r>
            <a:r>
              <a:rPr lang="en-US" dirty="0" smtClean="0"/>
              <a:t> was closer </a:t>
            </a:r>
            <a:r>
              <a:rPr lang="en-US" b="1" i="1" dirty="0" smtClean="0"/>
              <a:t>in time</a:t>
            </a:r>
            <a:r>
              <a:rPr lang="en-US" b="1" dirty="0" smtClean="0"/>
              <a:t> </a:t>
            </a:r>
            <a:r>
              <a:rPr lang="en-US" dirty="0" smtClean="0"/>
              <a:t>to the first or last </a:t>
            </a:r>
            <a:r>
              <a:rPr lang="en-US" i="1" dirty="0" smtClean="0"/>
              <a:t>one</a:t>
            </a:r>
          </a:p>
          <a:p>
            <a:pPr lvl="1"/>
            <a:r>
              <a:rPr lang="en-US" dirty="0" smtClean="0"/>
              <a:t>Explicitly instructed to try to ignore pitch</a:t>
            </a:r>
          </a:p>
          <a:p>
            <a:r>
              <a:rPr lang="en-US" dirty="0" smtClean="0"/>
              <a:t>31 subjects</a:t>
            </a:r>
          </a:p>
          <a:p>
            <a:pPr lvl="1"/>
            <a:r>
              <a:rPr lang="en-US" dirty="0" smtClean="0"/>
              <a:t>16 for the ascending condition, 15 for the descending</a:t>
            </a:r>
          </a:p>
          <a:p>
            <a:pPr lvl="1"/>
            <a:r>
              <a:rPr lang="en-US" dirty="0" smtClean="0"/>
              <a:t>All heard 4 </a:t>
            </a:r>
            <a:r>
              <a:rPr lang="en-US" dirty="0"/>
              <a:t>repetitions </a:t>
            </a:r>
            <a:r>
              <a:rPr lang="en-US" dirty="0" smtClean="0"/>
              <a:t>of </a:t>
            </a:r>
            <a:r>
              <a:rPr lang="en-US" dirty="0"/>
              <a:t>70 </a:t>
            </a:r>
            <a:r>
              <a:rPr lang="en-US" dirty="0" smtClean="0"/>
              <a:t>stimuli </a:t>
            </a:r>
          </a:p>
          <a:p>
            <a:pPr lvl="2"/>
            <a:r>
              <a:rPr lang="en-US" dirty="0" smtClean="0"/>
              <a:t>(7 pitch steps x 10 time steps)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"/>
    </mc:Choice>
    <mc:Fallback xmlns="">
      <p:transition xmlns:p14="http://schemas.microsoft.com/office/powerpoint/2010/main" spd="slow" advTm="24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 descr="results-blank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215737"/>
            <a:ext cx="87153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3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3"/>
    </mc:Choice>
    <mc:Fallback xmlns="">
      <p:transition xmlns:p14="http://schemas.microsoft.com/office/powerpoint/2010/main" spd="slow" advTm="20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 descr="results-blank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215737"/>
            <a:ext cx="8715375" cy="5486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6200000">
            <a:off x="-348716" y="1896684"/>
            <a:ext cx="2523520" cy="911687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95568" y="2066267"/>
            <a:ext cx="38261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 </a:t>
            </a:r>
            <a:r>
              <a:rPr lang="en-US" sz="3200" i="1" dirty="0" smtClean="0"/>
              <a:t>sounds</a:t>
            </a:r>
            <a:r>
              <a:rPr lang="en-US" sz="3200" dirty="0" smtClean="0"/>
              <a:t> closer to 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66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xmlns:p14="http://schemas.microsoft.com/office/powerpoint/2010/main" spd="slow" advTm="5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perception of time</a:t>
            </a:r>
          </a:p>
        </p:txBody>
      </p:sp>
      <p:pic>
        <p:nvPicPr>
          <p:cNvPr id="7" name="Picture 6" descr="pocket_watch_B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0089"/>
            <a:ext cx="26289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9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"/>
    </mc:Choice>
    <mc:Fallback xmlns="">
      <p:transition xmlns:p14="http://schemas.microsoft.com/office/powerpoint/2010/main" spd="slow" advTm="12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 descr="results-blank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215737"/>
            <a:ext cx="8715375" cy="5486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16200000">
            <a:off x="-348716" y="4257303"/>
            <a:ext cx="2523520" cy="911687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9537" y="4475725"/>
            <a:ext cx="38261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 </a:t>
            </a:r>
            <a:r>
              <a:rPr lang="en-US" sz="3200" i="1" dirty="0" smtClean="0"/>
              <a:t>sounds</a:t>
            </a:r>
            <a:r>
              <a:rPr lang="en-US" sz="3200" dirty="0" smtClean="0"/>
              <a:t> closer to 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065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9"/>
    </mc:Choice>
    <mc:Fallback xmlns="">
      <p:transition xmlns:p14="http://schemas.microsoft.com/office/powerpoint/2010/main" spd="slow" advTm="299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 descr="results-blank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215737"/>
            <a:ext cx="8715375" cy="5486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35069" y="5616641"/>
            <a:ext cx="2735263" cy="911687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95568" y="4850821"/>
            <a:ext cx="26050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 </a:t>
            </a:r>
            <a:r>
              <a:rPr lang="en-US" sz="3200" i="1" dirty="0" smtClean="0"/>
              <a:t>is</a:t>
            </a:r>
            <a:r>
              <a:rPr lang="en-US" sz="3200" dirty="0" smtClean="0"/>
              <a:t> closer to 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65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2"/>
    </mc:Choice>
    <mc:Fallback xmlns="">
      <p:transition xmlns:p14="http://schemas.microsoft.com/office/powerpoint/2010/main" spd="slow" advTm="336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 descr="results-blank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215737"/>
            <a:ext cx="8715375" cy="54864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070332" y="5616641"/>
            <a:ext cx="2735263" cy="911687"/>
          </a:xfrm>
          <a:prstGeom prst="ellipse">
            <a:avLst/>
          </a:prstGeom>
          <a:solidFill>
            <a:schemeClr val="accent6">
              <a:lumMod val="75000"/>
              <a:alpha val="2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70332" y="4850167"/>
            <a:ext cx="26050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X </a:t>
            </a:r>
            <a:r>
              <a:rPr lang="en-US" sz="3200" i="1" dirty="0" smtClean="0"/>
              <a:t>is</a:t>
            </a:r>
            <a:r>
              <a:rPr lang="en-US" sz="3200" dirty="0" smtClean="0"/>
              <a:t> closer to 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56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21"/>
    </mc:Choice>
    <mc:Fallback xmlns="">
      <p:transition xmlns:p14="http://schemas.microsoft.com/office/powerpoint/2010/main" spd="slow" advTm="22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>
            <a:normAutofit/>
          </a:bodyPr>
          <a:lstStyle/>
          <a:p>
            <a:r>
              <a:rPr lang="en-US" dirty="0" smtClean="0"/>
              <a:t>Idealized time perception</a:t>
            </a:r>
            <a:endParaRPr lang="en-US" dirty="0"/>
          </a:p>
        </p:txBody>
      </p:sp>
      <p:pic>
        <p:nvPicPr>
          <p:cNvPr id="9" name="Picture 8" descr="results-predicted-accurate-02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215737"/>
            <a:ext cx="87153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3"/>
    </mc:Choice>
    <mc:Fallback xmlns="">
      <p:transition xmlns:p14="http://schemas.microsoft.com/office/powerpoint/2010/main" spd="slow" advTm="261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/>
          <a:lstStyle/>
          <a:p>
            <a:r>
              <a:rPr lang="en-US" dirty="0" smtClean="0"/>
              <a:t>Expected time perception</a:t>
            </a:r>
            <a:endParaRPr lang="en-US" dirty="0"/>
          </a:p>
        </p:txBody>
      </p:sp>
      <p:pic>
        <p:nvPicPr>
          <p:cNvPr id="10" name="Picture 9" descr="results-predicted-expected-time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215737"/>
            <a:ext cx="87153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1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2"/>
    </mc:Choice>
    <mc:Fallback xmlns="">
      <p:transition xmlns:p14="http://schemas.microsoft.com/office/powerpoint/2010/main" spd="slow" advTm="264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/>
          <a:lstStyle/>
          <a:p>
            <a:r>
              <a:rPr lang="en-US" dirty="0" smtClean="0"/>
              <a:t>Results: all pitch steps merged</a:t>
            </a:r>
            <a:endParaRPr lang="en-US" dirty="0"/>
          </a:p>
        </p:txBody>
      </p:sp>
      <p:pic>
        <p:nvPicPr>
          <p:cNvPr id="11" name="Picture 10" descr="results-real-timing-pitch-merged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215737"/>
            <a:ext cx="87153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1"/>
    </mc:Choice>
    <mc:Fallback xmlns="">
      <p:transition xmlns:p14="http://schemas.microsoft.com/office/powerpoint/2010/main" spd="slow" advTm="20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time perception by pitch step</a:t>
            </a:r>
            <a:endParaRPr lang="en-US" dirty="0"/>
          </a:p>
        </p:txBody>
      </p:sp>
      <p:pic>
        <p:nvPicPr>
          <p:cNvPr id="12" name="Picture 11" descr="results-real-timing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215737"/>
            <a:ext cx="8715375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7381" y="1400090"/>
            <a:ext cx="5437963" cy="424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0"/>
    </mc:Choice>
    <mc:Fallback xmlns="">
      <p:transition xmlns:p14="http://schemas.microsoft.com/office/powerpoint/2010/main" spd="slow" advTm="16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time perception by pitch step</a:t>
            </a:r>
            <a:endParaRPr lang="en-US" dirty="0"/>
          </a:p>
        </p:txBody>
      </p:sp>
      <p:pic>
        <p:nvPicPr>
          <p:cNvPr id="12" name="Picture 11" descr="results-real-timing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215737"/>
            <a:ext cx="87153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9"/>
    </mc:Choice>
    <mc:Fallback xmlns="">
      <p:transition xmlns:p14="http://schemas.microsoft.com/office/powerpoint/2010/main" spd="slow" advTm="20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The kappa effect obtains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847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Subject</a:t>
            </a:r>
            <a:r>
              <a:rPr lang="en-US" sz="3300" dirty="0"/>
              <a:t> responses were based primarily on interval duration, but modulated by relative pitch. </a:t>
            </a:r>
            <a:endParaRPr lang="en-US" sz="3300" dirty="0" smtClean="0"/>
          </a:p>
          <a:p>
            <a:pPr lvl="1"/>
            <a:r>
              <a:rPr lang="en-US" sz="2600" dirty="0" smtClean="0"/>
              <a:t>As</a:t>
            </a:r>
            <a:r>
              <a:rPr lang="en-US" sz="2600" dirty="0"/>
              <a:t> with the kappa effect in non-speech studies, perception of pause duration was distorted by pitch </a:t>
            </a:r>
            <a:r>
              <a:rPr lang="en-US" sz="2600" dirty="0" smtClean="0"/>
              <a:t>differences</a:t>
            </a:r>
          </a:p>
          <a:p>
            <a:pPr marL="457200" lvl="1" indent="0">
              <a:buNone/>
            </a:pPr>
            <a:r>
              <a:rPr lang="en-US" sz="2600" dirty="0">
                <a:sym typeface="Wingdings"/>
              </a:rPr>
              <a:t> </a:t>
            </a:r>
            <a:r>
              <a:rPr lang="en-US" sz="2600" dirty="0" smtClean="0">
                <a:sym typeface="Wingdings"/>
              </a:rPr>
              <a:t>                       </a:t>
            </a:r>
            <a:r>
              <a:rPr lang="en-US" sz="2600" b="1" dirty="0" smtClean="0">
                <a:sym typeface="Wingdings"/>
              </a:rPr>
              <a:t> </a:t>
            </a:r>
            <a:r>
              <a:rPr lang="en-US" sz="2600" b="1" dirty="0" smtClean="0"/>
              <a:t>Closer </a:t>
            </a:r>
            <a:r>
              <a:rPr lang="en-US" sz="2600" b="1" dirty="0"/>
              <a:t>in pitch sounded closer in </a:t>
            </a:r>
            <a:r>
              <a:rPr lang="en-US" sz="2600" b="1" dirty="0" smtClean="0"/>
              <a:t>time</a:t>
            </a:r>
            <a:r>
              <a:rPr lang="en-US" sz="2600" b="1" dirty="0"/>
              <a:t>.</a:t>
            </a:r>
            <a:endParaRPr lang="en-US" sz="2600" b="1" dirty="0" smtClean="0"/>
          </a:p>
          <a:p>
            <a:r>
              <a:rPr lang="en-US" sz="3000" dirty="0" smtClean="0"/>
              <a:t>Many possible </a:t>
            </a:r>
            <a:r>
              <a:rPr lang="en-US" sz="3000" dirty="0"/>
              <a:t>directions to </a:t>
            </a:r>
            <a:r>
              <a:rPr lang="en-US" sz="3000" dirty="0" smtClean="0"/>
              <a:t>go…</a:t>
            </a:r>
          </a:p>
          <a:p>
            <a:pPr lvl="1"/>
            <a:r>
              <a:rPr lang="en-US" sz="2600" dirty="0"/>
              <a:t>E</a:t>
            </a:r>
            <a:r>
              <a:rPr lang="en-US" sz="2600" dirty="0" smtClean="0"/>
              <a:t>xploring the magnitude, robustness and generalizability of the effect</a:t>
            </a:r>
          </a:p>
          <a:p>
            <a:pPr lvl="2"/>
            <a:r>
              <a:rPr lang="en-US" sz="2300" dirty="0" smtClean="0"/>
              <a:t>Order effects</a:t>
            </a:r>
          </a:p>
          <a:p>
            <a:pPr lvl="2"/>
            <a:r>
              <a:rPr lang="en-US" sz="2300" dirty="0" smtClean="0"/>
              <a:t>Effect </a:t>
            </a:r>
            <a:r>
              <a:rPr lang="en-US" sz="2300" dirty="0"/>
              <a:t>of pitch change </a:t>
            </a:r>
            <a:r>
              <a:rPr lang="en-US" sz="2300" dirty="0" smtClean="0"/>
              <a:t>velocity, </a:t>
            </a:r>
            <a:r>
              <a:rPr lang="en-US" sz="2300" dirty="0"/>
              <a:t>length of </a:t>
            </a:r>
            <a:r>
              <a:rPr lang="en-US" sz="2300" dirty="0" smtClean="0"/>
              <a:t>material</a:t>
            </a:r>
          </a:p>
          <a:p>
            <a:pPr lvl="2"/>
            <a:r>
              <a:rPr lang="en-US" sz="2300" dirty="0" smtClean="0"/>
              <a:t>Cross linguistic studies</a:t>
            </a:r>
          </a:p>
          <a:p>
            <a:pPr lvl="1"/>
            <a:endParaRPr lang="en-US" sz="2000" dirty="0"/>
          </a:p>
          <a:p>
            <a:r>
              <a:rPr lang="en-US" sz="3300" dirty="0" smtClean="0"/>
              <a:t>How</a:t>
            </a:r>
            <a:r>
              <a:rPr lang="en-US" sz="3300" dirty="0"/>
              <a:t> might these same manipulations affect linguistic judgments?</a:t>
            </a: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27105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1"/>
    </mc:Choice>
    <mc:Fallback xmlns="">
      <p:transition xmlns:p14="http://schemas.microsoft.com/office/powerpoint/2010/main" spd="slow" advTm="23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Follow-up experiment: </a:t>
            </a:r>
            <a:br>
              <a:rPr lang="en-US" dirty="0" smtClean="0"/>
            </a:br>
            <a:r>
              <a:rPr lang="en-US" dirty="0" smtClean="0"/>
              <a:t>Prosodic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Using the same materials, this time we asked subjects not about the timing of the words, but their “grouping”</a:t>
            </a:r>
          </a:p>
          <a:p>
            <a:pPr lvl="1"/>
            <a:r>
              <a:rPr lang="en-US" dirty="0" smtClean="0"/>
              <a:t>Did the sequences of numbers sound like </a:t>
            </a:r>
          </a:p>
          <a:p>
            <a:pPr lvl="2"/>
            <a:r>
              <a:rPr lang="en-US" sz="3200" i="1" dirty="0" smtClean="0">
                <a:solidFill>
                  <a:schemeClr val="tx2"/>
                </a:solidFill>
              </a:rPr>
              <a:t>(one one) (one)</a:t>
            </a:r>
            <a:r>
              <a:rPr lang="en-US" i="1" dirty="0" smtClean="0"/>
              <a:t>	</a:t>
            </a:r>
            <a:r>
              <a:rPr lang="en-US" i="1" dirty="0"/>
              <a:t> </a:t>
            </a:r>
            <a:r>
              <a:rPr lang="en-US" i="1" dirty="0" smtClean="0"/>
              <a:t>   </a:t>
            </a:r>
            <a:r>
              <a:rPr lang="en-US" dirty="0" smtClean="0"/>
              <a:t>or   </a:t>
            </a:r>
            <a:r>
              <a:rPr lang="en-US" sz="3200" i="1" dirty="0" smtClean="0">
                <a:solidFill>
                  <a:srgbClr val="1F497D"/>
                </a:solidFill>
              </a:rPr>
              <a:t>(one) (one one)   </a:t>
            </a:r>
            <a:r>
              <a:rPr lang="en-US" sz="3200" dirty="0" smtClean="0"/>
              <a:t>?</a:t>
            </a:r>
          </a:p>
          <a:p>
            <a:pPr marL="342900" lvl="1" indent="-342900">
              <a:buFont typeface="Arial"/>
              <a:buChar char="•"/>
            </a:pPr>
            <a:endParaRPr lang="en-US" b="1" dirty="0" smtClean="0"/>
          </a:p>
          <a:p>
            <a:pPr marL="342900" lvl="1" indent="-342900">
              <a:buFont typeface="Arial"/>
              <a:buChar char="•"/>
            </a:pPr>
            <a:r>
              <a:rPr lang="en-US" b="1" dirty="0" smtClean="0"/>
              <a:t>Identical </a:t>
            </a:r>
            <a:r>
              <a:rPr lang="en-US" b="1" dirty="0"/>
              <a:t>stimuli to the timing </a:t>
            </a:r>
            <a:r>
              <a:rPr lang="en-US" b="1" dirty="0" smtClean="0"/>
              <a:t>experiment</a:t>
            </a:r>
            <a:endParaRPr lang="en-US" b="1" dirty="0"/>
          </a:p>
          <a:p>
            <a:pPr lvl="1"/>
            <a:r>
              <a:rPr lang="en-US" dirty="0" smtClean="0"/>
              <a:t>14 subjects, descending order only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9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0"/>
    </mc:Choice>
    <mc:Fallback xmlns="">
      <p:transition xmlns:p14="http://schemas.microsoft.com/office/powerpoint/2010/main" spd="slow" advTm="83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perception of time</a:t>
            </a:r>
          </a:p>
        </p:txBody>
      </p:sp>
      <p:pic>
        <p:nvPicPr>
          <p:cNvPr id="6" name="Picture 5" descr="300px-The_Persistence_of_Memory.jpg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1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28" y="1950089"/>
            <a:ext cx="4965072" cy="3657600"/>
          </a:xfrm>
          <a:prstGeom prst="rect">
            <a:avLst/>
          </a:prstGeom>
        </p:spPr>
      </p:pic>
      <p:pic>
        <p:nvPicPr>
          <p:cNvPr id="7" name="Picture 6" descr="pocket_watch_BW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50089"/>
            <a:ext cx="26289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6125" y="5984875"/>
            <a:ext cx="30956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Measured time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962525" y="5984875"/>
            <a:ext cx="30956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Perceived time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970337" y="5984875"/>
            <a:ext cx="4746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987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"/>
    </mc:Choice>
    <mc:Fallback xmlns="">
      <p:transition xmlns:p14="http://schemas.microsoft.com/office/powerpoint/2010/main" spd="slow" advTm="12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>
            <a:normAutofit/>
          </a:bodyPr>
          <a:lstStyle/>
          <a:p>
            <a:r>
              <a:rPr lang="en-US" dirty="0" smtClean="0"/>
              <a:t>Results: </a:t>
            </a:r>
            <a:r>
              <a:rPr lang="en-US" dirty="0"/>
              <a:t>grouping perception</a:t>
            </a:r>
          </a:p>
        </p:txBody>
      </p:sp>
      <p:pic>
        <p:nvPicPr>
          <p:cNvPr id="12" name="Picture 11" descr="results-real-timing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215737"/>
            <a:ext cx="8715375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37381" y="1400090"/>
            <a:ext cx="5437963" cy="42491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262" y="1400090"/>
            <a:ext cx="546829" cy="4886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049512" y="3234293"/>
            <a:ext cx="4929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Proportion responses: X grouped with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085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"/>
    </mc:Choice>
    <mc:Fallback xmlns="">
      <p:transition xmlns:p14="http://schemas.microsoft.com/office/powerpoint/2010/main" spd="slow" advTm="9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16130"/>
          </a:xfrm>
        </p:spPr>
        <p:txBody>
          <a:bodyPr/>
          <a:lstStyle/>
          <a:p>
            <a:r>
              <a:rPr lang="en-US" dirty="0" smtClean="0"/>
              <a:t>Results: grouping perception</a:t>
            </a:r>
            <a:endParaRPr lang="en-US" dirty="0"/>
          </a:p>
        </p:txBody>
      </p:sp>
      <p:pic>
        <p:nvPicPr>
          <p:cNvPr id="7" name="Picture 6" descr="results-real-grouping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53" y="1183987"/>
            <a:ext cx="8715375" cy="548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62" y="1400090"/>
            <a:ext cx="546829" cy="4886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049512" y="3234293"/>
            <a:ext cx="4929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Proportion responses: X grouped with B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04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52"/>
    </mc:Choice>
    <mc:Fallback xmlns="">
      <p:transition xmlns:p14="http://schemas.microsoft.com/office/powerpoint/2010/main" spd="slow" advTm="49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sults-real-timing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6"/>
          <a:stretch/>
        </p:blipFill>
        <p:spPr>
          <a:xfrm>
            <a:off x="302888" y="1180755"/>
            <a:ext cx="4303512" cy="3511296"/>
          </a:xfrm>
          <a:prstGeom prst="rect">
            <a:avLst/>
          </a:prstGeom>
        </p:spPr>
      </p:pic>
      <p:pic>
        <p:nvPicPr>
          <p:cNvPr id="4" name="Picture 3" descr="results-real-grouping-0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r="22758"/>
          <a:stretch/>
        </p:blipFill>
        <p:spPr>
          <a:xfrm>
            <a:off x="4878024" y="1180755"/>
            <a:ext cx="4048031" cy="3511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181" y="385805"/>
            <a:ext cx="391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Timing perception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871518" y="385805"/>
            <a:ext cx="406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Grouping perception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943214" y="4692050"/>
            <a:ext cx="1579080" cy="202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esults-real-timing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6" b="51200"/>
          <a:stretch/>
        </p:blipFill>
        <p:spPr>
          <a:xfrm>
            <a:off x="3943213" y="4674276"/>
            <a:ext cx="1579081" cy="20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2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2"/>
    </mc:Choice>
    <mc:Fallback xmlns="">
      <p:transition xmlns:p14="http://schemas.microsoft.com/office/powerpoint/2010/main" spd="slow" advTm="31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Analysis: grouping 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Surprisingly</a:t>
            </a:r>
            <a:r>
              <a:rPr lang="en-US" sz="3800" dirty="0"/>
              <a:t>, timing affected judgments of grouping fairly </a:t>
            </a:r>
            <a:r>
              <a:rPr lang="en-US" sz="3800" dirty="0" smtClean="0"/>
              <a:t>little</a:t>
            </a:r>
          </a:p>
          <a:p>
            <a:pPr lvl="1"/>
            <a:r>
              <a:rPr lang="en-US" sz="3400" dirty="0" smtClean="0"/>
              <a:t>Items</a:t>
            </a:r>
            <a:r>
              <a:rPr lang="en-US" sz="3400" dirty="0"/>
              <a:t> closer in pitch were perceived as grouped together</a:t>
            </a:r>
          </a:p>
          <a:p>
            <a:endParaRPr lang="en-US" dirty="0"/>
          </a:p>
          <a:p>
            <a:r>
              <a:rPr lang="en-US" sz="3800" dirty="0" smtClean="0"/>
              <a:t>The</a:t>
            </a:r>
            <a:r>
              <a:rPr lang="en-US" sz="3800" dirty="0"/>
              <a:t> results looking strikingly different from those of the time </a:t>
            </a:r>
            <a:r>
              <a:rPr lang="en-US" sz="3800" dirty="0" smtClean="0"/>
              <a:t>judgment</a:t>
            </a:r>
            <a:r>
              <a:rPr lang="en-US" sz="3800" dirty="0"/>
              <a:t> </a:t>
            </a:r>
            <a:r>
              <a:rPr lang="en-US" sz="3800" dirty="0" smtClean="0"/>
              <a:t>task.</a:t>
            </a:r>
          </a:p>
          <a:p>
            <a:pPr lvl="1"/>
            <a:r>
              <a:rPr lang="en-US" sz="3400" dirty="0" smtClean="0"/>
              <a:t>If</a:t>
            </a:r>
            <a:r>
              <a:rPr lang="en-US" sz="3400" dirty="0"/>
              <a:t> the kappa effect is active in </a:t>
            </a:r>
            <a:r>
              <a:rPr lang="en-US" sz="3400" dirty="0" smtClean="0"/>
              <a:t>speech perception, </a:t>
            </a:r>
            <a:r>
              <a:rPr lang="en-US" sz="3400" dirty="0"/>
              <a:t>this in itself is not sufficient to explain the results</a:t>
            </a:r>
          </a:p>
          <a:p>
            <a:endParaRPr lang="en-US" dirty="0"/>
          </a:p>
          <a:p>
            <a:r>
              <a:rPr lang="en-US" sz="3800" dirty="0" smtClean="0"/>
              <a:t>The</a:t>
            </a:r>
            <a:r>
              <a:rPr lang="en-US" sz="3800" dirty="0"/>
              <a:t> effect of </a:t>
            </a:r>
            <a:r>
              <a:rPr lang="en-US" sz="3800"/>
              <a:t>pitch </a:t>
            </a:r>
            <a:r>
              <a:rPr lang="en-US" sz="3800" smtClean="0"/>
              <a:t>looks </a:t>
            </a:r>
            <a:r>
              <a:rPr lang="en-US" sz="3800" dirty="0"/>
              <a:t>strikingly </a:t>
            </a:r>
            <a:r>
              <a:rPr lang="en-US" sz="3800" dirty="0" smtClean="0"/>
              <a:t>categorical</a:t>
            </a:r>
          </a:p>
          <a:p>
            <a:pPr lvl="1"/>
            <a:r>
              <a:rPr lang="en-US" sz="3200" dirty="0" smtClean="0"/>
              <a:t>Only</a:t>
            </a:r>
            <a:r>
              <a:rPr lang="en-US" sz="3200" dirty="0"/>
              <a:t> the middle (ambiguous) pitch steps showed a strong effect of </a:t>
            </a:r>
            <a:r>
              <a:rPr lang="en-US" sz="3200" dirty="0" smtClean="0"/>
              <a:t>time</a:t>
            </a:r>
          </a:p>
          <a:p>
            <a:pPr lvl="1"/>
            <a:r>
              <a:rPr lang="en-US" sz="3200" dirty="0" smtClean="0"/>
              <a:t>It</a:t>
            </a:r>
            <a:r>
              <a:rPr lang="en-US" sz="3200" dirty="0"/>
              <a:t> looks like pitch distance may have some sort of status of its own for prosodic grouping</a:t>
            </a:r>
          </a:p>
        </p:txBody>
      </p:sp>
    </p:spTree>
    <p:extLst>
      <p:ext uri="{BB962C8B-B14F-4D97-AF65-F5344CB8AC3E}">
        <p14:creationId xmlns:p14="http://schemas.microsoft.com/office/powerpoint/2010/main" val="6718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8"/>
    </mc:Choice>
    <mc:Fallback xmlns="">
      <p:transition xmlns:p14="http://schemas.microsoft.com/office/powerpoint/2010/main" spd="slow" advTm="21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Pitch, timing &amp; grouping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419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F0</a:t>
            </a:r>
            <a:r>
              <a:rPr lang="en-US" sz="2400" b="1" dirty="0"/>
              <a:t> cues are </a:t>
            </a:r>
            <a:r>
              <a:rPr lang="en-US" sz="2400" b="1" dirty="0" smtClean="0"/>
              <a:t>recognized</a:t>
            </a:r>
            <a:r>
              <a:rPr lang="en-US" sz="2400" b="1" dirty="0"/>
              <a:t> as important to grouping</a:t>
            </a:r>
          </a:p>
          <a:p>
            <a:pPr lvl="1"/>
            <a:r>
              <a:rPr lang="en-US" sz="2000" dirty="0" smtClean="0"/>
              <a:t>Phrase</a:t>
            </a:r>
            <a:r>
              <a:rPr lang="en-US" sz="2000" dirty="0"/>
              <a:t> accents and boundary tones (Beckman &amp; Ayers Elam,1997)</a:t>
            </a:r>
          </a:p>
          <a:p>
            <a:pPr lvl="1"/>
            <a:r>
              <a:rPr lang="en-US" sz="2000" dirty="0" smtClean="0"/>
              <a:t>Phrase</a:t>
            </a:r>
            <a:r>
              <a:rPr lang="en-US" sz="2000" dirty="0"/>
              <a:t>-initial reset (Jun, 2006; Lin &amp; </a:t>
            </a:r>
            <a:r>
              <a:rPr lang="en-US" sz="2000" dirty="0" err="1"/>
              <a:t>Fon</a:t>
            </a:r>
            <a:r>
              <a:rPr lang="en-US" sz="2000" dirty="0"/>
              <a:t>, 2011)</a:t>
            </a:r>
          </a:p>
          <a:p>
            <a:pPr lvl="1"/>
            <a:r>
              <a:rPr lang="en-US" sz="2000" dirty="0" smtClean="0"/>
              <a:t>Pitch</a:t>
            </a:r>
            <a:r>
              <a:rPr lang="en-US" sz="2000" dirty="0"/>
              <a:t> accent scaling (Ladd, 1988; </a:t>
            </a:r>
            <a:r>
              <a:rPr lang="en-US" sz="2000" dirty="0" err="1"/>
              <a:t>Féry</a:t>
            </a:r>
            <a:r>
              <a:rPr lang="en-US" sz="2000" dirty="0"/>
              <a:t> &amp; </a:t>
            </a:r>
            <a:r>
              <a:rPr lang="en-US" sz="2000" dirty="0" err="1"/>
              <a:t>Truckenbrodt</a:t>
            </a:r>
            <a:r>
              <a:rPr lang="en-US" sz="2000" dirty="0"/>
              <a:t>, 2005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Discourse segmentation (Oliveira &amp; Cunha, 2004 ; </a:t>
            </a:r>
            <a:r>
              <a:rPr lang="en-US" sz="2000" dirty="0" smtClean="0"/>
              <a:t>Hirschberg, 2004; </a:t>
            </a:r>
            <a:r>
              <a:rPr lang="en-US" sz="2000" dirty="0" smtClean="0"/>
              <a:t>Carlson et al. 2005)</a:t>
            </a:r>
          </a:p>
          <a:p>
            <a:r>
              <a:rPr lang="en-US" sz="2400" b="1" dirty="0" smtClean="0"/>
              <a:t>F0</a:t>
            </a:r>
            <a:r>
              <a:rPr lang="en-US" sz="2400" b="1" dirty="0"/>
              <a:t> cues are sometimes found to be secondary </a:t>
            </a:r>
            <a:r>
              <a:rPr lang="en-US" sz="2400" b="1" dirty="0" smtClean="0"/>
              <a:t>to timing</a:t>
            </a:r>
            <a:r>
              <a:rPr lang="en-US" sz="2400" b="1" dirty="0"/>
              <a:t> </a:t>
            </a:r>
            <a:r>
              <a:rPr lang="en-US" sz="2400" b="1" dirty="0" smtClean="0"/>
              <a:t>ones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1800" dirty="0" smtClean="0"/>
              <a:t>(</a:t>
            </a:r>
            <a:r>
              <a:rPr lang="en-US" sz="1800" dirty="0" err="1"/>
              <a:t>Holzgrefe</a:t>
            </a:r>
            <a:r>
              <a:rPr lang="en-US" sz="1800" dirty="0"/>
              <a:t> et al </a:t>
            </a:r>
            <a:r>
              <a:rPr lang="en-US" sz="1800" dirty="0" smtClean="0"/>
              <a:t>2011;</a:t>
            </a:r>
            <a:r>
              <a:rPr lang="en-US" sz="1800" dirty="0"/>
              <a:t> Hansson, 2003) </a:t>
            </a:r>
            <a:r>
              <a:rPr lang="en-US" sz="2000" dirty="0"/>
              <a:t> </a:t>
            </a:r>
          </a:p>
          <a:p>
            <a:pPr lvl="1"/>
            <a:r>
              <a:rPr lang="en-US" sz="2400" dirty="0" smtClean="0"/>
              <a:t>F0</a:t>
            </a:r>
            <a:r>
              <a:rPr lang="en-US" sz="2400" dirty="0"/>
              <a:t>  </a:t>
            </a:r>
            <a:r>
              <a:rPr lang="en-US" sz="2400" dirty="0" smtClean="0"/>
              <a:t>omitted from</a:t>
            </a:r>
            <a:r>
              <a:rPr lang="en-US" sz="2400" dirty="0"/>
              <a:t> </a:t>
            </a:r>
            <a:r>
              <a:rPr lang="en-US" sz="2400" dirty="0" smtClean="0"/>
              <a:t>some</a:t>
            </a:r>
            <a:r>
              <a:rPr lang="en-US" sz="2400" dirty="0"/>
              <a:t> </a:t>
            </a:r>
            <a:r>
              <a:rPr lang="en-US" sz="2400" dirty="0" smtClean="0"/>
              <a:t>studies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Quantification</a:t>
            </a:r>
            <a:r>
              <a:rPr lang="en-US" sz="2800" dirty="0"/>
              <a:t> of boundary strength based only on objective duration may miss powerful cues from F0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000" dirty="0" smtClean="0"/>
          </a:p>
          <a:p>
            <a:pPr lvl="1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439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"/>
    </mc:Choice>
    <mc:Fallback xmlns="">
      <p:transition xmlns:p14="http://schemas.microsoft.com/office/powerpoint/2010/main" spd="slow" advTm="26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pitch/time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1600200"/>
            <a:ext cx="8486775" cy="4833041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 smtClean="0"/>
              <a:t>Investigations </a:t>
            </a:r>
            <a:r>
              <a:rPr lang="en-US" sz="2800" b="1" dirty="0"/>
              <a:t>of </a:t>
            </a:r>
            <a:r>
              <a:rPr lang="en-US" sz="2800" b="1" dirty="0" smtClean="0"/>
              <a:t>pitch/time </a:t>
            </a:r>
            <a:r>
              <a:rPr lang="en-US" sz="2800" b="1" dirty="0"/>
              <a:t>interaction </a:t>
            </a:r>
            <a:r>
              <a:rPr lang="en-US" sz="2800" b="1" dirty="0" smtClean="0"/>
              <a:t>in perception may:</a:t>
            </a:r>
            <a:endParaRPr lang="en-US" sz="2800" b="1" dirty="0"/>
          </a:p>
          <a:p>
            <a:pPr lvl="1"/>
            <a:r>
              <a:rPr lang="en-US" sz="2600" b="1" dirty="0"/>
              <a:t>S</a:t>
            </a:r>
            <a:r>
              <a:rPr lang="en-US" sz="2600" b="1" dirty="0" smtClean="0"/>
              <a:t>hed</a:t>
            </a:r>
            <a:r>
              <a:rPr lang="en-US" sz="2600" b="1" dirty="0"/>
              <a:t> light on mismatches of duration and phrasing perception</a:t>
            </a:r>
          </a:p>
          <a:p>
            <a:pPr lvl="2"/>
            <a:r>
              <a:rPr lang="en-US" dirty="0"/>
              <a:t>Jumps in pitch across pauses may signal stronger boundaries</a:t>
            </a:r>
          </a:p>
          <a:p>
            <a:pPr lvl="2"/>
            <a:r>
              <a:rPr lang="en-US" dirty="0"/>
              <a:t>Steady pitch may </a:t>
            </a:r>
            <a:r>
              <a:rPr lang="en-US" dirty="0" smtClean="0"/>
              <a:t>signal</a:t>
            </a:r>
            <a:r>
              <a:rPr lang="en-US" dirty="0"/>
              <a:t> weaker boundary than </a:t>
            </a:r>
            <a:r>
              <a:rPr lang="en-US" dirty="0" smtClean="0"/>
              <a:t>duration</a:t>
            </a:r>
            <a:r>
              <a:rPr lang="en-US" dirty="0"/>
              <a:t> </a:t>
            </a:r>
            <a:r>
              <a:rPr lang="en-US" dirty="0" smtClean="0"/>
              <a:t>indicates</a:t>
            </a:r>
            <a:endParaRPr lang="en-US" dirty="0"/>
          </a:p>
          <a:p>
            <a:pPr marL="1371600" lvl="3" indent="0">
              <a:buNone/>
            </a:pPr>
            <a:endParaRPr lang="en-US" sz="1600" dirty="0"/>
          </a:p>
          <a:p>
            <a:pPr lvl="1"/>
            <a:r>
              <a:rPr lang="en-US" sz="2600" b="1" dirty="0"/>
              <a:t>C</a:t>
            </a:r>
            <a:r>
              <a:rPr lang="en-US" sz="2600" b="1" dirty="0" smtClean="0"/>
              <a:t>ontribute </a:t>
            </a:r>
            <a:r>
              <a:rPr lang="en-US" sz="2600" b="1" dirty="0"/>
              <a:t>to our understanding </a:t>
            </a:r>
            <a:r>
              <a:rPr lang="en-US" sz="2600" b="1" dirty="0" smtClean="0"/>
              <a:t>of</a:t>
            </a:r>
            <a:r>
              <a:rPr lang="en-US" sz="2600" b="1" dirty="0"/>
              <a:t> grouping across phrases</a:t>
            </a:r>
          </a:p>
          <a:p>
            <a:pPr lvl="2"/>
            <a:r>
              <a:rPr lang="en-US" dirty="0" smtClean="0"/>
              <a:t>Compatible </a:t>
            </a:r>
            <a:r>
              <a:rPr lang="en-US" dirty="0"/>
              <a:t>with </a:t>
            </a:r>
            <a:r>
              <a:rPr lang="en-US" dirty="0" smtClean="0"/>
              <a:t> boundary</a:t>
            </a:r>
            <a:r>
              <a:rPr lang="en-US" dirty="0"/>
              <a:t> </a:t>
            </a:r>
            <a:r>
              <a:rPr lang="en-US" dirty="0" smtClean="0"/>
              <a:t>strength being</a:t>
            </a:r>
            <a:r>
              <a:rPr lang="en-US" dirty="0"/>
              <a:t> inherently </a:t>
            </a:r>
            <a:r>
              <a:rPr lang="en-US" dirty="0" smtClean="0"/>
              <a:t>relative and grouping being recursive</a:t>
            </a:r>
            <a:r>
              <a:rPr lang="en-US" sz="2000" dirty="0" smtClean="0"/>
              <a:t> (</a:t>
            </a:r>
            <a:r>
              <a:rPr lang="en-US" sz="2000" dirty="0"/>
              <a:t>Wagner &amp; </a:t>
            </a:r>
            <a:r>
              <a:rPr lang="en-US" sz="2000" dirty="0" err="1"/>
              <a:t>Crivellaro</a:t>
            </a:r>
            <a:r>
              <a:rPr lang="en-US" sz="2000" dirty="0"/>
              <a:t>, </a:t>
            </a:r>
            <a:r>
              <a:rPr lang="en-US" sz="2000" dirty="0" smtClean="0"/>
              <a:t>2010; </a:t>
            </a:r>
            <a:r>
              <a:rPr lang="en-US" sz="2000" dirty="0" err="1" smtClean="0"/>
              <a:t>Kentner</a:t>
            </a:r>
            <a:r>
              <a:rPr lang="en-US" sz="2000" dirty="0" smtClean="0"/>
              <a:t> &amp; </a:t>
            </a:r>
            <a:r>
              <a:rPr lang="en-US" sz="2000" dirty="0" err="1" smtClean="0"/>
              <a:t>Féry</a:t>
            </a:r>
            <a:r>
              <a:rPr lang="en-US" sz="2000" dirty="0" smtClean="0"/>
              <a:t>, forthcoming)</a:t>
            </a:r>
          </a:p>
          <a:p>
            <a:r>
              <a:rPr lang="en-US" sz="3100" b="1" dirty="0" smtClean="0"/>
              <a:t>We may consider pitch </a:t>
            </a:r>
            <a:r>
              <a:rPr lang="en-US" sz="3100" b="1" dirty="0"/>
              <a:t>distance between </a:t>
            </a:r>
            <a:r>
              <a:rPr lang="en-US" sz="3100" b="1" dirty="0" smtClean="0"/>
              <a:t>phrases (with timing distance) </a:t>
            </a:r>
            <a:r>
              <a:rPr lang="en-US" sz="3100" b="1" dirty="0"/>
              <a:t>in the light of principles of </a:t>
            </a:r>
            <a:r>
              <a:rPr lang="en-US" sz="3100" b="1" dirty="0" smtClean="0"/>
              <a:t>grouping:</a:t>
            </a:r>
            <a:endParaRPr lang="en-US" sz="3100" b="1" dirty="0"/>
          </a:p>
          <a:p>
            <a:pPr lvl="1"/>
            <a:r>
              <a:rPr lang="en-US" sz="2400" dirty="0"/>
              <a:t>Proximity &amp; Anti-proximity </a:t>
            </a:r>
            <a:r>
              <a:rPr lang="en-US" sz="2100" dirty="0"/>
              <a:t>(</a:t>
            </a:r>
            <a:r>
              <a:rPr lang="en-US" sz="2100" dirty="0" err="1"/>
              <a:t>Kentner</a:t>
            </a:r>
            <a:r>
              <a:rPr lang="en-US" sz="2100" dirty="0"/>
              <a:t> &amp; </a:t>
            </a:r>
            <a:r>
              <a:rPr lang="en-US" sz="2100" dirty="0" err="1" smtClean="0"/>
              <a:t>Fery</a:t>
            </a:r>
            <a:r>
              <a:rPr lang="en-US" sz="2100" dirty="0" smtClean="0"/>
              <a:t>, forthcoming)</a:t>
            </a:r>
            <a:endParaRPr lang="en-US" sz="2100" dirty="0"/>
          </a:p>
          <a:p>
            <a:pPr lvl="1"/>
            <a:r>
              <a:rPr lang="en-US" sz="2400" dirty="0"/>
              <a:t>Gestalt principles of grouping</a:t>
            </a:r>
            <a:r>
              <a:rPr lang="en-US" sz="2100" dirty="0"/>
              <a:t> </a:t>
            </a:r>
            <a:r>
              <a:rPr lang="en-US" sz="2100" dirty="0" smtClean="0"/>
              <a:t>(</a:t>
            </a:r>
            <a:r>
              <a:rPr lang="en-US" sz="2100" dirty="0" err="1" smtClean="0"/>
              <a:t>Lerdahl</a:t>
            </a:r>
            <a:r>
              <a:rPr lang="en-US" sz="2100" dirty="0" smtClean="0"/>
              <a:t> &amp; </a:t>
            </a:r>
            <a:r>
              <a:rPr lang="en-US" sz="2100" dirty="0" err="1" smtClean="0"/>
              <a:t>Jackendoff</a:t>
            </a:r>
            <a:r>
              <a:rPr lang="en-US" sz="2100" dirty="0" smtClean="0"/>
              <a:t>, 1983; Wertheimer, 1938)</a:t>
            </a:r>
          </a:p>
          <a:p>
            <a:pPr lvl="1"/>
            <a:r>
              <a:rPr lang="en-US" sz="2400" dirty="0" smtClean="0"/>
              <a:t>Auditory streaming, auditory scene analysis </a:t>
            </a:r>
            <a:r>
              <a:rPr lang="en-US" sz="2100" dirty="0" smtClean="0"/>
              <a:t>(</a:t>
            </a:r>
            <a:r>
              <a:rPr lang="en-US" sz="2100" dirty="0" err="1" smtClean="0"/>
              <a:t>Bregman</a:t>
            </a:r>
            <a:r>
              <a:rPr lang="en-US" sz="2100" dirty="0" smtClean="0"/>
              <a:t>, 1990)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3"/>
    </mc:Choice>
    <mc:Fallback xmlns="">
      <p:transition xmlns:p14="http://schemas.microsoft.com/office/powerpoint/2010/main" spd="slow" advTm="29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departure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568450"/>
            <a:ext cx="8385175" cy="50355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Listeners</a:t>
            </a:r>
            <a:r>
              <a:rPr lang="en-US" sz="2800" b="1" dirty="0"/>
              <a:t> are sensitive to </a:t>
            </a:r>
            <a:r>
              <a:rPr lang="en-US" sz="2800" b="1" dirty="0" smtClean="0"/>
              <a:t>F0</a:t>
            </a:r>
            <a:r>
              <a:rPr lang="en-US" sz="2800" b="1" dirty="0"/>
              <a:t>, even </a:t>
            </a:r>
            <a:r>
              <a:rPr lang="en-US" sz="2800" b="1" dirty="0" smtClean="0"/>
              <a:t>when</a:t>
            </a:r>
            <a:r>
              <a:rPr lang="en-US" sz="2800" b="1" dirty="0"/>
              <a:t> </a:t>
            </a:r>
            <a:r>
              <a:rPr lang="en-US" sz="2800" b="1" dirty="0" smtClean="0"/>
              <a:t>judging</a:t>
            </a:r>
            <a:r>
              <a:rPr lang="en-US" sz="2800" b="1" dirty="0"/>
              <a:t> </a:t>
            </a:r>
            <a:r>
              <a:rPr lang="en-US" sz="2800" b="1" dirty="0" smtClean="0"/>
              <a:t>time</a:t>
            </a:r>
            <a:endParaRPr lang="en-US" sz="2800" dirty="0"/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erceived </a:t>
            </a:r>
            <a:r>
              <a:rPr lang="en-US" sz="2400" dirty="0"/>
              <a:t>time is subject to </a:t>
            </a:r>
            <a:r>
              <a:rPr lang="en-US" sz="2400" dirty="0" smtClean="0"/>
              <a:t>F0</a:t>
            </a:r>
            <a:r>
              <a:rPr lang="en-US" sz="2400" dirty="0"/>
              <a:t>-based </a:t>
            </a:r>
            <a:r>
              <a:rPr lang="en-US" sz="2400" dirty="0" smtClean="0"/>
              <a:t>distortions</a:t>
            </a:r>
          </a:p>
          <a:p>
            <a:pPr lvl="1"/>
            <a:r>
              <a:rPr lang="en-US" sz="2400" dirty="0" smtClean="0"/>
              <a:t>Pitch</a:t>
            </a:r>
            <a:r>
              <a:rPr lang="en-US" sz="2400" dirty="0"/>
              <a:t> and timing may be in a cue trading relationship </a:t>
            </a:r>
            <a:r>
              <a:rPr lang="en-US" sz="1400" dirty="0"/>
              <a:t>(Beach, 1991</a:t>
            </a:r>
            <a:r>
              <a:rPr lang="en-US" sz="1400" dirty="0" smtClean="0"/>
              <a:t>)</a:t>
            </a:r>
          </a:p>
          <a:p>
            <a:pPr marL="457200" lvl="1" indent="0">
              <a:buNone/>
            </a:pPr>
            <a:endParaRPr lang="en-US" sz="600" dirty="0" smtClean="0"/>
          </a:p>
          <a:p>
            <a:r>
              <a:rPr lang="en-US" sz="2400" b="1" dirty="0" smtClean="0"/>
              <a:t>Future directions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egmental</a:t>
            </a:r>
            <a:r>
              <a:rPr lang="en-US" sz="1800" dirty="0"/>
              <a:t> </a:t>
            </a:r>
            <a:r>
              <a:rPr lang="en-US" sz="1800" dirty="0" smtClean="0"/>
              <a:t>length, </a:t>
            </a:r>
            <a:r>
              <a:rPr lang="en-US" sz="1800" dirty="0"/>
              <a:t> b</a:t>
            </a:r>
            <a:r>
              <a:rPr lang="en-US" sz="1800" dirty="0" smtClean="0"/>
              <a:t>oundary</a:t>
            </a:r>
            <a:r>
              <a:rPr lang="en-US" sz="1800" dirty="0"/>
              <a:t>-related lengthening</a:t>
            </a:r>
          </a:p>
          <a:p>
            <a:pPr lvl="1"/>
            <a:r>
              <a:rPr lang="en-US" sz="1800" dirty="0" smtClean="0"/>
              <a:t>Interaction</a:t>
            </a:r>
            <a:r>
              <a:rPr lang="en-US" sz="1800" dirty="0"/>
              <a:t> of pitch jumps with </a:t>
            </a:r>
            <a:r>
              <a:rPr lang="en-US" sz="1800" dirty="0" smtClean="0"/>
              <a:t>F0 </a:t>
            </a:r>
            <a:r>
              <a:rPr lang="en-US" sz="1800" dirty="0"/>
              <a:t>contour/boundary </a:t>
            </a:r>
            <a:r>
              <a:rPr lang="en-US" sz="1800" dirty="0" smtClean="0"/>
              <a:t>tone</a:t>
            </a:r>
          </a:p>
          <a:p>
            <a:pPr lvl="1"/>
            <a:r>
              <a:rPr lang="en-US" sz="1800" dirty="0" smtClean="0"/>
              <a:t>Look for similar effects in other languages</a:t>
            </a:r>
          </a:p>
          <a:p>
            <a:pPr lvl="1"/>
            <a:r>
              <a:rPr lang="en-US" sz="1800" dirty="0" smtClean="0"/>
              <a:t>Influence of temporal factors on </a:t>
            </a:r>
            <a:r>
              <a:rPr lang="en-US" sz="1800" dirty="0"/>
              <a:t>perceived </a:t>
            </a:r>
            <a:r>
              <a:rPr lang="en-US" sz="1800" dirty="0" smtClean="0"/>
              <a:t>pitch (tau effect)</a:t>
            </a:r>
          </a:p>
          <a:p>
            <a:pPr lvl="1"/>
            <a:r>
              <a:rPr lang="en-US" sz="1800" dirty="0" smtClean="0"/>
              <a:t>Look at production data, spontaneous speech</a:t>
            </a:r>
          </a:p>
          <a:p>
            <a:pPr lvl="1"/>
            <a:endParaRPr lang="en-US" sz="1600" dirty="0" smtClean="0"/>
          </a:p>
          <a:p>
            <a:r>
              <a:rPr lang="en-US" sz="2400" dirty="0"/>
              <a:t>We should work towards a quantitative measure of boundary strength that incorporates aspects of both pitch and </a:t>
            </a:r>
            <a:r>
              <a:rPr lang="en-US" sz="2400" dirty="0" smtClean="0"/>
              <a:t>duration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"/>
    </mc:Choice>
    <mc:Fallback xmlns="">
      <p:transition xmlns:p14="http://schemas.microsoft.com/office/powerpoint/2010/main" spd="slow" advTm="16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sults-real-timing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6"/>
          <a:stretch/>
        </p:blipFill>
        <p:spPr>
          <a:xfrm>
            <a:off x="302888" y="1180755"/>
            <a:ext cx="4303512" cy="3511296"/>
          </a:xfrm>
          <a:prstGeom prst="rect">
            <a:avLst/>
          </a:prstGeom>
        </p:spPr>
      </p:pic>
      <p:pic>
        <p:nvPicPr>
          <p:cNvPr id="4" name="Picture 3" descr="results-real-grouping-0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r="22758"/>
          <a:stretch/>
        </p:blipFill>
        <p:spPr>
          <a:xfrm>
            <a:off x="4878024" y="1180755"/>
            <a:ext cx="4048031" cy="3511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181" y="385805"/>
            <a:ext cx="391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Timing perception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871518" y="385805"/>
            <a:ext cx="406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Grouping perception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650088" y="2201352"/>
            <a:ext cx="1221430" cy="179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esults-real-timing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6" b="51200"/>
          <a:stretch/>
        </p:blipFill>
        <p:spPr>
          <a:xfrm>
            <a:off x="3650088" y="2370732"/>
            <a:ext cx="1246083" cy="1608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0750" y="5316835"/>
            <a:ext cx="7461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 is much to be investigated in the interaction of timing and pitch in speech </a:t>
            </a:r>
            <a:r>
              <a:rPr lang="en-US" sz="2800" dirty="0" smtClean="0"/>
              <a:t>perception.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083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"/>
    </mc:Choice>
    <mc:Fallback xmlns="">
      <p:transition xmlns:p14="http://schemas.microsoft.com/office/powerpoint/2010/main" spd="slow" advTm="24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Acknowledgments: This work was supported by NSF grant #</a:t>
            </a:r>
            <a:r>
              <a:rPr lang="en-US" dirty="0" smtClean="0"/>
              <a:t>1023853</a:t>
            </a:r>
          </a:p>
          <a:p>
            <a:endParaRPr lang="en-US" dirty="0"/>
          </a:p>
        </p:txBody>
      </p:sp>
      <p:pic>
        <p:nvPicPr>
          <p:cNvPr id="4" name="Picture 3" descr="NSF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81" y="3382963"/>
            <a:ext cx="2743200" cy="2743200"/>
          </a:xfrm>
          <a:prstGeom prst="rect">
            <a:avLst/>
          </a:prstGeom>
        </p:spPr>
      </p:pic>
      <p:pic>
        <p:nvPicPr>
          <p:cNvPr id="5" name="Picture 4" descr="bu_logo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10" y="3549066"/>
            <a:ext cx="249308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8"/>
    </mc:Choice>
    <mc:Fallback xmlns="">
      <p:transition xmlns:p14="http://schemas.microsoft.com/office/powerpoint/2010/main" spd="slow" advTm="13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sults-real-timing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46"/>
          <a:stretch/>
        </p:blipFill>
        <p:spPr>
          <a:xfrm>
            <a:off x="302888" y="1180755"/>
            <a:ext cx="4303512" cy="3511296"/>
          </a:xfrm>
          <a:prstGeom prst="rect">
            <a:avLst/>
          </a:prstGeom>
        </p:spPr>
      </p:pic>
      <p:pic>
        <p:nvPicPr>
          <p:cNvPr id="4" name="Picture 3" descr="results-real-grouping-0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r="22758"/>
          <a:stretch/>
        </p:blipFill>
        <p:spPr>
          <a:xfrm>
            <a:off x="4878024" y="1180755"/>
            <a:ext cx="4048031" cy="3511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181" y="385805"/>
            <a:ext cx="391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Timing perception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871518" y="385805"/>
            <a:ext cx="406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Grouping perception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650088" y="2201352"/>
            <a:ext cx="1221430" cy="1790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results-real-timing-0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6" b="51200"/>
          <a:stretch/>
        </p:blipFill>
        <p:spPr>
          <a:xfrm>
            <a:off x="3650088" y="2370732"/>
            <a:ext cx="1246083" cy="1608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0750" y="5316835"/>
            <a:ext cx="7461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 is much to be investigated in the interaction of timing and pitch in speech </a:t>
            </a:r>
            <a:r>
              <a:rPr lang="en-US" sz="2800" dirty="0" smtClean="0"/>
              <a:t>perception.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28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"/>
    </mc:Choice>
    <mc:Fallback xmlns="">
      <p:transition xmlns:p14="http://schemas.microsoft.com/office/powerpoint/2010/main" spd="slow" advTm="24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interaction of pitch and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Dynamic </a:t>
            </a:r>
            <a:r>
              <a:rPr lang="en-US" dirty="0"/>
              <a:t>F</a:t>
            </a:r>
            <a:r>
              <a:rPr lang="en-US" dirty="0" smtClean="0"/>
              <a:t>0 </a:t>
            </a:r>
            <a:r>
              <a:rPr lang="en-US" dirty="0"/>
              <a:t>in speech can lead to longer perceived vowel duration </a:t>
            </a:r>
            <a:r>
              <a:rPr lang="en-US" sz="2600" dirty="0"/>
              <a:t>(Yu, 2010; Cumming, 2011</a:t>
            </a:r>
            <a:r>
              <a:rPr lang="en-US" sz="2600" dirty="0" smtClean="0"/>
              <a:t>)</a:t>
            </a:r>
          </a:p>
          <a:p>
            <a:endParaRPr lang="en-US" sz="2600" dirty="0" smtClean="0"/>
          </a:p>
          <a:p>
            <a:r>
              <a:rPr lang="en-US" dirty="0"/>
              <a:t>N</a:t>
            </a:r>
            <a:r>
              <a:rPr lang="en-US" dirty="0" smtClean="0"/>
              <a:t>on</a:t>
            </a:r>
            <a:r>
              <a:rPr lang="en-US" dirty="0"/>
              <a:t>-speech research showing that pitch manipulations can alter perception of timing </a:t>
            </a:r>
            <a:r>
              <a:rPr lang="en-US" sz="2600" dirty="0" smtClean="0"/>
              <a:t>(</a:t>
            </a:r>
            <a:r>
              <a:rPr lang="en-US" sz="2600" dirty="0"/>
              <a:t>Crowder &amp; Neath, 1995 ; Henry, </a:t>
            </a:r>
            <a:r>
              <a:rPr lang="en-US" sz="2600" dirty="0" smtClean="0"/>
              <a:t>2011; </a:t>
            </a:r>
            <a:r>
              <a:rPr lang="en-US" sz="2600" i="1" dirty="0" smtClean="0"/>
              <a:t>inter alia</a:t>
            </a:r>
            <a:r>
              <a:rPr lang="en-US" sz="2600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auditory kappa effect 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Cohen et al., 1954; Henry &amp; </a:t>
            </a:r>
            <a:r>
              <a:rPr lang="en-US" sz="2000" dirty="0" err="1"/>
              <a:t>McAuley</a:t>
            </a:r>
            <a:r>
              <a:rPr lang="en-US" sz="2000" dirty="0"/>
              <a:t>, 2009; inter alia)</a:t>
            </a: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216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"/>
    </mc:Choice>
    <mc:Fallback xmlns="">
      <p:transition xmlns:p14="http://schemas.microsoft.com/office/powerpoint/2010/main" spd="slow" advTm="179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75" y="835754"/>
            <a:ext cx="8431865" cy="5644598"/>
          </a:xfrm>
        </p:spPr>
        <p:txBody>
          <a:bodyPr>
            <a:noAutofit/>
          </a:bodyPr>
          <a:lstStyle/>
          <a:p>
            <a:r>
              <a:rPr lang="en-US" sz="2000" dirty="0"/>
              <a:t>Beach, C. (1991). The interpretation of prosodic patterns at points of syntactic structure ambiguity: Evidence for cue trading relations</a:t>
            </a:r>
            <a:r>
              <a:rPr lang="en-US" sz="2000" i="1" dirty="0"/>
              <a:t>. Journal of Memory and Language</a:t>
            </a:r>
            <a:r>
              <a:rPr lang="en-US" sz="2000" dirty="0"/>
              <a:t>, 30(6): 644–663.</a:t>
            </a:r>
          </a:p>
          <a:p>
            <a:r>
              <a:rPr lang="en-US" sz="2000" dirty="0" smtClean="0"/>
              <a:t>Beckman</a:t>
            </a:r>
            <a:r>
              <a:rPr lang="en-US" sz="2000" dirty="0"/>
              <a:t>, M., &amp; Ayers Elam, G. (1997). Guidelines for ToBI </a:t>
            </a:r>
            <a:r>
              <a:rPr lang="en-US" sz="2000" dirty="0" err="1"/>
              <a:t>Labelling</a:t>
            </a:r>
            <a:r>
              <a:rPr lang="en-US" sz="2000" dirty="0"/>
              <a:t>. </a:t>
            </a:r>
            <a:r>
              <a:rPr lang="en-US" sz="2000" dirty="0" smtClean="0"/>
              <a:t>(v</a:t>
            </a:r>
            <a:r>
              <a:rPr lang="en-US" sz="2000" dirty="0"/>
              <a:t>. 3)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Carlson, R., Hirschberg, J., &amp; </a:t>
            </a:r>
            <a:r>
              <a:rPr lang="en-US" sz="2000" dirty="0" err="1"/>
              <a:t>Swerts</a:t>
            </a:r>
            <a:r>
              <a:rPr lang="en-US" sz="2000" dirty="0"/>
              <a:t>, M. (2005). Cues to upcoming Swedish prosodic boundaries: Subjective judgment studies and acoustic correlates. Speech Communication, 46(3-4), 326–</a:t>
            </a:r>
            <a:r>
              <a:rPr lang="en-US" sz="2000" dirty="0" smtClean="0"/>
              <a:t>333.</a:t>
            </a:r>
          </a:p>
          <a:p>
            <a:r>
              <a:rPr lang="en-US" sz="2000" dirty="0" smtClean="0"/>
              <a:t>Cohen</a:t>
            </a:r>
            <a:r>
              <a:rPr lang="en-US" sz="2000" dirty="0"/>
              <a:t>, J., Hansel, C. &amp; Sylvester, J. (1954). Interdependence of temporal and auditory </a:t>
            </a:r>
            <a:r>
              <a:rPr lang="en-US" sz="2000" dirty="0" smtClean="0"/>
              <a:t>judgments</a:t>
            </a:r>
            <a:r>
              <a:rPr lang="en-US" sz="2000" i="1" dirty="0"/>
              <a:t>. Nature</a:t>
            </a:r>
            <a:r>
              <a:rPr lang="en-US" sz="2000" dirty="0"/>
              <a:t>, 174: 642–644.</a:t>
            </a:r>
          </a:p>
          <a:p>
            <a:r>
              <a:rPr lang="en-US" sz="2000" dirty="0"/>
              <a:t>Crowder, R. &amp; Neath, I. (1995). The influence of pitch on time perception in short melodies. </a:t>
            </a:r>
            <a:r>
              <a:rPr lang="en-US" sz="2000" i="1" dirty="0"/>
              <a:t>Music Perception</a:t>
            </a:r>
            <a:r>
              <a:rPr lang="en-US" sz="2000" dirty="0"/>
              <a:t>, 12(4): 379–386.</a:t>
            </a:r>
          </a:p>
          <a:p>
            <a:r>
              <a:rPr lang="en-US" sz="2000" dirty="0"/>
              <a:t>Cumming, R. (2001).  The effect of dynamic fundamental frequency on the perception of duration</a:t>
            </a:r>
            <a:r>
              <a:rPr lang="en-US" sz="2000" i="1" dirty="0"/>
              <a:t>. </a:t>
            </a:r>
            <a:r>
              <a:rPr lang="en-US" sz="2000" i="1" dirty="0" smtClean="0"/>
              <a:t>Journal of Phonetics</a:t>
            </a:r>
            <a:r>
              <a:rPr lang="en-US" sz="2000" dirty="0" smtClean="0"/>
              <a:t>, </a:t>
            </a:r>
            <a:r>
              <a:rPr lang="en-US" sz="2000" dirty="0"/>
              <a:t>39(3): 375–387.</a:t>
            </a:r>
          </a:p>
          <a:p>
            <a:r>
              <a:rPr lang="en-US" sz="2000" dirty="0" err="1"/>
              <a:t>Féry</a:t>
            </a:r>
            <a:r>
              <a:rPr lang="en-US" sz="2000" dirty="0"/>
              <a:t>, C. &amp; </a:t>
            </a:r>
            <a:r>
              <a:rPr lang="en-US" sz="2000" dirty="0" err="1"/>
              <a:t>Truckenbrodt</a:t>
            </a:r>
            <a:r>
              <a:rPr lang="en-US" sz="2000" dirty="0"/>
              <a:t>, H. (2005).  Sisterhood and tonal scaling</a:t>
            </a:r>
            <a:r>
              <a:rPr lang="en-US" sz="2000" i="1" dirty="0"/>
              <a:t>. </a:t>
            </a:r>
            <a:r>
              <a:rPr lang="en-US" sz="2000" i="1" dirty="0" err="1"/>
              <a:t>Studia</a:t>
            </a:r>
            <a:r>
              <a:rPr lang="en-US" sz="2000" i="1" dirty="0"/>
              <a:t>  </a:t>
            </a:r>
            <a:r>
              <a:rPr lang="en-US" sz="2000" i="1" dirty="0" err="1"/>
              <a:t>Linguistica</a:t>
            </a:r>
            <a:r>
              <a:rPr lang="en-US" sz="2000" i="1" dirty="0"/>
              <a:t>,</a:t>
            </a:r>
            <a:r>
              <a:rPr lang="en-US" sz="2000" dirty="0"/>
              <a:t> 59(3): 223-243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Hansson, P., 2003. </a:t>
            </a:r>
            <a:r>
              <a:rPr lang="en-US" sz="2000" i="1" dirty="0"/>
              <a:t>Prosodic phrasing in spontaneous Swedish</a:t>
            </a:r>
            <a:r>
              <a:rPr lang="en-US" sz="2000" dirty="0"/>
              <a:t>. PhD thesis. Lund University, Sweden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5889"/>
            <a:ext cx="8229600" cy="7198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References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534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"/>
    </mc:Choice>
    <mc:Fallback xmlns="">
      <p:transition xmlns:p14="http://schemas.microsoft.com/office/powerpoint/2010/main" spd="slow" advTm="80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74" y="269875"/>
            <a:ext cx="8661591" cy="6234877"/>
          </a:xfrm>
        </p:spPr>
        <p:txBody>
          <a:bodyPr>
            <a:noAutofit/>
          </a:bodyPr>
          <a:lstStyle/>
          <a:p>
            <a:r>
              <a:rPr lang="en-US" sz="2000" dirty="0" smtClean="0"/>
              <a:t>Henry</a:t>
            </a:r>
            <a:r>
              <a:rPr lang="en-US" sz="2000" dirty="0"/>
              <a:t>, M. &amp; </a:t>
            </a:r>
            <a:r>
              <a:rPr lang="en-US" sz="2000" dirty="0" err="1"/>
              <a:t>McAuley</a:t>
            </a:r>
            <a:r>
              <a:rPr lang="en-US" sz="2000" dirty="0"/>
              <a:t>, J.  (2009). Evaluation of an imputed pitch velocity model of the auditory kappa effect. Journal of Experimental Psychology: HPP, 35(2): 551–564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Henry</a:t>
            </a:r>
            <a:r>
              <a:rPr lang="en-US" sz="2000" dirty="0"/>
              <a:t>, M. (2011). A Test of an Auditory Motion Hypothesis for </a:t>
            </a:r>
            <a:r>
              <a:rPr lang="en-US" sz="2000" dirty="0" err="1"/>
              <a:t>Continous</a:t>
            </a:r>
            <a:r>
              <a:rPr lang="en-US" sz="2000" dirty="0"/>
              <a:t> and Discrete </a:t>
            </a:r>
            <a:r>
              <a:rPr lang="en-US" sz="2000" dirty="0" smtClean="0"/>
              <a:t>Sounds </a:t>
            </a:r>
            <a:r>
              <a:rPr lang="en-US" sz="2000" dirty="0"/>
              <a:t>Moving in Pitch Space. PhD. Dissertation. Bowling Green State University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Hirschberg, J. (2004). Pragmatics and intonation. The handbook of pragmatics, 515–537.</a:t>
            </a:r>
            <a:endParaRPr lang="en-US" sz="2000" dirty="0"/>
          </a:p>
          <a:p>
            <a:r>
              <a:rPr lang="en-US" sz="2000" dirty="0" err="1" smtClean="0"/>
              <a:t>Holzgrefe</a:t>
            </a:r>
            <a:r>
              <a:rPr lang="en-US" sz="2000" dirty="0"/>
              <a:t>, J., </a:t>
            </a:r>
            <a:r>
              <a:rPr lang="en-US" sz="2000" dirty="0" err="1"/>
              <a:t>Schröder</a:t>
            </a:r>
            <a:r>
              <a:rPr lang="en-US" sz="2000" dirty="0"/>
              <a:t>, C., </a:t>
            </a:r>
            <a:r>
              <a:rPr lang="en-US" sz="2000" dirty="0" err="1"/>
              <a:t>Höhle</a:t>
            </a:r>
            <a:r>
              <a:rPr lang="en-US" sz="2000" dirty="0"/>
              <a:t>, B. &amp; </a:t>
            </a:r>
            <a:r>
              <a:rPr lang="en-US" sz="2000" dirty="0" err="1"/>
              <a:t>Wartenburger</a:t>
            </a:r>
            <a:r>
              <a:rPr lang="en-US" sz="2000" dirty="0"/>
              <a:t>, I.  (2011). </a:t>
            </a:r>
            <a:r>
              <a:rPr lang="en-US" sz="2000" dirty="0" smtClean="0"/>
              <a:t>Neurophysiological</a:t>
            </a:r>
            <a:r>
              <a:rPr lang="en-US" sz="2000" dirty="0"/>
              <a:t> investigations on the processing of prosodic boundary cues. ETAP 2, Montreal.</a:t>
            </a:r>
          </a:p>
          <a:p>
            <a:r>
              <a:rPr lang="en-US" sz="2000" dirty="0"/>
              <a:t>Jun, S.-A. (2006). </a:t>
            </a:r>
            <a:r>
              <a:rPr lang="en-US" sz="2000" dirty="0" err="1"/>
              <a:t>Intonational</a:t>
            </a:r>
            <a:r>
              <a:rPr lang="en-US" sz="2000" dirty="0"/>
              <a:t> phonology of Seoul Korean revisited. In T. Vance &amp; K.  Jones (Eds.), Japanese/Korean Linguistics 14 (p. 15-26). Stanford: CSLI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Kentner</a:t>
            </a:r>
            <a:r>
              <a:rPr lang="en-US" sz="2000" dirty="0" smtClean="0"/>
              <a:t>, G. &amp; </a:t>
            </a:r>
            <a:r>
              <a:rPr lang="en-US" sz="2000" dirty="0" err="1" smtClean="0"/>
              <a:t>Féry</a:t>
            </a:r>
            <a:r>
              <a:rPr lang="en-US" sz="2000" dirty="0" smtClean="0"/>
              <a:t>, C. (forthcoming). </a:t>
            </a:r>
            <a:r>
              <a:rPr lang="en-US" sz="2000" dirty="0"/>
              <a:t>A new approach of prosodic </a:t>
            </a:r>
            <a:r>
              <a:rPr lang="en-US" sz="2000" dirty="0" smtClean="0"/>
              <a:t>grouping. </a:t>
            </a:r>
            <a:r>
              <a:rPr lang="en-US" sz="2000" i="1" dirty="0"/>
              <a:t>The Linguistic </a:t>
            </a:r>
            <a:r>
              <a:rPr lang="en-US" sz="2000" i="1" dirty="0" smtClean="0"/>
              <a:t>Review.</a:t>
            </a:r>
          </a:p>
          <a:p>
            <a:r>
              <a:rPr lang="en-US" sz="2000" dirty="0"/>
              <a:t>Ladd, D. (1988). Declination ‘reset’ and the hierarchical organization of </a:t>
            </a:r>
            <a:r>
              <a:rPr lang="en-US" sz="2000" dirty="0" err="1"/>
              <a:t>utterances.JASA</a:t>
            </a:r>
            <a:r>
              <a:rPr lang="en-US" sz="2000" dirty="0"/>
              <a:t>, 84: 530-544.</a:t>
            </a:r>
          </a:p>
          <a:p>
            <a:r>
              <a:rPr lang="en-US" sz="2000" dirty="0" err="1"/>
              <a:t>Lerdahl</a:t>
            </a:r>
            <a:r>
              <a:rPr lang="en-US" sz="2000" dirty="0"/>
              <a:t>, F., </a:t>
            </a:r>
            <a:r>
              <a:rPr lang="en-US" sz="2000" dirty="0" err="1"/>
              <a:t>Jackendoff</a:t>
            </a:r>
            <a:r>
              <a:rPr lang="en-US" sz="2000" dirty="0"/>
              <a:t>, R., 1983. </a:t>
            </a:r>
            <a:r>
              <a:rPr lang="en-US" sz="2000" i="1" dirty="0"/>
              <a:t>A generative theory of tonal music</a:t>
            </a:r>
            <a:r>
              <a:rPr lang="en-US" sz="2000" dirty="0"/>
              <a:t>. The MIT Press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17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2"/>
    </mc:Choice>
    <mc:Fallback xmlns="">
      <p:transition xmlns:p14="http://schemas.microsoft.com/office/powerpoint/2010/main" spd="slow" advTm="39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474" y="333375"/>
            <a:ext cx="8916526" cy="6244997"/>
          </a:xfrm>
        </p:spPr>
        <p:txBody>
          <a:bodyPr>
            <a:noAutofit/>
          </a:bodyPr>
          <a:lstStyle/>
          <a:p>
            <a:r>
              <a:rPr lang="en-US" sz="2000" dirty="0"/>
              <a:t>Lin, H. &amp; </a:t>
            </a:r>
            <a:r>
              <a:rPr lang="en-US" sz="2000" dirty="0" err="1"/>
              <a:t>Fon</a:t>
            </a:r>
            <a:r>
              <a:rPr lang="en-US" sz="2000" dirty="0"/>
              <a:t>, J. (2011). The role of pitch reset in perception at discourse boundaries.  </a:t>
            </a:r>
            <a:r>
              <a:rPr lang="en-US" sz="2000" dirty="0" err="1"/>
              <a:t>ICPhS</a:t>
            </a:r>
            <a:r>
              <a:rPr lang="en-US" sz="2000" dirty="0"/>
              <a:t> XVII, Hong Kong.</a:t>
            </a:r>
          </a:p>
          <a:p>
            <a:r>
              <a:rPr lang="en-US" sz="2000" dirty="0" err="1" smtClean="0"/>
              <a:t>MacKenzie</a:t>
            </a:r>
            <a:r>
              <a:rPr lang="en-US" sz="2000" dirty="0"/>
              <a:t>, N.  (2007). The kappa effect in pitch/time context. PhD. Dissertation, </a:t>
            </a:r>
            <a:r>
              <a:rPr lang="en-US" sz="2000" dirty="0" smtClean="0"/>
              <a:t>Ohio State University.</a:t>
            </a:r>
          </a:p>
          <a:p>
            <a:r>
              <a:rPr lang="en-US" sz="2000" dirty="0"/>
              <a:t>Oliveira, M., </a:t>
            </a:r>
            <a:r>
              <a:rPr lang="en-US" sz="2000" dirty="0" err="1"/>
              <a:t>Jr</a:t>
            </a:r>
            <a:r>
              <a:rPr lang="en-US" sz="2000" dirty="0"/>
              <a:t>, &amp; Cunha, D. (2004). Prosody As Marker of Direct Reported Speech Boundary. </a:t>
            </a:r>
            <a:r>
              <a:rPr lang="en-US" sz="2000" i="1" dirty="0"/>
              <a:t>Speech </a:t>
            </a:r>
            <a:r>
              <a:rPr lang="en-US" sz="2000" i="1" dirty="0" smtClean="0"/>
              <a:t>Prosody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Shigeno</a:t>
            </a:r>
            <a:r>
              <a:rPr lang="en-US" sz="2000" dirty="0"/>
              <a:t>, S. (1986). The auditory tau and kappa effects for speech and </a:t>
            </a:r>
            <a:r>
              <a:rPr lang="en-US" sz="2000" dirty="0" err="1"/>
              <a:t>nonspeech</a:t>
            </a:r>
            <a:r>
              <a:rPr lang="en-US" sz="2000" dirty="0"/>
              <a:t> stimuli. Perception &amp; Psychophysics, 40(1): 9–19.</a:t>
            </a:r>
          </a:p>
          <a:p>
            <a:r>
              <a:rPr lang="en-US" sz="2000" dirty="0" smtClean="0"/>
              <a:t>Wagner</a:t>
            </a:r>
            <a:r>
              <a:rPr lang="en-US" sz="2000" dirty="0"/>
              <a:t>, M. &amp; </a:t>
            </a:r>
            <a:r>
              <a:rPr lang="en-US" sz="2000" dirty="0" err="1"/>
              <a:t>Crivellaro</a:t>
            </a:r>
            <a:r>
              <a:rPr lang="en-US" sz="2000" dirty="0"/>
              <a:t>,  (2010). Relative Prosodic Boundary Strength and Prior </a:t>
            </a:r>
            <a:r>
              <a:rPr lang="en-US" sz="2000" dirty="0" smtClean="0"/>
              <a:t>Bias</a:t>
            </a:r>
            <a:r>
              <a:rPr lang="en-US" sz="2000" dirty="0"/>
              <a:t> </a:t>
            </a:r>
            <a:r>
              <a:rPr lang="en-US" sz="2000" dirty="0" smtClean="0"/>
              <a:t>in </a:t>
            </a:r>
            <a:r>
              <a:rPr lang="en-US" sz="2000" dirty="0"/>
              <a:t>Disambiguation. </a:t>
            </a:r>
            <a:r>
              <a:rPr lang="en-US" sz="2000" dirty="0" err="1"/>
              <a:t>SpPros</a:t>
            </a:r>
            <a:r>
              <a:rPr lang="en-US" sz="2000" dirty="0"/>
              <a:t>, Chicago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Wertheimer, M</a:t>
            </a:r>
            <a:r>
              <a:rPr lang="en-US" sz="2000" dirty="0" smtClean="0"/>
              <a:t>. (1938). </a:t>
            </a:r>
            <a:r>
              <a:rPr lang="en-US" sz="2000" dirty="0"/>
              <a:t>Laws of organization in perceptual forms. In: Ellis, W. (Ed.), </a:t>
            </a:r>
            <a:r>
              <a:rPr lang="en-US" sz="2000" i="1" dirty="0"/>
              <a:t>A source book of Gestalt psychology</a:t>
            </a:r>
            <a:r>
              <a:rPr lang="en-US" sz="2000" dirty="0"/>
              <a:t>. London: </a:t>
            </a:r>
            <a:r>
              <a:rPr lang="en-US" sz="2000" dirty="0" err="1"/>
              <a:t>Routledge</a:t>
            </a:r>
            <a:r>
              <a:rPr lang="en-US" sz="2000" dirty="0"/>
              <a:t> &amp; </a:t>
            </a:r>
            <a:r>
              <a:rPr lang="en-US" sz="2000" dirty="0" err="1"/>
              <a:t>Kegan</a:t>
            </a:r>
            <a:r>
              <a:rPr lang="en-US" sz="2000" dirty="0"/>
              <a:t> Paul, pp. 71–88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Wightman</a:t>
            </a:r>
            <a:r>
              <a:rPr lang="en-US" sz="2000" dirty="0"/>
              <a:t>, C., Shattuck-Hufnagel, S., </a:t>
            </a:r>
            <a:r>
              <a:rPr lang="en-US" sz="2000" dirty="0" err="1"/>
              <a:t>Ostendorf</a:t>
            </a:r>
            <a:r>
              <a:rPr lang="en-US" sz="2000" dirty="0"/>
              <a:t>, M. &amp; Price, P.  (1992).  Segmental </a:t>
            </a:r>
            <a:r>
              <a:rPr lang="en-US" sz="2000" dirty="0" smtClean="0"/>
              <a:t>durations </a:t>
            </a:r>
            <a:r>
              <a:rPr lang="en-US" sz="2000" dirty="0"/>
              <a:t>in the vicinity of prosodic phrase boundaries. JASA, 91: 1707–1717.</a:t>
            </a:r>
          </a:p>
          <a:p>
            <a:r>
              <a:rPr lang="en-US" sz="2000" dirty="0"/>
              <a:t>Yu, A. (2010). Tonal effects on perceived vowel duration. In C. </a:t>
            </a:r>
            <a:r>
              <a:rPr lang="en-US" sz="2000" dirty="0" err="1"/>
              <a:t>Fougeron</a:t>
            </a:r>
            <a:r>
              <a:rPr lang="en-US" sz="2000" dirty="0"/>
              <a:t>, B. </a:t>
            </a:r>
            <a:r>
              <a:rPr lang="en-US" sz="2000" dirty="0" err="1"/>
              <a:t>Kühnert</a:t>
            </a:r>
            <a:r>
              <a:rPr lang="en-US" sz="2000" dirty="0" smtClean="0"/>
              <a:t>,</a:t>
            </a:r>
            <a:r>
              <a:rPr lang="en-US" sz="2000" dirty="0"/>
              <a:t> M. D’Imperio &amp; N. </a:t>
            </a:r>
            <a:r>
              <a:rPr lang="en-US" sz="2000" dirty="0" err="1"/>
              <a:t>Vallée</a:t>
            </a:r>
            <a:r>
              <a:rPr lang="en-US" sz="2000" dirty="0"/>
              <a:t> (Eds.), Papers in Lab. Phon. (10). Berlin: M. de </a:t>
            </a:r>
            <a:r>
              <a:rPr lang="en-US" sz="2000" dirty="0" err="1"/>
              <a:t>Gruyter</a:t>
            </a:r>
            <a:r>
              <a:rPr lang="en-US" sz="2000" dirty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699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"/>
    </mc:Choice>
    <mc:Fallback xmlns="">
      <p:transition xmlns:p14="http://schemas.microsoft.com/office/powerpoint/2010/main" spd="slow" advTm="122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auditory kappa effect</a:t>
            </a:r>
            <a:endParaRPr lang="en-US" dirty="0"/>
          </a:p>
        </p:txBody>
      </p:sp>
      <p:pic>
        <p:nvPicPr>
          <p:cNvPr id="5" name="Picture 4" descr="kappa-diagram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80"/>
          <a:stretch/>
        </p:blipFill>
        <p:spPr>
          <a:xfrm>
            <a:off x="695325" y="2625731"/>
            <a:ext cx="4062225" cy="2899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0933" y="1368336"/>
            <a:ext cx="811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In a sequence of </a:t>
            </a:r>
            <a:r>
              <a:rPr lang="en-US" sz="2400" dirty="0" smtClean="0"/>
              <a:t>level tones</a:t>
            </a:r>
            <a:r>
              <a:rPr lang="en-US" sz="2400" dirty="0"/>
              <a:t>, </a:t>
            </a:r>
            <a:r>
              <a:rPr lang="en-US" sz="2400" dirty="0" smtClean="0"/>
              <a:t>the relative </a:t>
            </a:r>
            <a:r>
              <a:rPr lang="en-US" sz="2400" dirty="0"/>
              <a:t>frequency of the tones can distort the perception of </a:t>
            </a:r>
            <a:r>
              <a:rPr lang="en-US" sz="2400" dirty="0" smtClean="0"/>
              <a:t>silent intervals between them.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7126" y="2762250"/>
            <a:ext cx="2603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two silent intervals t1 and t2 </a:t>
            </a:r>
          </a:p>
          <a:p>
            <a:r>
              <a:rPr lang="en-US" sz="2400" dirty="0" smtClean="0"/>
              <a:t>are of the same objective duration, but t2 is perceived as longer than t1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70933" y="561392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mind expects that a </a:t>
            </a:r>
            <a:r>
              <a:rPr lang="en-US" sz="2400" dirty="0" smtClean="0"/>
              <a:t>greater pitch </a:t>
            </a:r>
            <a:r>
              <a:rPr lang="en-US" sz="2400" dirty="0"/>
              <a:t>distance will take longer to traverse than a shorter distance, and adjusts perception accordingly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kappa-boop-t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67450" y="34417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3"/>
    </mc:Choice>
    <mc:Fallback xmlns="">
      <p:transition xmlns:p14="http://schemas.microsoft.com/office/powerpoint/2010/main" spd="slow" advTm="19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the auditory kappa effect obtain in speech?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9300" cy="4606924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Conducted an experiment closely </a:t>
            </a:r>
            <a:r>
              <a:rPr lang="en-US" sz="3500" dirty="0" err="1" smtClean="0"/>
              <a:t>modelled</a:t>
            </a:r>
            <a:r>
              <a:rPr lang="en-US" sz="3500" dirty="0" smtClean="0"/>
              <a:t> after non</a:t>
            </a:r>
            <a:r>
              <a:rPr lang="en-US" sz="3500" dirty="0"/>
              <a:t>-speech </a:t>
            </a:r>
            <a:r>
              <a:rPr lang="en-US" sz="3500" dirty="0" smtClean="0"/>
              <a:t>kappa studies </a:t>
            </a:r>
            <a:endParaRPr lang="en-US" sz="3500" dirty="0"/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equences </a:t>
            </a:r>
            <a:r>
              <a:rPr lang="en-US" sz="2400" dirty="0"/>
              <a:t>of short spoken words in place of short </a:t>
            </a:r>
            <a:r>
              <a:rPr lang="en-US" sz="2400" dirty="0" smtClean="0"/>
              <a:t>tones</a:t>
            </a:r>
          </a:p>
          <a:p>
            <a:r>
              <a:rPr lang="en-US" dirty="0"/>
              <a:t>Used concatenated AXB sequences</a:t>
            </a:r>
          </a:p>
          <a:p>
            <a:r>
              <a:rPr lang="en-US" dirty="0"/>
              <a:t>A, X, and B were all resynthesized versions of the spoken word </a:t>
            </a:r>
            <a:r>
              <a:rPr lang="en-US" i="1" dirty="0"/>
              <a:t>one</a:t>
            </a:r>
          </a:p>
          <a:p>
            <a:pPr lvl="1"/>
            <a:r>
              <a:rPr lang="en-US" dirty="0"/>
              <a:t>Single-word full IP (H* L-L%) </a:t>
            </a:r>
          </a:p>
          <a:p>
            <a:pPr lvl="2"/>
            <a:r>
              <a:rPr lang="en-US" dirty="0"/>
              <a:t>To be speech-like (vs. sounding like singing)</a:t>
            </a:r>
          </a:p>
          <a:p>
            <a:pPr lvl="2"/>
            <a:r>
              <a:rPr lang="en-US" dirty="0"/>
              <a:t>Symmetrical rise-fall</a:t>
            </a:r>
          </a:p>
          <a:p>
            <a:pPr lvl="1"/>
            <a:r>
              <a:rPr lang="en-US" dirty="0"/>
              <a:t>From same 302 </a:t>
            </a:r>
            <a:r>
              <a:rPr lang="en-US" dirty="0" err="1"/>
              <a:t>ms.</a:t>
            </a:r>
            <a:r>
              <a:rPr lang="en-US" dirty="0"/>
              <a:t> naturally spoken base recording</a:t>
            </a:r>
          </a:p>
          <a:p>
            <a:pPr lvl="1"/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sample1-490-2-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8225" y="42291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8"/>
    </mc:Choice>
    <mc:Fallback xmlns="">
      <p:transition xmlns:p14="http://schemas.microsoft.com/office/powerpoint/2010/main" spd="slow" advTm="202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kappa cell paradigm</a:t>
            </a:r>
            <a:endParaRPr lang="en-US" dirty="0"/>
          </a:p>
        </p:txBody>
      </p:sp>
      <p:sp>
        <p:nvSpPr>
          <p:cNvPr id="8" name="Left-Up Arrow 7"/>
          <p:cNvSpPr/>
          <p:nvPr/>
        </p:nvSpPr>
        <p:spPr>
          <a:xfrm rot="5400000">
            <a:off x="1310481" y="2381112"/>
            <a:ext cx="3206750" cy="3887787"/>
          </a:xfrm>
          <a:prstGeom prst="leftUpArrow">
            <a:avLst>
              <a:gd name="adj1" fmla="val 4426"/>
              <a:gd name="adj2" fmla="val 496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9075" y="3536811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71850" y="4832211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8250" y="4375150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46C0A"/>
                </a:solidFill>
              </a:rPr>
              <a:t>X</a:t>
            </a:r>
            <a:endParaRPr lang="en-US" sz="4000" dirty="0">
              <a:solidFill>
                <a:srgbClr val="E46C0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2325" y="5944256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time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09888" y="3841183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pitch</a:t>
            </a:r>
            <a:endParaRPr lang="en-US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1" y="2206625"/>
            <a:ext cx="34956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AXB sequences of </a:t>
            </a:r>
            <a:r>
              <a:rPr lang="de-DE" sz="2800" dirty="0" err="1"/>
              <a:t>s</a:t>
            </a:r>
            <a:r>
              <a:rPr lang="de-DE" sz="2800" dirty="0" err="1" smtClean="0"/>
              <a:t>ound</a:t>
            </a:r>
            <a:r>
              <a:rPr lang="de-DE" sz="2800" dirty="0" smtClean="0"/>
              <a:t> </a:t>
            </a:r>
            <a:r>
              <a:rPr lang="de-DE" sz="2800" dirty="0" err="1"/>
              <a:t>e</a:t>
            </a:r>
            <a:r>
              <a:rPr lang="de-DE" sz="2800" dirty="0" err="1" smtClean="0"/>
              <a:t>vents</a:t>
            </a:r>
            <a:r>
              <a:rPr lang="de-DE" sz="2800" dirty="0" smtClean="0"/>
              <a:t>, </a:t>
            </a:r>
            <a:r>
              <a:rPr lang="de-DE" sz="2800" dirty="0"/>
              <a:t>A </a:t>
            </a:r>
            <a:r>
              <a:rPr lang="de-DE" sz="2800" dirty="0" err="1"/>
              <a:t>and</a:t>
            </a:r>
            <a:r>
              <a:rPr lang="de-DE" sz="2800" dirty="0"/>
              <a:t> B </a:t>
            </a:r>
            <a:r>
              <a:rPr lang="de-DE" sz="2800" dirty="0" err="1" smtClean="0"/>
              <a:t>are</a:t>
            </a:r>
            <a:r>
              <a:rPr lang="de-DE" sz="2800" dirty="0"/>
              <a:t> </a:t>
            </a:r>
            <a:r>
              <a:rPr lang="de-DE" sz="2800" dirty="0" err="1"/>
              <a:t>fixed</a:t>
            </a:r>
            <a:r>
              <a:rPr lang="de-DE" sz="2800" dirty="0"/>
              <a:t> in </a:t>
            </a:r>
            <a:r>
              <a:rPr lang="de-DE" sz="2800" dirty="0" err="1"/>
              <a:t>pitch</a:t>
            </a:r>
            <a:r>
              <a:rPr lang="de-DE" sz="2800" dirty="0"/>
              <a:t> </a:t>
            </a:r>
            <a:r>
              <a:rPr lang="de-DE" sz="2800" dirty="0" err="1"/>
              <a:t>space</a:t>
            </a:r>
            <a:r>
              <a:rPr lang="de-DE" sz="2800" dirty="0"/>
              <a:t>, </a:t>
            </a:r>
            <a:r>
              <a:rPr lang="de-DE" sz="2800" dirty="0" err="1"/>
              <a:t>and</a:t>
            </a:r>
            <a:r>
              <a:rPr lang="de-DE" sz="2800" dirty="0"/>
              <a:t> in time relative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each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 </a:t>
            </a:r>
            <a:endParaRPr lang="de-DE" sz="2800" dirty="0" smtClean="0"/>
          </a:p>
          <a:p>
            <a:pPr marL="457200" indent="-457200">
              <a:buFont typeface="Arial"/>
              <a:buChar char="•"/>
            </a:pPr>
            <a:endParaRPr lang="de-DE" sz="2800" dirty="0"/>
          </a:p>
          <a:p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intermediate </a:t>
            </a:r>
            <a:r>
              <a:rPr lang="de-DE" sz="2800" dirty="0" err="1"/>
              <a:t>event</a:t>
            </a:r>
            <a:r>
              <a:rPr lang="de-DE" sz="2800" dirty="0"/>
              <a:t> X </a:t>
            </a:r>
            <a:r>
              <a:rPr lang="de-DE" sz="2800" dirty="0" err="1"/>
              <a:t>changes</a:t>
            </a:r>
            <a:r>
              <a:rPr lang="de-DE" sz="2800" dirty="0"/>
              <a:t>, in </a:t>
            </a:r>
            <a:r>
              <a:rPr lang="de-DE" sz="2800" dirty="0" err="1"/>
              <a:t>both</a:t>
            </a:r>
            <a:r>
              <a:rPr lang="de-DE" sz="2800" dirty="0"/>
              <a:t> time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pitch</a:t>
            </a:r>
            <a:r>
              <a:rPr lang="de-DE" sz="2800" dirty="0"/>
              <a:t> </a:t>
            </a:r>
            <a:r>
              <a:rPr lang="de-DE" sz="2800" dirty="0" err="1"/>
              <a:t>space</a:t>
            </a:r>
            <a:endParaRPr lang="en-US" sz="28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89050"/>
          </a:xfrm>
        </p:spPr>
        <p:txBody>
          <a:bodyPr/>
          <a:lstStyle/>
          <a:p>
            <a:r>
              <a:rPr lang="en-US" sz="2800" dirty="0" smtClean="0"/>
              <a:t>Following </a:t>
            </a:r>
            <a:r>
              <a:rPr lang="de-DE" sz="2800" dirty="0" err="1" smtClean="0"/>
              <a:t>Shigeno</a:t>
            </a:r>
            <a:r>
              <a:rPr lang="de-DE" sz="2800" dirty="0"/>
              <a:t>, 1986; </a:t>
            </a:r>
            <a:r>
              <a:rPr lang="de-DE" sz="2800" dirty="0" err="1"/>
              <a:t>MacKenzie</a:t>
            </a:r>
            <a:r>
              <a:rPr lang="de-DE" sz="2800" dirty="0"/>
              <a:t>, </a:t>
            </a:r>
            <a:r>
              <a:rPr lang="de-DE" sz="2800" dirty="0" smtClean="0"/>
              <a:t>2007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11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5"/>
    </mc:Choice>
    <mc:Fallback xmlns="">
      <p:transition xmlns:p14="http://schemas.microsoft.com/office/powerpoint/2010/main" spd="slow" advTm="188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kappa cell paradigm</a:t>
            </a:r>
            <a:endParaRPr lang="en-US" dirty="0"/>
          </a:p>
        </p:txBody>
      </p:sp>
      <p:sp>
        <p:nvSpPr>
          <p:cNvPr id="8" name="Left-Up Arrow 7"/>
          <p:cNvSpPr/>
          <p:nvPr/>
        </p:nvSpPr>
        <p:spPr>
          <a:xfrm rot="5400000">
            <a:off x="1310481" y="2381112"/>
            <a:ext cx="3206750" cy="3887787"/>
          </a:xfrm>
          <a:prstGeom prst="leftUpArrow">
            <a:avLst>
              <a:gd name="adj1" fmla="val 4426"/>
              <a:gd name="adj2" fmla="val 496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9075" y="3536811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71850" y="4832211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8250" y="3898900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46C0A"/>
                </a:solidFill>
              </a:rPr>
              <a:t>X</a:t>
            </a:r>
            <a:endParaRPr lang="en-US" sz="4000" dirty="0">
              <a:solidFill>
                <a:srgbClr val="E46C0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2325" y="5944256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time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09888" y="3841183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pitch</a:t>
            </a:r>
            <a:endParaRPr lang="en-US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1" y="2206625"/>
            <a:ext cx="34956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AXB sequences of </a:t>
            </a:r>
            <a:r>
              <a:rPr lang="de-DE" sz="2800" dirty="0" err="1"/>
              <a:t>s</a:t>
            </a:r>
            <a:r>
              <a:rPr lang="de-DE" sz="2800" dirty="0" err="1" smtClean="0"/>
              <a:t>ound</a:t>
            </a:r>
            <a:r>
              <a:rPr lang="de-DE" sz="2800" dirty="0" smtClean="0"/>
              <a:t> </a:t>
            </a:r>
            <a:r>
              <a:rPr lang="de-DE" sz="2800" dirty="0" err="1"/>
              <a:t>e</a:t>
            </a:r>
            <a:r>
              <a:rPr lang="de-DE" sz="2800" dirty="0" err="1" smtClean="0"/>
              <a:t>vents</a:t>
            </a:r>
            <a:r>
              <a:rPr lang="de-DE" sz="2800" dirty="0" smtClean="0"/>
              <a:t>, </a:t>
            </a:r>
            <a:r>
              <a:rPr lang="de-DE" sz="2800" dirty="0"/>
              <a:t>A </a:t>
            </a:r>
            <a:r>
              <a:rPr lang="de-DE" sz="2800" dirty="0" err="1"/>
              <a:t>and</a:t>
            </a:r>
            <a:r>
              <a:rPr lang="de-DE" sz="2800" dirty="0"/>
              <a:t> B </a:t>
            </a:r>
            <a:r>
              <a:rPr lang="de-DE" sz="2800" dirty="0" err="1" smtClean="0"/>
              <a:t>are</a:t>
            </a:r>
            <a:r>
              <a:rPr lang="de-DE" sz="2800" dirty="0"/>
              <a:t> </a:t>
            </a:r>
            <a:r>
              <a:rPr lang="de-DE" sz="2800" dirty="0" err="1"/>
              <a:t>fixed</a:t>
            </a:r>
            <a:r>
              <a:rPr lang="de-DE" sz="2800" dirty="0"/>
              <a:t> in </a:t>
            </a:r>
            <a:r>
              <a:rPr lang="de-DE" sz="2800" dirty="0" err="1"/>
              <a:t>pitch</a:t>
            </a:r>
            <a:r>
              <a:rPr lang="de-DE" sz="2800" dirty="0"/>
              <a:t> </a:t>
            </a:r>
            <a:r>
              <a:rPr lang="de-DE" sz="2800" dirty="0" err="1"/>
              <a:t>space</a:t>
            </a:r>
            <a:r>
              <a:rPr lang="de-DE" sz="2800" dirty="0"/>
              <a:t>, </a:t>
            </a:r>
            <a:r>
              <a:rPr lang="de-DE" sz="2800" dirty="0" err="1"/>
              <a:t>and</a:t>
            </a:r>
            <a:r>
              <a:rPr lang="de-DE" sz="2800" dirty="0"/>
              <a:t> in time relative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each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 </a:t>
            </a:r>
            <a:endParaRPr lang="de-DE" sz="2800" dirty="0" smtClean="0"/>
          </a:p>
          <a:p>
            <a:pPr marL="457200" indent="-457200">
              <a:buFont typeface="Arial"/>
              <a:buChar char="•"/>
            </a:pPr>
            <a:endParaRPr lang="de-DE" sz="2800" dirty="0"/>
          </a:p>
          <a:p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intermediate </a:t>
            </a:r>
            <a:r>
              <a:rPr lang="de-DE" sz="2800" dirty="0" err="1"/>
              <a:t>event</a:t>
            </a:r>
            <a:r>
              <a:rPr lang="de-DE" sz="2800" dirty="0"/>
              <a:t> X </a:t>
            </a:r>
            <a:r>
              <a:rPr lang="de-DE" sz="2800" dirty="0" err="1"/>
              <a:t>changes</a:t>
            </a:r>
            <a:r>
              <a:rPr lang="de-DE" sz="2800" dirty="0"/>
              <a:t>, in </a:t>
            </a:r>
            <a:r>
              <a:rPr lang="de-DE" sz="2800" dirty="0" err="1"/>
              <a:t>both</a:t>
            </a:r>
            <a:r>
              <a:rPr lang="de-DE" sz="2800" dirty="0"/>
              <a:t> time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pitch</a:t>
            </a:r>
            <a:r>
              <a:rPr lang="de-DE" sz="2800" dirty="0"/>
              <a:t> </a:t>
            </a:r>
            <a:r>
              <a:rPr lang="de-DE" sz="2800" dirty="0" err="1"/>
              <a:t>space</a:t>
            </a:r>
            <a:endParaRPr lang="en-US" sz="28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89050"/>
          </a:xfrm>
        </p:spPr>
        <p:txBody>
          <a:bodyPr/>
          <a:lstStyle/>
          <a:p>
            <a:r>
              <a:rPr lang="en-US" sz="2800" dirty="0" smtClean="0"/>
              <a:t>Following </a:t>
            </a:r>
            <a:r>
              <a:rPr lang="de-DE" sz="2800" dirty="0" err="1" smtClean="0"/>
              <a:t>Shigeno</a:t>
            </a:r>
            <a:r>
              <a:rPr lang="de-DE" sz="2800" dirty="0"/>
              <a:t>, 1986; </a:t>
            </a:r>
            <a:r>
              <a:rPr lang="de-DE" sz="2800" dirty="0" err="1"/>
              <a:t>MacKenzie</a:t>
            </a:r>
            <a:r>
              <a:rPr lang="de-DE" sz="2800" dirty="0"/>
              <a:t>, </a:t>
            </a:r>
            <a:r>
              <a:rPr lang="de-DE" sz="2800" dirty="0" smtClean="0"/>
              <a:t>2007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6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5"/>
    </mc:Choice>
    <mc:Fallback xmlns="">
      <p:transition xmlns:p14="http://schemas.microsoft.com/office/powerpoint/2010/main" spd="slow" advTm="23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kappa cell paradigm</a:t>
            </a:r>
            <a:endParaRPr lang="en-US" dirty="0"/>
          </a:p>
        </p:txBody>
      </p:sp>
      <p:sp>
        <p:nvSpPr>
          <p:cNvPr id="8" name="Left-Up Arrow 7"/>
          <p:cNvSpPr/>
          <p:nvPr/>
        </p:nvSpPr>
        <p:spPr>
          <a:xfrm rot="5400000">
            <a:off x="1310481" y="2381112"/>
            <a:ext cx="3206750" cy="3887787"/>
          </a:xfrm>
          <a:prstGeom prst="leftUpArrow">
            <a:avLst>
              <a:gd name="adj1" fmla="val 4426"/>
              <a:gd name="adj2" fmla="val 4967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9075" y="3536811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371850" y="4832211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8125" y="3898900"/>
            <a:ext cx="60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E46C0A"/>
                </a:solidFill>
              </a:rPr>
              <a:t>X</a:t>
            </a:r>
            <a:endParaRPr lang="en-US" sz="4000" dirty="0">
              <a:solidFill>
                <a:srgbClr val="E46C0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2325" y="5944256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time</a:t>
            </a:r>
            <a:endParaRPr lang="en-US" sz="3200" i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609888" y="3841183"/>
            <a:ext cx="23844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pitch</a:t>
            </a:r>
            <a:endParaRPr lang="en-US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1" y="2206625"/>
            <a:ext cx="34956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AXB sequences of </a:t>
            </a:r>
            <a:r>
              <a:rPr lang="de-DE" sz="2800" dirty="0" err="1"/>
              <a:t>s</a:t>
            </a:r>
            <a:r>
              <a:rPr lang="de-DE" sz="2800" dirty="0" err="1" smtClean="0"/>
              <a:t>ound</a:t>
            </a:r>
            <a:r>
              <a:rPr lang="de-DE" sz="2800" dirty="0" smtClean="0"/>
              <a:t> </a:t>
            </a:r>
            <a:r>
              <a:rPr lang="de-DE" sz="2800" dirty="0" err="1"/>
              <a:t>e</a:t>
            </a:r>
            <a:r>
              <a:rPr lang="de-DE" sz="2800" dirty="0" err="1" smtClean="0"/>
              <a:t>vents</a:t>
            </a:r>
            <a:r>
              <a:rPr lang="de-DE" sz="2800" dirty="0" smtClean="0"/>
              <a:t>, </a:t>
            </a:r>
            <a:r>
              <a:rPr lang="de-DE" sz="2800" dirty="0"/>
              <a:t>A </a:t>
            </a:r>
            <a:r>
              <a:rPr lang="de-DE" sz="2800" dirty="0" err="1"/>
              <a:t>and</a:t>
            </a:r>
            <a:r>
              <a:rPr lang="de-DE" sz="2800" dirty="0"/>
              <a:t> B </a:t>
            </a:r>
            <a:r>
              <a:rPr lang="de-DE" sz="2800" dirty="0" err="1" smtClean="0"/>
              <a:t>are</a:t>
            </a:r>
            <a:r>
              <a:rPr lang="de-DE" sz="2800" dirty="0"/>
              <a:t> </a:t>
            </a:r>
            <a:r>
              <a:rPr lang="de-DE" sz="2800" dirty="0" err="1"/>
              <a:t>fixed</a:t>
            </a:r>
            <a:r>
              <a:rPr lang="de-DE" sz="2800" dirty="0"/>
              <a:t> in </a:t>
            </a:r>
            <a:r>
              <a:rPr lang="de-DE" sz="2800" dirty="0" err="1"/>
              <a:t>pitch</a:t>
            </a:r>
            <a:r>
              <a:rPr lang="de-DE" sz="2800" dirty="0"/>
              <a:t> </a:t>
            </a:r>
            <a:r>
              <a:rPr lang="de-DE" sz="2800" dirty="0" err="1"/>
              <a:t>space</a:t>
            </a:r>
            <a:r>
              <a:rPr lang="de-DE" sz="2800" dirty="0"/>
              <a:t>, </a:t>
            </a:r>
            <a:r>
              <a:rPr lang="de-DE" sz="2800" dirty="0" err="1"/>
              <a:t>and</a:t>
            </a:r>
            <a:r>
              <a:rPr lang="de-DE" sz="2800" dirty="0"/>
              <a:t> in time relative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each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 </a:t>
            </a:r>
            <a:endParaRPr lang="de-DE" sz="2800" dirty="0" smtClean="0"/>
          </a:p>
          <a:p>
            <a:pPr marL="457200" indent="-457200">
              <a:buFont typeface="Arial"/>
              <a:buChar char="•"/>
            </a:pPr>
            <a:endParaRPr lang="de-DE" sz="2800" dirty="0"/>
          </a:p>
          <a:p>
            <a:r>
              <a:rPr lang="de-DE" sz="2800" dirty="0" err="1"/>
              <a:t>Only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intermediate </a:t>
            </a:r>
            <a:r>
              <a:rPr lang="de-DE" sz="2800" dirty="0" err="1"/>
              <a:t>event</a:t>
            </a:r>
            <a:r>
              <a:rPr lang="de-DE" sz="2800" dirty="0"/>
              <a:t> X </a:t>
            </a:r>
            <a:r>
              <a:rPr lang="de-DE" sz="2800" dirty="0" err="1"/>
              <a:t>changes</a:t>
            </a:r>
            <a:r>
              <a:rPr lang="de-DE" sz="2800" dirty="0"/>
              <a:t>, in </a:t>
            </a:r>
            <a:r>
              <a:rPr lang="de-DE" sz="2800" dirty="0" err="1"/>
              <a:t>both</a:t>
            </a:r>
            <a:r>
              <a:rPr lang="de-DE" sz="2800" dirty="0"/>
              <a:t> time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pitch</a:t>
            </a:r>
            <a:r>
              <a:rPr lang="de-DE" sz="2800" dirty="0"/>
              <a:t> </a:t>
            </a:r>
            <a:r>
              <a:rPr lang="de-DE" sz="2800" dirty="0" err="1"/>
              <a:t>space</a:t>
            </a:r>
            <a:endParaRPr lang="en-US" sz="28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89050"/>
          </a:xfrm>
        </p:spPr>
        <p:txBody>
          <a:bodyPr/>
          <a:lstStyle/>
          <a:p>
            <a:r>
              <a:rPr lang="en-US" sz="2800" dirty="0" smtClean="0"/>
              <a:t>Following </a:t>
            </a:r>
            <a:r>
              <a:rPr lang="de-DE" sz="2800" dirty="0" err="1" smtClean="0"/>
              <a:t>Shigeno</a:t>
            </a:r>
            <a:r>
              <a:rPr lang="de-DE" sz="2800" dirty="0"/>
              <a:t>, 1986; </a:t>
            </a:r>
            <a:r>
              <a:rPr lang="de-DE" sz="2800" dirty="0" err="1"/>
              <a:t>MacKenzie</a:t>
            </a:r>
            <a:r>
              <a:rPr lang="de-DE" sz="2800" dirty="0"/>
              <a:t>, </a:t>
            </a:r>
            <a:r>
              <a:rPr lang="de-DE" sz="2800" dirty="0" smtClean="0"/>
              <a:t>2007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403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2"/>
    </mc:Choice>
    <mc:Fallback xmlns="">
      <p:transition xmlns:p14="http://schemas.microsoft.com/office/powerpoint/2010/main" spd="slow" advTm="24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25942</TotalTime>
  <Words>785</Words>
  <Application>Microsoft Macintosh PowerPoint</Application>
  <PresentationFormat>On-screen Show (4:3)</PresentationFormat>
  <Paragraphs>245</Paragraphs>
  <Slides>42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The Auditory Kappa Effect in a Speech Context</vt:lpstr>
      <vt:lpstr>The perception of time</vt:lpstr>
      <vt:lpstr>The perception of time</vt:lpstr>
      <vt:lpstr>The interaction of pitch and timing</vt:lpstr>
      <vt:lpstr>The auditory kappa effect</vt:lpstr>
      <vt:lpstr>Does the auditory kappa effect obtain in speech?</vt:lpstr>
      <vt:lpstr>The kappa cell paradigm</vt:lpstr>
      <vt:lpstr>The kappa cell paradigm</vt:lpstr>
      <vt:lpstr>The kappa cell paradigm</vt:lpstr>
      <vt:lpstr>The kappa cell paradigm</vt:lpstr>
      <vt:lpstr>Stimuli: timing &amp; pitch steps</vt:lpstr>
      <vt:lpstr>Stimuli: pitch change direction</vt:lpstr>
      <vt:lpstr>A sample stimulus</vt:lpstr>
      <vt:lpstr>A sample stimulus</vt:lpstr>
      <vt:lpstr>A sample stimulus</vt:lpstr>
      <vt:lpstr>A sample stimulus</vt:lpstr>
      <vt:lpstr>Task</vt:lpstr>
      <vt:lpstr>Results</vt:lpstr>
      <vt:lpstr>Results</vt:lpstr>
      <vt:lpstr>Results</vt:lpstr>
      <vt:lpstr>Results</vt:lpstr>
      <vt:lpstr>Results</vt:lpstr>
      <vt:lpstr>Idealized time perception</vt:lpstr>
      <vt:lpstr>Expected time perception</vt:lpstr>
      <vt:lpstr>Results: all pitch steps merged</vt:lpstr>
      <vt:lpstr>Results: time perception by pitch step</vt:lpstr>
      <vt:lpstr>Results: time perception by pitch step</vt:lpstr>
      <vt:lpstr>Analysis: The kappa effect obtains </vt:lpstr>
      <vt:lpstr>Follow-up experiment:  Prosodic Grouping</vt:lpstr>
      <vt:lpstr>Results: grouping perception</vt:lpstr>
      <vt:lpstr>Results: grouping perception</vt:lpstr>
      <vt:lpstr>PowerPoint Presentation</vt:lpstr>
      <vt:lpstr>Analysis: grouping perception</vt:lpstr>
      <vt:lpstr>Pitch, timing &amp; grouping</vt:lpstr>
      <vt:lpstr>Exploring pitch/time interaction</vt:lpstr>
      <vt:lpstr>Points of departure</vt:lpstr>
      <vt:lpstr>PowerPoint Presentation</vt:lpstr>
      <vt:lpstr>Thank you!</vt:lpstr>
      <vt:lpstr>PowerPoint Presentation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Interplay of Pitch and Duration in Speech Perception  and Prosodic Grouping</dc:title>
  <dc:creator>Alejna Brugos</dc:creator>
  <cp:lastModifiedBy>Alejna Brugos</cp:lastModifiedBy>
  <cp:revision>132</cp:revision>
  <cp:lastPrinted>2012-05-14T13:29:01Z</cp:lastPrinted>
  <dcterms:created xsi:type="dcterms:W3CDTF">2012-02-29T15:57:22Z</dcterms:created>
  <dcterms:modified xsi:type="dcterms:W3CDTF">2012-07-17T18:37:49Z</dcterms:modified>
</cp:coreProperties>
</file>