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A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615" autoAdjust="0"/>
  </p:normalViewPr>
  <p:slideViewPr>
    <p:cSldViewPr snapToGrid="0" snapToObjects="1">
      <p:cViewPr>
        <p:scale>
          <a:sx n="100" d="100"/>
          <a:sy n="100" d="100"/>
        </p:scale>
        <p:origin x="-720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1578C-4E10-7E4A-AAC7-72B812AF5F4F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56AF0-3DF3-BD4C-B2E3-696923011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82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56AF0-3DF3-BD4C-B2E3-696923011D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8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EFA1-D6E7-7F4A-9DE9-8FBC3D3C65DD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85B7-B43D-194B-8337-0E0F2781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EFA1-D6E7-7F4A-9DE9-8FBC3D3C65DD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85B7-B43D-194B-8337-0E0F2781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EFA1-D6E7-7F4A-9DE9-8FBC3D3C65DD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85B7-B43D-194B-8337-0E0F2781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EFA1-D6E7-7F4A-9DE9-8FBC3D3C65DD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85B7-B43D-194B-8337-0E0F2781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EFA1-D6E7-7F4A-9DE9-8FBC3D3C65DD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85B7-B43D-194B-8337-0E0F2781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EFA1-D6E7-7F4A-9DE9-8FBC3D3C65DD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85B7-B43D-194B-8337-0E0F2781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EFA1-D6E7-7F4A-9DE9-8FBC3D3C65DD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85B7-B43D-194B-8337-0E0F2781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EFA1-D6E7-7F4A-9DE9-8FBC3D3C65DD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85B7-B43D-194B-8337-0E0F2781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EFA1-D6E7-7F4A-9DE9-8FBC3D3C65DD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85B7-B43D-194B-8337-0E0F2781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EFA1-D6E7-7F4A-9DE9-8FBC3D3C65DD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85B7-B43D-194B-8337-0E0F2781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EFA1-D6E7-7F4A-9DE9-8FBC3D3C65DD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85B7-B43D-194B-8337-0E0F2781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7EFA1-D6E7-7F4A-9DE9-8FBC3D3C65DD}" type="datetimeFigureOut">
              <a:rPr lang="en-US" smtClean="0"/>
              <a:pPr/>
              <a:t>7/22/12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F85B7-B43D-194B-8337-0E0F27815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ORAL 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Tips and Strategies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956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c) Analyze your </a:t>
            </a:r>
            <a:r>
              <a:rPr lang="en-US" dirty="0" smtClean="0">
                <a:solidFill>
                  <a:srgbClr val="43A33F"/>
                </a:solidFill>
              </a:rPr>
              <a:t>PURPOSE</a:t>
            </a:r>
          </a:p>
          <a:p>
            <a:pPr marL="0" indent="0">
              <a:buNone/>
            </a:pPr>
            <a:endParaRPr lang="en-US" dirty="0">
              <a:solidFill>
                <a:srgbClr val="43A33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43A33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3A33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43A33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3A33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INFORM							CHANGE ATTITUDES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893" y="2847312"/>
            <a:ext cx="1295400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998" y="2978158"/>
            <a:ext cx="13081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29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2. Organizing your talk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Remember:</a:t>
            </a:r>
          </a:p>
          <a:p>
            <a:r>
              <a:rPr lang="en-US" dirty="0" smtClean="0"/>
              <a:t>You cannot cover the entire topic</a:t>
            </a:r>
          </a:p>
          <a:p>
            <a:r>
              <a:rPr lang="en-US" dirty="0" smtClean="0"/>
              <a:t>Your audience can master a limited amount of  new information</a:t>
            </a:r>
          </a:p>
          <a:p>
            <a:r>
              <a:rPr lang="en-US" dirty="0" smtClean="0"/>
              <a:t>Stick to your time limit!</a:t>
            </a:r>
          </a:p>
          <a:p>
            <a:endParaRPr lang="en-US" dirty="0"/>
          </a:p>
        </p:txBody>
      </p:sp>
      <p:pic>
        <p:nvPicPr>
          <p:cNvPr id="22" name="Picture 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630" y="1897979"/>
            <a:ext cx="1915285" cy="1594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2724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cannot cover the entire topic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1842" cy="49882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 the central idea or 2-3 main ideas</a:t>
            </a:r>
          </a:p>
          <a:p>
            <a:pPr lvl="1"/>
            <a:r>
              <a:rPr lang="en-US" sz="2400" dirty="0" smtClean="0"/>
              <a:t>Example: The German invasion of Russia</a:t>
            </a:r>
          </a:p>
          <a:p>
            <a:r>
              <a:rPr lang="en-US" dirty="0" smtClean="0"/>
              <a:t>Leave the </a:t>
            </a:r>
            <a:r>
              <a:rPr lang="en-US" dirty="0"/>
              <a:t>introduction and conclusion to </a:t>
            </a:r>
            <a:r>
              <a:rPr lang="en-US" dirty="0" smtClean="0"/>
              <a:t>last</a:t>
            </a:r>
          </a:p>
          <a:p>
            <a:endParaRPr lang="en-US" dirty="0" smtClean="0"/>
          </a:p>
          <a:p>
            <a:r>
              <a:rPr lang="en-US" dirty="0" smtClean="0"/>
              <a:t>Outline  major points and arguments</a:t>
            </a:r>
          </a:p>
          <a:p>
            <a:endParaRPr lang="en-US" dirty="0"/>
          </a:p>
          <a:p>
            <a:r>
              <a:rPr lang="en-US" dirty="0" smtClean="0"/>
              <a:t>Everything related to the main idea</a:t>
            </a:r>
          </a:p>
          <a:p>
            <a:endParaRPr lang="en-US" dirty="0"/>
          </a:p>
          <a:p>
            <a:r>
              <a:rPr lang="en-US" dirty="0" smtClean="0"/>
              <a:t>Support major points with specific details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8774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Your introduction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Gain attention</a:t>
            </a:r>
          </a:p>
          <a:p>
            <a:pPr marL="0" indent="0" algn="ctr">
              <a:buNone/>
            </a:pPr>
            <a:r>
              <a:rPr lang="en-US" sz="4000" dirty="0" smtClean="0"/>
              <a:t>Keep it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u="sng" dirty="0" smtClean="0"/>
              <a:t>The topic</a:t>
            </a:r>
            <a:r>
              <a:rPr lang="en-US" sz="2400" dirty="0" smtClean="0"/>
              <a:t>    </a:t>
            </a:r>
            <a:r>
              <a:rPr lang="en-US" sz="2400" u="sng" dirty="0" smtClean="0"/>
              <a:t>interesting fact </a:t>
            </a:r>
            <a:r>
              <a:rPr lang="en-US" sz="2400" dirty="0" smtClean="0"/>
              <a:t>   </a:t>
            </a:r>
            <a:r>
              <a:rPr lang="en-US" sz="2400" u="sng" dirty="0" smtClean="0"/>
              <a:t>question/stor</a:t>
            </a:r>
            <a:r>
              <a:rPr lang="en-US" sz="2400" dirty="0" smtClean="0"/>
              <a:t>y   </a:t>
            </a:r>
            <a:r>
              <a:rPr lang="en-US" sz="2400" u="sng" dirty="0" smtClean="0"/>
              <a:t>summary of points</a:t>
            </a:r>
            <a:endParaRPr lang="en-US" sz="2400" u="sng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65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5701" cy="485594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Some repetition necessary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dirty="0"/>
              <a:t>-</a:t>
            </a:r>
            <a:r>
              <a:rPr lang="en-US" sz="2000" dirty="0" smtClean="0"/>
              <a:t>Summary of main points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Or</a:t>
            </a:r>
          </a:p>
          <a:p>
            <a:pPr marL="457200" lvl="1" indent="0">
              <a:buNone/>
            </a:pPr>
            <a:r>
              <a:rPr lang="en-US" sz="2000" dirty="0"/>
              <a:t>-</a:t>
            </a:r>
            <a:r>
              <a:rPr lang="en-US" sz="2000" dirty="0" smtClean="0"/>
              <a:t>Effectively restate the main idea</a:t>
            </a:r>
          </a:p>
          <a:p>
            <a:pPr marL="2286000" lvl="5" indent="0">
              <a:buNone/>
            </a:pPr>
            <a:r>
              <a:rPr lang="en-US" dirty="0" smtClean="0"/>
              <a:t>Or</a:t>
            </a:r>
          </a:p>
          <a:p>
            <a:pPr marL="2286000" lvl="5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000" dirty="0" smtClean="0"/>
              <a:t>-quotation from a world figure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Or</a:t>
            </a:r>
          </a:p>
          <a:p>
            <a:pPr marL="457200" lvl="1" indent="0">
              <a:buNone/>
            </a:pPr>
            <a:r>
              <a:rPr lang="en-US" sz="2000" dirty="0" smtClean="0"/>
              <a:t>-recommendations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 algn="ctr">
              <a:buNone/>
            </a:pP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Prepare final comment carefully</a:t>
            </a:r>
          </a:p>
          <a:p>
            <a:pPr lvl="1" algn="ctr">
              <a:buFontTx/>
              <a:buChar char="-"/>
            </a:pPr>
            <a:endParaRPr lang="en-US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286000" lvl="5" indent="0">
              <a:buNone/>
            </a:pPr>
            <a:endParaRPr lang="en-US" sz="2800" dirty="0" smtClean="0"/>
          </a:p>
          <a:p>
            <a:pPr marL="2286000" lvl="5" indent="0">
              <a:buNone/>
            </a:pPr>
            <a:endParaRPr lang="en-US" dirty="0"/>
          </a:p>
          <a:p>
            <a:pPr marL="2286000" lvl="5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21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3. Preparing to make the presentation.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662" b="15662"/>
          <a:stretch>
            <a:fillRect/>
          </a:stretch>
        </p:blipFill>
        <p:spPr>
          <a:xfrm>
            <a:off x="2613398" y="1440940"/>
            <a:ext cx="3656773" cy="2011084"/>
          </a:xfrm>
        </p:spPr>
      </p:pic>
      <p:sp>
        <p:nvSpPr>
          <p:cNvPr id="8" name="TextBox 7"/>
          <p:cNvSpPr txBox="1"/>
          <p:nvPr/>
        </p:nvSpPr>
        <p:spPr>
          <a:xfrm>
            <a:off x="1930400" y="3822700"/>
            <a:ext cx="489080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WRITE DOWN AND READ</a:t>
            </a:r>
          </a:p>
          <a:p>
            <a:endParaRPr lang="en-US" sz="3600" dirty="0"/>
          </a:p>
          <a:p>
            <a:r>
              <a:rPr lang="en-US" sz="3600" dirty="0" smtClean="0"/>
              <a:t>MEMORIZE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8092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Prepare an extended outline</a:t>
            </a:r>
            <a:br>
              <a:rPr lang="en-US" dirty="0" smtClean="0"/>
            </a:br>
            <a:r>
              <a:rPr lang="en-US" sz="2222" dirty="0" smtClean="0"/>
              <a:t>Example: </a:t>
            </a:r>
            <a:r>
              <a:rPr lang="en-US" sz="2222" dirty="0" smtClean="0">
                <a:solidFill>
                  <a:schemeClr val="accent2">
                    <a:lumMod val="50000"/>
                  </a:schemeClr>
                </a:solidFill>
              </a:rPr>
              <a:t>The German Invasion of the Soviet Union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216" y="1244286"/>
            <a:ext cx="8734180" cy="53876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smtClean="0"/>
              <a:t>Main Idea</a:t>
            </a:r>
            <a:r>
              <a:rPr lang="en-US" sz="1800" dirty="0" smtClean="0"/>
              <a:t>:  </a:t>
            </a:r>
            <a:r>
              <a:rPr lang="en-US" sz="1800" b="1" u="sng" dirty="0" smtClean="0"/>
              <a:t>There were 3 reasons for the German attack on the Soviet Union</a:t>
            </a:r>
          </a:p>
          <a:p>
            <a:pPr>
              <a:buNone/>
            </a:pPr>
            <a:endParaRPr lang="en-US" sz="1600" b="1" u="sng" dirty="0" smtClean="0"/>
          </a:p>
          <a:p>
            <a:pPr>
              <a:buNone/>
            </a:pPr>
            <a:r>
              <a:rPr lang="en-US" sz="1600" dirty="0" smtClean="0"/>
              <a:t>	1.	To  defeat the USSR by military force.</a:t>
            </a:r>
          </a:p>
          <a:p>
            <a:pPr>
              <a:buNone/>
            </a:pPr>
            <a:r>
              <a:rPr lang="en-US" sz="1600" dirty="0" smtClean="0"/>
              <a:t>	2.	To  end the communist threat to Germany.</a:t>
            </a:r>
          </a:p>
          <a:p>
            <a:pPr>
              <a:buNone/>
            </a:pPr>
            <a:r>
              <a:rPr lang="en-US" sz="1600" dirty="0" smtClean="0"/>
              <a:t>	3.	To capture Soviet territory.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1.	To  defeat the USSR by military force.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a.	This was a plan from the beginning.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b</a:t>
            </a:r>
            <a:r>
              <a:rPr lang="en-US" sz="1600" dirty="0" smtClean="0"/>
              <a:t>.	German units invaded the Soviet Union on June 22, 1941.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c</a:t>
            </a:r>
            <a:r>
              <a:rPr lang="en-US" sz="1600" dirty="0" smtClean="0"/>
              <a:t>.	Allied forces supported the German troops.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d</a:t>
            </a:r>
            <a:r>
              <a:rPr lang="en-US" sz="1600" dirty="0" smtClean="0"/>
              <a:t>.	The size of the invading force was unprecedented.</a:t>
            </a:r>
          </a:p>
          <a:p>
            <a:pPr>
              <a:buNone/>
            </a:pPr>
            <a:endParaRPr lang="en-US" sz="1600" dirty="0" smtClean="0"/>
          </a:p>
          <a:p>
            <a:pPr>
              <a:buAutoNum type="arabicPeriod" startAt="2"/>
            </a:pPr>
            <a:r>
              <a:rPr lang="en-US" sz="1600" b="1" dirty="0" smtClean="0"/>
              <a:t>To  end the communist threat to Germany.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a.</a:t>
            </a:r>
            <a:r>
              <a:rPr lang="en-US" sz="1600" b="1" dirty="0" smtClean="0"/>
              <a:t>	</a:t>
            </a:r>
            <a:r>
              <a:rPr lang="en-US" sz="1600" dirty="0" smtClean="0"/>
              <a:t>The fear of communism was an important reason that Germans supported the 			Nazi party.</a:t>
            </a:r>
          </a:p>
          <a:p>
            <a:pPr>
              <a:buNone/>
            </a:pPr>
            <a:r>
              <a:rPr lang="en-US" sz="1600" dirty="0" smtClean="0"/>
              <a:t>		b.	There were several reasons that they considered communism to be 			       		dangerous.</a:t>
            </a:r>
          </a:p>
          <a:p>
            <a:pPr>
              <a:buNone/>
            </a:pPr>
            <a:endParaRPr lang="en-US" sz="1600" dirty="0" smtClean="0"/>
          </a:p>
          <a:p>
            <a:pPr>
              <a:buAutoNum type="arabicPeriod" startAt="3"/>
            </a:pPr>
            <a:r>
              <a:rPr lang="en-US" sz="1600" b="1" dirty="0" smtClean="0"/>
              <a:t>To capture Soviet territory.	</a:t>
            </a:r>
          </a:p>
          <a:p>
            <a:pPr>
              <a:buNone/>
            </a:pPr>
            <a:r>
              <a:rPr lang="en-US" sz="1600" b="1" dirty="0" smtClean="0"/>
              <a:t>     	 </a:t>
            </a:r>
            <a:r>
              <a:rPr lang="en-US" sz="1600" dirty="0" smtClean="0"/>
              <a:t>a.	</a:t>
            </a:r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1306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note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3 reasons for attack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0400" y="2654300"/>
            <a:ext cx="20955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Defeat by </a:t>
            </a:r>
            <a:r>
              <a:rPr lang="en-US" dirty="0" err="1" smtClean="0">
                <a:solidFill>
                  <a:schemeClr val="tx1"/>
                </a:solidFill>
              </a:rPr>
              <a:t>milit</a:t>
            </a:r>
            <a:r>
              <a:rPr lang="en-US" dirty="0" smtClean="0">
                <a:solidFill>
                  <a:schemeClr val="tx1"/>
                </a:solidFill>
              </a:rPr>
              <a:t>. force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2641600"/>
            <a:ext cx="24765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 comm. threat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7000" y="2654300"/>
            <a:ext cx="20320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Capture soviet territory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0400" y="3847068"/>
            <a:ext cx="195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plan from beg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8500" y="4401067"/>
            <a:ext cx="195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attack-6/22/41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60400" y="5105401"/>
            <a:ext cx="19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allied-support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98500" y="5756831"/>
            <a:ext cx="16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unprec</a:t>
            </a:r>
            <a:r>
              <a:rPr lang="en-US" u="sng" dirty="0" smtClean="0"/>
              <a:t>. size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2901950" y="3847068"/>
            <a:ext cx="328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fear comm.     Nazi party</a:t>
            </a:r>
            <a:endParaRPr lang="en-US" u="sng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700" y="3943866"/>
            <a:ext cx="342900" cy="254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974975" y="4401067"/>
            <a:ext cx="314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Several </a:t>
            </a:r>
            <a:r>
              <a:rPr lang="en-US" u="sng" dirty="0" err="1" smtClean="0"/>
              <a:t>reas</a:t>
            </a:r>
            <a:r>
              <a:rPr lang="en-US" u="sng" dirty="0" smtClean="0"/>
              <a:t>. comm. dang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11900" y="3893234"/>
            <a:ext cx="237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Capture </a:t>
            </a:r>
            <a:r>
              <a:rPr lang="en-US" u="sng" dirty="0" err="1" smtClean="0"/>
              <a:t>Sov</a:t>
            </a:r>
            <a:r>
              <a:rPr lang="en-US" u="sng" dirty="0" smtClean="0"/>
              <a:t>. </a:t>
            </a:r>
            <a:r>
              <a:rPr lang="en-US" u="sng" dirty="0" err="1" smtClean="0"/>
              <a:t>territ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001" y="74270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Professionally trained men and women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4029" y="1326017"/>
            <a:ext cx="793772" cy="7937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48066" y="2664061"/>
            <a:ext cx="3858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xpect to make speeches 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82012" y="3195337"/>
            <a:ext cx="274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ive oral presentations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930" y="3486408"/>
            <a:ext cx="1117600" cy="1117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9028" y="4682269"/>
            <a:ext cx="19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ven short ones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4402" y="3436121"/>
            <a:ext cx="1246148" cy="12461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3801" y="3770586"/>
            <a:ext cx="254000" cy="50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644530" y="489283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even native speakers                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7803" y="3998670"/>
            <a:ext cx="952500" cy="127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Clients and customers</a:t>
            </a:r>
          </a:p>
          <a:p>
            <a:endParaRPr lang="en-US" dirty="0" smtClean="0"/>
          </a:p>
          <a:p>
            <a:r>
              <a:rPr lang="en-US" dirty="0" smtClean="0"/>
              <a:t>Colleagues</a:t>
            </a:r>
          </a:p>
          <a:p>
            <a:endParaRPr lang="en-US" dirty="0" smtClean="0"/>
          </a:p>
          <a:p>
            <a:r>
              <a:rPr lang="en-US" dirty="0" smtClean="0"/>
              <a:t>Fellow professionals (at conferences)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Much more to public speaking than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Compensatory non-linguistic skills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Good organization</a:t>
            </a:r>
          </a:p>
          <a:p>
            <a:pPr lvl="3" algn="ctr"/>
            <a:endParaRPr lang="en-US" dirty="0" smtClean="0"/>
          </a:p>
          <a:p>
            <a:pPr marL="114300" indent="0" algn="ctr">
              <a:buNone/>
            </a:pPr>
            <a:r>
              <a:rPr lang="en-US" sz="2400" dirty="0" smtClean="0"/>
              <a:t>Good body language</a:t>
            </a:r>
          </a:p>
          <a:p>
            <a:pPr lvl="3" algn="ctr"/>
            <a:endParaRPr lang="en-US" dirty="0" smtClean="0"/>
          </a:p>
          <a:p>
            <a:pPr marL="114300" indent="0" algn="ctr">
              <a:buNone/>
            </a:pPr>
            <a:r>
              <a:rPr lang="en-US" sz="2400" dirty="0" smtClean="0"/>
              <a:t>A mature, objective tone</a:t>
            </a:r>
          </a:p>
          <a:p>
            <a:pPr lvl="3" algn="ctr"/>
            <a:endParaRPr lang="en-US" sz="2400" dirty="0" smtClean="0"/>
          </a:p>
          <a:p>
            <a:pPr marL="514350" lvl="1" indent="0" algn="ctr">
              <a:buNone/>
            </a:pPr>
            <a:r>
              <a:rPr lang="en-US" sz="3600" dirty="0" smtClean="0">
                <a:solidFill>
                  <a:srgbClr val="FF6600"/>
                </a:solidFill>
              </a:rPr>
              <a:t>PREPARATION AND PRACTICE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This </a:t>
            </a:r>
            <a:r>
              <a:rPr lang="en-US" dirty="0" smtClean="0"/>
              <a:t>presentation has 5 parts: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1578" cy="50743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	Preparing </a:t>
            </a:r>
            <a:r>
              <a:rPr lang="en-US" u="sng" dirty="0" smtClean="0"/>
              <a:t>yourself</a:t>
            </a:r>
            <a:r>
              <a:rPr lang="en-US" dirty="0" smtClean="0"/>
              <a:t> for the oral </a:t>
            </a:r>
            <a:r>
              <a:rPr lang="en-US" dirty="0"/>
              <a:t>p</a:t>
            </a:r>
            <a:r>
              <a:rPr lang="en-US" dirty="0" smtClean="0"/>
              <a:t>resentation.</a:t>
            </a:r>
          </a:p>
          <a:p>
            <a:endParaRPr lang="en-US" dirty="0" smtClean="0"/>
          </a:p>
          <a:p>
            <a:r>
              <a:rPr lang="en-US" dirty="0" smtClean="0"/>
              <a:t>2.	Organizing your talk.</a:t>
            </a:r>
          </a:p>
          <a:p>
            <a:endParaRPr lang="en-US" dirty="0" smtClean="0"/>
          </a:p>
          <a:p>
            <a:r>
              <a:rPr lang="en-US" dirty="0" smtClean="0"/>
              <a:t>3.	Preparing to make the oral presentation.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4.	Delivering the oral presentation.</a:t>
            </a:r>
          </a:p>
          <a:p>
            <a:endParaRPr lang="en-US" dirty="0" smtClean="0"/>
          </a:p>
          <a:p>
            <a:r>
              <a:rPr lang="en-US" dirty="0" smtClean="0"/>
              <a:t>5.	After the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3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311" y="274638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dirty="0"/>
              <a:t>.	Preparing </a:t>
            </a:r>
            <a:r>
              <a:rPr lang="en-US" u="sng" dirty="0"/>
              <a:t>yourself</a:t>
            </a:r>
            <a:r>
              <a:rPr lang="en-US" dirty="0"/>
              <a:t> for the oral presentation.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8133" cy="499790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		Even short speeches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</a:t>
            </a:r>
            <a:r>
              <a:rPr lang="en-US" dirty="0" smtClean="0"/>
              <a:t>p to an HOUR of preparation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</a:t>
            </a:r>
            <a:r>
              <a:rPr lang="en-US" dirty="0" smtClean="0"/>
              <a:t>or example: introducing another speaker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026" y="2217324"/>
            <a:ext cx="619009" cy="6190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900" y="4602101"/>
            <a:ext cx="2008011" cy="199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65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4 goals when introducing another speaker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0" lvl="5" indent="0">
              <a:buNone/>
            </a:pPr>
            <a:endParaRPr lang="en-US" dirty="0" smtClean="0"/>
          </a:p>
          <a:p>
            <a:pPr marL="2286000" lvl="5" indent="0">
              <a:buNone/>
            </a:pPr>
            <a:r>
              <a:rPr lang="en-US" dirty="0" smtClean="0"/>
              <a:t>		</a:t>
            </a:r>
            <a:r>
              <a:rPr lang="en-US" sz="2800" dirty="0" smtClean="0"/>
              <a:t>BRIEF</a:t>
            </a:r>
          </a:p>
          <a:p>
            <a:pPr marL="2286000" lvl="5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BUT</a:t>
            </a:r>
          </a:p>
          <a:p>
            <a:pPr marL="2286000" lvl="5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YOU HAVE TO:</a:t>
            </a:r>
          </a:p>
          <a:p>
            <a:pPr marL="2286000" lvl="5" indent="0">
              <a:buNone/>
            </a:pPr>
            <a:endParaRPr lang="en-US" sz="2800" dirty="0" smtClean="0"/>
          </a:p>
          <a:p>
            <a:pPr marL="1828800" lvl="4" indent="0">
              <a:buNone/>
            </a:pPr>
            <a:r>
              <a:rPr lang="en-US" sz="2800" dirty="0" smtClean="0"/>
              <a:t>*Gain attention</a:t>
            </a:r>
          </a:p>
          <a:p>
            <a:pPr marL="1828800" lvl="4" indent="0">
              <a:buNone/>
            </a:pPr>
            <a:r>
              <a:rPr lang="en-US" sz="2800" dirty="0" smtClean="0"/>
              <a:t>*Speaker’s name, background &amp;          	qualifications</a:t>
            </a:r>
            <a:endParaRPr lang="en-US" sz="2800" dirty="0"/>
          </a:p>
          <a:p>
            <a:pPr marL="1828800" lvl="4" indent="0">
              <a:buNone/>
            </a:pPr>
            <a:r>
              <a:rPr lang="en-US" sz="2800" smtClean="0"/>
              <a:t>*</a:t>
            </a:r>
            <a:r>
              <a:rPr lang="en-US" sz="2800" dirty="0" smtClean="0"/>
              <a:t>Title of the speech</a:t>
            </a:r>
          </a:p>
          <a:p>
            <a:pPr marL="1828800" lvl="4" indent="0">
              <a:buNone/>
            </a:pPr>
            <a:r>
              <a:rPr lang="en-US" sz="2800" dirty="0"/>
              <a:t>*</a:t>
            </a:r>
            <a:r>
              <a:rPr lang="en-US" sz="2800" dirty="0" smtClean="0"/>
              <a:t>Stimulate interest in the topic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11330"/>
            <a:ext cx="2008011" cy="19960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442222" y="3231444"/>
            <a:ext cx="18466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36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Psychological &amp; Intellectual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			a) Build your self-confidence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801" y="2180858"/>
            <a:ext cx="254000" cy="50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072" y="2688858"/>
            <a:ext cx="1163212" cy="14560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727" y="4023239"/>
            <a:ext cx="2313283" cy="21293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7142" y="4708588"/>
            <a:ext cx="1563317" cy="14175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3684" y="4596900"/>
            <a:ext cx="1328763" cy="178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65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b</a:t>
            </a:r>
            <a:r>
              <a:rPr lang="en-US" dirty="0" smtClean="0"/>
              <a:t>) analyze your </a:t>
            </a:r>
            <a:r>
              <a:rPr lang="en-US" sz="3600" dirty="0" smtClean="0">
                <a:solidFill>
                  <a:srgbClr val="43A33F"/>
                </a:solidFill>
              </a:rPr>
              <a:t>AUDIENCE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WHO?       ALREADY KNOW?      NEED TO KNOW?																					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43" y="2240655"/>
            <a:ext cx="1732820" cy="17328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585" y="2287951"/>
            <a:ext cx="562844" cy="11256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106889">
            <a:off x="6489591" y="2090634"/>
            <a:ext cx="1705434" cy="183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7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284</Words>
  <Application>Microsoft Macintosh PowerPoint</Application>
  <PresentationFormat>On-screen Show (4:3)</PresentationFormat>
  <Paragraphs>144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ORAL PRESENTATIONS</vt:lpstr>
      <vt:lpstr>PowerPoint Presentation</vt:lpstr>
      <vt:lpstr>3 types of audience</vt:lpstr>
      <vt:lpstr>Much more to public speaking than language</vt:lpstr>
      <vt:lpstr>This presentation has 5 parts:</vt:lpstr>
      <vt:lpstr> 1. Preparing yourself for the oral presentation. </vt:lpstr>
      <vt:lpstr>4 goals when introducing another speaker</vt:lpstr>
      <vt:lpstr>Psychological &amp; Intellectual preparation</vt:lpstr>
      <vt:lpstr>PowerPoint Presentation</vt:lpstr>
      <vt:lpstr>PowerPoint Presentation</vt:lpstr>
      <vt:lpstr>2. Organizing your talk</vt:lpstr>
      <vt:lpstr>You cannot cover the entire topic </vt:lpstr>
      <vt:lpstr>Your introduction</vt:lpstr>
      <vt:lpstr>Your conclusion</vt:lpstr>
      <vt:lpstr>3. Preparing to make the presentation.</vt:lpstr>
      <vt:lpstr>Prepare an extended outline Example: The German Invasion of the Soviet Union </vt:lpstr>
      <vt:lpstr>Create note cards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PRESENTATIONS</dc:title>
  <dc:creator>Hakan Seber</dc:creator>
  <cp:lastModifiedBy>Renee Delatizky</cp:lastModifiedBy>
  <cp:revision>53</cp:revision>
  <cp:lastPrinted>2011-05-03T11:19:08Z</cp:lastPrinted>
  <dcterms:created xsi:type="dcterms:W3CDTF">2011-05-04T12:17:17Z</dcterms:created>
  <dcterms:modified xsi:type="dcterms:W3CDTF">2012-07-23T00:41:14Z</dcterms:modified>
</cp:coreProperties>
</file>