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79" r:id="rId4"/>
    <p:sldId id="268" r:id="rId5"/>
    <p:sldId id="282" r:id="rId6"/>
    <p:sldId id="260" r:id="rId7"/>
    <p:sldId id="266" r:id="rId8"/>
    <p:sldId id="271" r:id="rId9"/>
    <p:sldId id="272" r:id="rId10"/>
    <p:sldId id="281" r:id="rId11"/>
    <p:sldId id="280" r:id="rId12"/>
    <p:sldId id="267" r:id="rId13"/>
    <p:sldId id="278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Osaka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Osaka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Osaka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Osaka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Osaka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Osaka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Osaka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Osaka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Osaka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4D4D4D"/>
    <a:srgbClr val="333333"/>
    <a:srgbClr val="2675B4"/>
    <a:srgbClr val="CC0000"/>
    <a:srgbClr val="D9D9D9"/>
    <a:srgbClr val="F2F2F2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aximized">
    <p:restoredLeft sz="15600" autoAdjust="0"/>
    <p:restoredTop sz="94640" autoAdjust="0"/>
  </p:normalViewPr>
  <p:slideViewPr>
    <p:cSldViewPr>
      <p:cViewPr>
        <p:scale>
          <a:sx n="66" d="100"/>
          <a:sy n="66" d="100"/>
        </p:scale>
        <p:origin x="-2214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4350"/>
    </p:cViewPr>
  </p:sorterViewPr>
  <p:notesViewPr>
    <p:cSldViewPr>
      <p:cViewPr>
        <p:scale>
          <a:sx n="80" d="100"/>
          <a:sy n="80" d="100"/>
        </p:scale>
        <p:origin x="-3258" y="-2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2124A8-C289-4F17-A394-1FFC79042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6C4456-6CE8-4D82-9E94-B8D0FA075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0"/>
        <a:cs typeface="Osak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0"/>
        <a:cs typeface="Osak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0"/>
        <a:cs typeface="Osak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0"/>
        <a:cs typeface="Osak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0"/>
        <a:cs typeface="Osak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>
              <a:defRPr/>
            </a:pPr>
            <a:fld id="{5A86EF59-9EBF-4EDD-B745-AF9B67544EA7}" type="slidenum">
              <a:rPr lang="en-US" sz="1200" smtClean="0"/>
              <a:pPr>
                <a:defRPr/>
              </a:pPr>
              <a:t>1</a:t>
            </a:fld>
            <a:endParaRPr lang="en-US" sz="1200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2743200"/>
            <a:ext cx="4572000" cy="3429000"/>
          </a:xfrm>
          <a:ln/>
          <a:extLst>
            <a:ext uri="{FAA26D3D-D897-4be2-8F04-BA451C77F1D7}"/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600" dirty="0"/>
          </a:p>
          <a:p>
            <a:pPr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6800" y="28956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94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8956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18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6800" y="28956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40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8194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12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6670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32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7432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1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2286000"/>
            <a:ext cx="5791200" cy="43434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28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27432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17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8194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83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6800" y="28194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9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8194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23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9718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83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3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667000"/>
            <a:ext cx="4572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C4456-6CE8-4D82-9E94-B8D0FA07595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76200"/>
            <a:ext cx="9144000" cy="5791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Osaka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Osaka" charset="0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Osaka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6019800"/>
            <a:ext cx="968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11BD-AA3F-4181-A761-C61191811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0107-F416-4711-BF72-53685719A3BF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0"/>
            <a:ext cx="19812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912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ED57D-077A-453C-BECA-D21CA1FC8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9B666-3028-4DE2-ADEA-EB7A5B27E3FA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itchFamily="34" charset="0"/>
              <a:buChar char="•"/>
              <a:defRPr sz="2800"/>
            </a:lvl1pPr>
            <a:lvl2pPr marL="742950" indent="-285750">
              <a:buFont typeface="Arial" pitchFamily="34" charset="0"/>
              <a:buChar char="•"/>
              <a:defRPr sz="2400"/>
            </a:lvl2pPr>
            <a:lvl3pPr marL="1143000" indent="-228600">
              <a:buFont typeface="Arial" pitchFamily="34" charset="0"/>
              <a:buChar char="•"/>
              <a:defRPr sz="2400"/>
            </a:lvl3pPr>
            <a:lvl4pPr marL="1600200" indent="-228600">
              <a:buFont typeface="Arial" pitchFamily="34" charset="0"/>
              <a:buChar char="•"/>
              <a:defRPr sz="2400"/>
            </a:lvl4pPr>
            <a:lvl5pPr marL="2057400" indent="-228600"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1894C-CC6D-4CA4-9587-281A0B1A9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1820E-5D5D-4707-B409-D4D7C7B4C8E0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18502-EFD0-4EA9-BF26-E88971060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89C0-206B-42F0-8471-E3C4FEB5168C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0FE08-D90D-4FFD-837B-FB65AD9BC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F334A-5472-410E-954C-4A62C80DA907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6751-F04A-4B55-AE13-93A901DCF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F30A4-FF3A-4D3F-9EEB-C238C4B72432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1E27-5827-45BE-BC0F-668EB90E2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D8B9-1660-4521-85D5-5E9318D5DEF0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D2FC8-0953-4AD9-A97E-88A49D2BF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B8D5C-29BF-43E2-BC0D-D2F69B055C7F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A3D1-3A93-4B77-B361-1967D0B84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0D35-AF82-4D4B-8357-E32365170259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-42863"/>
            <a:ext cx="9144000" cy="347663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Osaka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This is the title of this slide.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7924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  <a:ea typeface="Osaka" charset="0"/>
              </a:defRPr>
            </a:lvl1pPr>
          </a:lstStyle>
          <a:p>
            <a:pPr>
              <a:defRPr/>
            </a:pPr>
            <a:r>
              <a:rPr lang="en-US"/>
              <a:t>Trustees Presentation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5903913"/>
            <a:ext cx="1447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4400" b="1">
                <a:solidFill>
                  <a:srgbClr val="D9D9D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0AE03E1-0D42-4F48-B409-F7A38DF43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latin typeface="Arial" charset="0"/>
                <a:ea typeface="Osaka" charset="0"/>
              </a:rPr>
              <a:t>Boston University</a:t>
            </a:r>
            <a:r>
              <a:rPr lang="en-US" sz="1200">
                <a:solidFill>
                  <a:schemeClr val="bg1"/>
                </a:solidFill>
                <a:latin typeface="Arial" charset="0"/>
                <a:ea typeface="Osaka" charset="0"/>
              </a:rPr>
              <a:t> Slideshow Title Goes Here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0808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FCFA24F-70C1-4A3B-882C-A4743FE4371D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09600" y="6019800"/>
            <a:ext cx="968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0"/>
          <a:cs typeface="Osak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0"/>
          <a:cs typeface="Osak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0"/>
          <a:cs typeface="Osak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0"/>
          <a:cs typeface="Osak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0"/>
          <a:cs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0"/>
          <a:cs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0"/>
          <a:cs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304800"/>
            <a:ext cx="78486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entury Gothic" pitchFamily="34" charset="0"/>
              </a:rPr>
              <a:t>Boston University School of Law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Transactional </a:t>
            </a:r>
            <a:r>
              <a:rPr lang="en-US" dirty="0" err="1" smtClean="0">
                <a:latin typeface="Century Gothic" pitchFamily="34" charset="0"/>
              </a:rPr>
              <a:t>LawMeet</a:t>
            </a:r>
            <a:r>
              <a:rPr lang="en-US" baseline="50000" dirty="0" err="1" smtClean="0">
                <a:latin typeface="Century Gothic" pitchFamily="34" charset="0"/>
              </a:rPr>
              <a:t>SM</a:t>
            </a: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sz="2800" dirty="0" smtClean="0">
                <a:latin typeface="Century Gothic" pitchFamily="34" charset="0"/>
              </a:rPr>
              <a:t>-Informational Meeting -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5105400"/>
            <a:ext cx="6400800" cy="30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entury Gothic"/>
                <a:cs typeface="Century Gothic"/>
              </a:rPr>
              <a:t>September 11, 2012</a:t>
            </a:r>
          </a:p>
        </p:txBody>
      </p:sp>
      <p:pic>
        <p:nvPicPr>
          <p:cNvPr id="4100" name="Picture 3" descr="2010_03_05 KM0189 s.jpg"/>
          <p:cNvPicPr>
            <a:picLocks noChangeAspect="1"/>
          </p:cNvPicPr>
          <p:nvPr/>
        </p:nvPicPr>
        <p:blipFill>
          <a:blip r:embed="rId3"/>
          <a:srcRect t="5469"/>
          <a:stretch>
            <a:fillRect/>
          </a:stretch>
        </p:blipFill>
        <p:spPr bwMode="auto">
          <a:xfrm>
            <a:off x="2386013" y="2216150"/>
            <a:ext cx="431958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3058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Michael Frankel, J.D., M.B.A.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38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304800" y="1665288"/>
            <a:ext cx="8458200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62865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2900" indent="-342900" eaLnBrk="1" hangingPunct="1">
              <a:spcAft>
                <a:spcPts val="12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Former M&amp;A attorney in the New York office of </a:t>
            </a:r>
            <a:r>
              <a:rPr lang="en-US" sz="2800" dirty="0" err="1" smtClean="0">
                <a:latin typeface="+mn-lt"/>
              </a:rPr>
              <a:t>Skadden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dirty="0" err="1" smtClean="0">
                <a:latin typeface="+mn-lt"/>
              </a:rPr>
              <a:t>Arps</a:t>
            </a:r>
            <a:r>
              <a:rPr lang="en-US" sz="2800" dirty="0" smtClean="0">
                <a:latin typeface="+mn-lt"/>
              </a:rPr>
              <a:t>, Slate, Meagher &amp; </a:t>
            </a:r>
            <a:r>
              <a:rPr lang="en-US" sz="2800" dirty="0" err="1" smtClean="0">
                <a:latin typeface="+mn-lt"/>
              </a:rPr>
              <a:t>Flom</a:t>
            </a:r>
            <a:r>
              <a:rPr lang="en-US" sz="2800" dirty="0" smtClean="0">
                <a:latin typeface="+mn-lt"/>
              </a:rPr>
              <a:t> LLP</a:t>
            </a:r>
          </a:p>
          <a:p>
            <a:pPr marL="342900" indent="-342900" eaLnBrk="1" hangingPunct="1">
              <a:spcAft>
                <a:spcPts val="12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Served as head of corporate development at several large global corporations</a:t>
            </a:r>
          </a:p>
          <a:p>
            <a:pPr marL="342900" indent="-342900" eaLnBrk="1" hangingPunct="1">
              <a:spcAft>
                <a:spcPts val="12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Negotiated and executed over 100 mergers &amp; acquisitions, and other strategic transactions</a:t>
            </a:r>
          </a:p>
          <a:p>
            <a:pPr marL="342900" indent="-342900" eaLnBrk="1" hangingPunct="1">
              <a:spcAft>
                <a:spcPts val="12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Author of three books on mergers &amp; acquisitions and other strategic transactions</a:t>
            </a:r>
          </a:p>
          <a:p>
            <a:pPr marL="342900" indent="-342900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058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BUSL Transactional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LawMeet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524000"/>
            <a:ext cx="838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304800" y="2057400"/>
            <a:ext cx="8458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62865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Participating teams receive case materials including:</a:t>
            </a:r>
          </a:p>
          <a:p>
            <a:pPr marL="800100" lvl="1" indent="-342900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Transaction brief describing deal, parties and facts</a:t>
            </a:r>
          </a:p>
          <a:p>
            <a:pPr marL="800100" lvl="1" indent="-342900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Model transaction agreement (to provide context)</a:t>
            </a:r>
          </a:p>
          <a:p>
            <a:pPr marL="800100" lvl="1" indent="-342900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Model purchase price section (subject of the negotiation)</a:t>
            </a:r>
          </a:p>
          <a:p>
            <a:pPr marL="800100" lvl="1" indent="-342900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Suggested background reading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342900" y="1868488"/>
            <a:ext cx="85344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7472" indent="-347472" eaLnBrk="1" hangingPunct="1">
              <a:spcAft>
                <a:spcPts val="12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Teams meet (via conference call or Skype) with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clients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(senior professional dealmakers) who answer questions and provide business context</a:t>
            </a:r>
          </a:p>
          <a:p>
            <a:pPr marL="347472" indent="-347472" eaLnBrk="1" hangingPunct="1">
              <a:spcAft>
                <a:spcPts val="12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Teams mark up agreements (one side going first based on the original model and the other responding)</a:t>
            </a:r>
          </a:p>
          <a:p>
            <a:pPr marL="347472" indent="-347472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Mr. Frankel will be available by phone/Skype to answer questions and advise on the process.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058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BUSL Transactional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LawMeet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19100" y="1524000"/>
            <a:ext cx="838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3352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Teams meet </a:t>
            </a:r>
            <a:r>
              <a:rPr lang="en-US" dirty="0">
                <a:solidFill>
                  <a:srgbClr val="000000"/>
                </a:solidFill>
              </a:rPr>
              <a:t>for a live negotiation </a:t>
            </a:r>
            <a:r>
              <a:rPr lang="en-US" dirty="0" smtClean="0">
                <a:solidFill>
                  <a:srgbClr val="000000"/>
                </a:solidFill>
              </a:rPr>
              <a:t>before </a:t>
            </a:r>
            <a:r>
              <a:rPr lang="en-US" dirty="0">
                <a:solidFill>
                  <a:srgbClr val="000000"/>
                </a:solidFill>
              </a:rPr>
              <a:t>a panel of judges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Teams </a:t>
            </a:r>
            <a:r>
              <a:rPr lang="en-US" dirty="0">
                <a:solidFill>
                  <a:srgbClr val="000000"/>
                </a:solidFill>
              </a:rPr>
              <a:t>judged on:</a:t>
            </a:r>
          </a:p>
          <a:p>
            <a:pPr marL="694944" lvl="1" indent="-347472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Quality of drafting</a:t>
            </a:r>
          </a:p>
          <a:p>
            <a:pPr marL="694944" lvl="1" indent="-347472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Negotiation skills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Two </a:t>
            </a:r>
            <a:r>
              <a:rPr lang="en-US" dirty="0">
                <a:solidFill>
                  <a:srgbClr val="000000"/>
                </a:solidFill>
              </a:rPr>
              <a:t>BUSL </a:t>
            </a:r>
            <a:r>
              <a:rPr lang="en-US" dirty="0" smtClean="0">
                <a:solidFill>
                  <a:srgbClr val="000000"/>
                </a:solidFill>
              </a:rPr>
              <a:t>teams selected for Regional Meet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3058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BUSL Transactional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LawMeet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447800"/>
            <a:ext cx="838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381000" y="1676400"/>
            <a:ext cx="8534400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September 11</a:t>
            </a:r>
            <a:r>
              <a:rPr lang="en-US" sz="2000" b="1" dirty="0" smtClean="0">
                <a:solidFill>
                  <a:srgbClr val="000000"/>
                </a:solidFill>
              </a:rPr>
              <a:t>–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Informational meeting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By September 15</a:t>
            </a:r>
            <a:r>
              <a:rPr lang="en-US" sz="2000" b="1" dirty="0" smtClean="0">
                <a:solidFill>
                  <a:srgbClr val="000000"/>
                </a:solidFill>
              </a:rPr>
              <a:t>–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Student/teams sign-up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September 17</a:t>
            </a:r>
            <a:r>
              <a:rPr lang="en-US" sz="2000" b="1" dirty="0" smtClean="0">
                <a:solidFill>
                  <a:srgbClr val="000000"/>
                </a:solidFill>
              </a:rPr>
              <a:t>–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Participants/teams finalized 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Week of September 17</a:t>
            </a:r>
            <a:r>
              <a:rPr lang="en-US" sz="2000" b="1" dirty="0" smtClean="0">
                <a:solidFill>
                  <a:srgbClr val="000000"/>
                </a:solidFill>
              </a:rPr>
              <a:t> –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“Case” materials distributed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October 1-2 </a:t>
            </a:r>
            <a:r>
              <a:rPr lang="en-US" sz="2000" b="1" dirty="0" smtClean="0">
                <a:solidFill>
                  <a:srgbClr val="000000"/>
                </a:solidFill>
              </a:rPr>
              <a:t>–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Team meetings with Mr. Frankel for Q&amp;A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October 15-19</a:t>
            </a:r>
            <a:r>
              <a:rPr lang="en-US" sz="2000" b="1" dirty="0" smtClean="0">
                <a:solidFill>
                  <a:srgbClr val="000000"/>
                </a:solidFill>
              </a:rPr>
              <a:t> –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Client meetings for Buyer and Seller teams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October 30</a:t>
            </a:r>
            <a:r>
              <a:rPr lang="en-US" sz="2000" b="1" dirty="0" smtClean="0">
                <a:solidFill>
                  <a:srgbClr val="000000"/>
                </a:solidFill>
              </a:rPr>
              <a:t> –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Drafting team delivers draft markup to responding team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November 8</a:t>
            </a:r>
            <a:r>
              <a:rPr lang="en-US" sz="2000" b="1" dirty="0" smtClean="0">
                <a:solidFill>
                  <a:srgbClr val="000000"/>
                </a:solidFill>
              </a:rPr>
              <a:t> –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Responding team delivers proposed revisions to drafting team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November 16</a:t>
            </a:r>
            <a:r>
              <a:rPr lang="en-US" sz="2000" b="1" dirty="0" smtClean="0">
                <a:solidFill>
                  <a:srgbClr val="000000"/>
                </a:solidFill>
              </a:rPr>
              <a:t> –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Negotiation sessions before judges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Week of November 19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–</a:t>
            </a:r>
            <a:r>
              <a:rPr lang="en-US" sz="2000" dirty="0" smtClean="0">
                <a:latin typeface="+mn-lt"/>
              </a:rPr>
              <a:t>Two Teams selected for Regional Meet</a:t>
            </a:r>
            <a:endParaRPr lang="en-US" sz="20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BUSL Transactional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LawMeet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Preliminary Calendar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77724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December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14,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Case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Statement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Published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January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18,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Client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Conference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Call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January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25,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Drafts Due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February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1,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Client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Conference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Call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February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8,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Markups Due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February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15,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Regional Rounds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March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1,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Client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Conference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Call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March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8,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Revised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Drafts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Due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March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15,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Client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Conference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Call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March 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22,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Markups Due</a:t>
            </a:r>
          </a:p>
          <a:p>
            <a:pPr marL="347472" indent="-347472">
              <a:spcAft>
                <a:spcPts val="300"/>
              </a:spcAft>
              <a:buClr>
                <a:srgbClr val="2675B4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March 28 - 29</a:t>
            </a:r>
            <a:r>
              <a:rPr lang="en-US" dirty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2013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Osaka" charset="0"/>
                <a:cs typeface="Century Gothic"/>
              </a:rPr>
              <a:t>National Championship</a:t>
            </a:r>
            <a:endParaRPr lang="en-US" dirty="0" smtClean="0">
              <a:solidFill>
                <a:srgbClr val="000000"/>
              </a:solidFill>
              <a:latin typeface="+mn-lt"/>
              <a:ea typeface="+mn-ea"/>
              <a:cs typeface="Century Gothic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Regional &amp; National Transactional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LawMeets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0837"/>
            <a:ext cx="8534400" cy="4111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Transactional Law Program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1000" y="990600"/>
            <a:ext cx="830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381000" y="1295400"/>
            <a:ext cx="83820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6075" indent="-346075" eaLnBrk="1" hangingPunct="1">
              <a:spcAft>
                <a:spcPts val="1800"/>
              </a:spcAft>
              <a:buClr>
                <a:srgbClr val="2675B4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I</a:t>
            </a:r>
            <a:r>
              <a:rPr lang="en-US" sz="2800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ncludes transactional practice skills courses utilizing deal simulations</a:t>
            </a:r>
          </a:p>
          <a:p>
            <a:pPr marL="346075" indent="-346075" eaLnBrk="1" hangingPunct="1">
              <a:spcBef>
                <a:spcPts val="0"/>
              </a:spcBef>
              <a:spcAft>
                <a:spcPts val="1800"/>
              </a:spcAft>
              <a:buClr>
                <a:srgbClr val="2675B4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Transactional Law Program spearheads BU Law’s participation in Transactional </a:t>
            </a:r>
            <a:r>
              <a:rPr lang="en-US" sz="2800" dirty="0" err="1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LawMeet</a:t>
            </a:r>
            <a:r>
              <a:rPr lang="en-US" sz="2800" cap="small" baseline="50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SM</a:t>
            </a:r>
            <a:endParaRPr lang="en-US" sz="2800" dirty="0" smtClean="0">
              <a:solidFill>
                <a:schemeClr val="tx2"/>
              </a:solidFill>
              <a:latin typeface="+mn-lt"/>
              <a:ea typeface="MS PGothic" pitchFamily="34" charset="-128"/>
            </a:endParaRPr>
          </a:p>
          <a:p>
            <a:pPr marL="346075" indent="-346075" eaLnBrk="1" hangingPunct="1">
              <a:spcAft>
                <a:spcPts val="1800"/>
              </a:spcAft>
              <a:buClr>
                <a:srgbClr val="2675B4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Transactional </a:t>
            </a:r>
            <a:r>
              <a:rPr lang="en-US" sz="2800" dirty="0" err="1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LawMeet</a:t>
            </a:r>
            <a:r>
              <a:rPr lang="en-US" sz="2800" baseline="30000" dirty="0" err="1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SM</a:t>
            </a:r>
            <a:r>
              <a:rPr lang="en-US" sz="2800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 promotes Program Objectives by enhancing development of Transactional Practice Core Competencies through competitive experience analogous to 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MS PGothic" pitchFamily="34" charset="-128"/>
              </a:rPr>
              <a:t>m</a:t>
            </a:r>
            <a:r>
              <a:rPr lang="en-US" sz="2800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oot court for litigators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8613775" cy="990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Why Participate in a Transactional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LawMeet</a:t>
            </a:r>
            <a:r>
              <a:rPr lang="en-US" sz="2800" baseline="30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1000" y="1600200"/>
            <a:ext cx="830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469900" y="1752600"/>
            <a:ext cx="83820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6075" indent="-346075" eaLnBrk="1" hangingPunct="1">
              <a:spcAft>
                <a:spcPts val="600"/>
              </a:spcAft>
              <a:buClr>
                <a:srgbClr val="2675B4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Develop and 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MS PGothic" pitchFamily="34" charset="-128"/>
              </a:rPr>
              <a:t>H</a:t>
            </a:r>
            <a:r>
              <a:rPr lang="en-US" sz="2800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one Transactional Practice Core Competencies:</a:t>
            </a:r>
          </a:p>
          <a:p>
            <a:pPr marL="746125" lvl="1" indent="-346075" eaLnBrk="1" hangingPunct="1">
              <a:spcAft>
                <a:spcPts val="600"/>
              </a:spcAft>
              <a:buClr>
                <a:srgbClr val="2675B4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Contract Literacy—Understanding and drafting, and identifying business issues in, contracts</a:t>
            </a:r>
          </a:p>
          <a:p>
            <a:pPr marL="746125" lvl="1" indent="-346075" eaLnBrk="1" hangingPunct="1">
              <a:spcAft>
                <a:spcPts val="600"/>
              </a:spcAft>
              <a:buClr>
                <a:srgbClr val="2675B4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Transactional Practice, Analytical and Problem Solving Skills—Understanding and achieving client business objectives and creative problem solving</a:t>
            </a:r>
          </a:p>
          <a:p>
            <a:pPr marL="746125" lvl="1" indent="-346075" eaLnBrk="1" hangingPunct="1">
              <a:spcAft>
                <a:spcPts val="600"/>
              </a:spcAft>
              <a:buClr>
                <a:srgbClr val="2675B4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Understanding what Transactional Attorneys do—Deal “dynamics” and responsibilities of deal attorneys</a:t>
            </a:r>
          </a:p>
          <a:p>
            <a:pPr marL="346075" indent="-346075" eaLnBrk="1" hangingPunct="1">
              <a:spcAft>
                <a:spcPts val="600"/>
              </a:spcAft>
              <a:buClr>
                <a:srgbClr val="2675B4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/>
                </a:solidFill>
                <a:latin typeface="+mn-lt"/>
                <a:ea typeface="MS PGothic" pitchFamily="34" charset="-128"/>
              </a:rPr>
              <a:t>Opportunity for recognition in national competition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962900" cy="11128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 and Hone</a:t>
            </a:r>
            <a:b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Transactional Practice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Core Competencies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3657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marL="347472" lvl="1" indent="-347472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chemeClr val="tx2"/>
                </a:solidFill>
                <a:ea typeface="MS PGothic" pitchFamily="34" charset="-128"/>
              </a:rPr>
              <a:t>Interact with clients to identify key business goals</a:t>
            </a:r>
          </a:p>
          <a:p>
            <a:pPr marL="347472" lvl="1" indent="-347472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chemeClr val="tx2"/>
                </a:solidFill>
                <a:ea typeface="MS PGothic" pitchFamily="34" charset="-128"/>
              </a:rPr>
              <a:t>Prepare draft agreement reflecting business goals</a:t>
            </a:r>
          </a:p>
          <a:p>
            <a:pPr marL="347472" lvl="1" indent="-347472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chemeClr val="tx2"/>
                </a:solidFill>
                <a:ea typeface="MS PGothic" pitchFamily="34" charset="-128"/>
              </a:rPr>
              <a:t>Analyze and comment on opposing counsel drafts</a:t>
            </a:r>
          </a:p>
          <a:p>
            <a:pPr marL="347472" lvl="1" indent="-347472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chemeClr val="tx2"/>
                </a:solidFill>
                <a:ea typeface="MS PGothic" pitchFamily="34" charset="-128"/>
              </a:rPr>
              <a:t>Meet deadlines for drafts and responses</a:t>
            </a:r>
          </a:p>
          <a:p>
            <a:pPr marL="347472" lvl="1" indent="-347472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chemeClr val="tx2"/>
                </a:solidFill>
                <a:ea typeface="MS PGothic" pitchFamily="34" charset="-128"/>
              </a:rPr>
              <a:t>“Live” negotiations to resolve issues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2"/>
              </a:solidFill>
              <a:latin typeface="Century Gothic" pitchFamily="34" charset="0"/>
              <a:ea typeface="MS PGothic" pitchFamily="34" charset="-128"/>
            </a:endParaRPr>
          </a:p>
          <a:p>
            <a:pPr lvl="1" eaLnBrk="1" hangingPunct="1">
              <a:defRPr/>
            </a:pPr>
            <a:endParaRPr lang="en-US" sz="2800" dirty="0" smtClean="0">
              <a:solidFill>
                <a:schemeClr val="tx2"/>
              </a:solidFill>
              <a:latin typeface="Century Gothic" pitchFamily="34" charset="0"/>
              <a:ea typeface="MS PGothic" pitchFamily="34" charset="-128"/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2"/>
              </a:solidFill>
              <a:latin typeface="Century Gothic" pitchFamily="34" charset="0"/>
              <a:ea typeface="MS PGothic" pitchFamily="34" charset="-128"/>
            </a:endParaRPr>
          </a:p>
          <a:p>
            <a:pPr>
              <a:buSzPct val="120000"/>
              <a:defRPr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1000" y="1524000"/>
            <a:ext cx="830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2438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Opportunity for Recognition in</a:t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Increasingly Competitive </a:t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Transactional Law Marketplace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7924800" cy="3048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Transactional </a:t>
            </a:r>
            <a:r>
              <a:rPr lang="en-US" dirty="0" err="1" smtClean="0"/>
              <a:t>LawMeet</a:t>
            </a:r>
            <a:r>
              <a:rPr lang="en-US" baseline="30000" dirty="0" err="1" smtClean="0"/>
              <a:t>SM</a:t>
            </a:r>
            <a:r>
              <a:rPr lang="en-US" baseline="30000" dirty="0" smtClean="0"/>
              <a:t>  </a:t>
            </a:r>
            <a:r>
              <a:rPr lang="en-US" dirty="0" smtClean="0"/>
              <a:t>gives transactional practice-focused students chance to excel and receive recognition</a:t>
            </a:r>
            <a:endParaRPr lang="en-US" dirty="0"/>
          </a:p>
          <a:p>
            <a:pPr>
              <a:defRPr/>
            </a:pPr>
            <a:r>
              <a:rPr lang="en-US" dirty="0" smtClean="0"/>
              <a:t>Increasing attendance by top tier law schools enhances visibility and prestige of the competition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en-US" baseline="300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1000" y="2057400"/>
            <a:ext cx="830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457200"/>
            <a:ext cx="8229600" cy="6254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Fourth Annual Transactional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LawMeet</a:t>
            </a:r>
            <a:r>
              <a:rPr lang="en-US" sz="2700" cap="small" baseline="50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</a:t>
            </a:r>
            <a:r>
              <a:rPr lang="en-US" sz="2700" cap="small" baseline="5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700" cap="small" baseline="5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  <a:r>
              <a:rPr lang="en-US" cap="small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cap="small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cap="small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/>
            </a:r>
            <a:br>
              <a:rPr lang="en-US" sz="2000" cap="small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r>
              <a:rPr lang="en-US" sz="2000" cap="small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/>
            </a:r>
            <a:br>
              <a:rPr lang="en-US" sz="2000" cap="small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r>
              <a:rPr lang="en-US" sz="2000" cap="small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/>
            </a:r>
            <a:br>
              <a:rPr lang="en-US" sz="2000" cap="small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endParaRPr lang="en-US" sz="2000" cap="small" baseline="30000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1524000"/>
            <a:ext cx="845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228600" y="1665288"/>
            <a:ext cx="8153400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7472" indent="-347472">
              <a:spcAft>
                <a:spcPts val="18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ea typeface="MS PGothic" pitchFamily="34" charset="-128"/>
              </a:rPr>
              <a:t>Six Regional Meets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ea typeface="MS PGothic" pitchFamily="34" charset="-128"/>
              </a:rPr>
              <a:t>New England Regional Meet</a:t>
            </a:r>
          </a:p>
          <a:p>
            <a:pPr marL="694944" lvl="1" indent="-347472"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latin typeface="+mn-lt"/>
                <a:ea typeface="MS PGothic" pitchFamily="34" charset="-128"/>
              </a:rPr>
              <a:t>February </a:t>
            </a:r>
            <a:r>
              <a:rPr lang="en-US" b="1" dirty="0">
                <a:latin typeface="+mn-lt"/>
                <a:ea typeface="MS PGothic" pitchFamily="34" charset="-128"/>
              </a:rPr>
              <a:t>15, </a:t>
            </a:r>
            <a:r>
              <a:rPr lang="en-US" b="1" dirty="0" smtClean="0">
                <a:latin typeface="+mn-lt"/>
                <a:ea typeface="MS PGothic" pitchFamily="34" charset="-128"/>
              </a:rPr>
              <a:t>2013 </a:t>
            </a:r>
            <a:r>
              <a:rPr lang="en-US" dirty="0" smtClean="0">
                <a:latin typeface="+mn-lt"/>
                <a:ea typeface="MS PGothic" pitchFamily="34" charset="-128"/>
              </a:rPr>
              <a:t>at Western New England College School of Law in Springfield, MA</a:t>
            </a:r>
          </a:p>
          <a:p>
            <a:pPr marL="694944" lvl="1" indent="-347472">
              <a:spcAft>
                <a:spcPts val="18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  <a:ea typeface="MS PGothic" pitchFamily="34" charset="-128"/>
              </a:rPr>
              <a:t>BU Law to send two teams (2-3 per team)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ea typeface="MS PGothic" pitchFamily="34" charset="-128"/>
              </a:rPr>
              <a:t>Final four teams from each Regional Meet compete at the National Meet </a:t>
            </a:r>
          </a:p>
          <a:p>
            <a:pPr marL="685800" lvl="1" indent="-334963"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latin typeface="+mn-lt"/>
                <a:ea typeface="MS PGothic" pitchFamily="34" charset="-128"/>
              </a:rPr>
              <a:t>March 28 - 29</a:t>
            </a:r>
            <a:r>
              <a:rPr lang="en-US" b="1" dirty="0">
                <a:latin typeface="+mn-lt"/>
                <a:ea typeface="MS PGothic" pitchFamily="34" charset="-128"/>
              </a:rPr>
              <a:t>, </a:t>
            </a:r>
            <a:r>
              <a:rPr lang="en-US" b="1" dirty="0" smtClean="0">
                <a:latin typeface="+mn-lt"/>
                <a:ea typeface="MS PGothic" pitchFamily="34" charset="-128"/>
              </a:rPr>
              <a:t>2013 </a:t>
            </a:r>
            <a:r>
              <a:rPr lang="en-US" dirty="0" smtClean="0">
                <a:latin typeface="+mn-lt"/>
                <a:ea typeface="MS PGothic" pitchFamily="34" charset="-128"/>
              </a:rPr>
              <a:t>at Drexel’s Earle Mack School of Law in Philadelphia, 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381000" y="1600200"/>
            <a:ext cx="85344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ea typeface="MS PGothic" pitchFamily="34" charset="-128"/>
              </a:rPr>
              <a:t>Three phases</a:t>
            </a:r>
          </a:p>
          <a:p>
            <a:pPr marL="694944" lvl="1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u="sng" dirty="0" smtClean="0">
                <a:latin typeface="+mn-lt"/>
                <a:ea typeface="MS PGothic" pitchFamily="34" charset="-128"/>
              </a:rPr>
              <a:t>Phase I: Drafting</a:t>
            </a:r>
            <a:r>
              <a:rPr lang="en-US" dirty="0" smtClean="0">
                <a:ea typeface="MS PGothic" pitchFamily="34" charset="-128"/>
              </a:rPr>
              <a:t> – </a:t>
            </a:r>
            <a:r>
              <a:rPr lang="en-US" dirty="0" smtClean="0">
                <a:latin typeface="+mn-lt"/>
                <a:ea typeface="MS PGothic" pitchFamily="34" charset="-128"/>
              </a:rPr>
              <a:t>Based on “case” facts, client conference call, and precedent agreement, each team prepares draft agreement which it submits to </a:t>
            </a:r>
            <a:r>
              <a:rPr lang="en-US" b="1" dirty="0" smtClean="0">
                <a:latin typeface="+mn-lt"/>
                <a:ea typeface="MS PGothic" pitchFamily="34" charset="-128"/>
              </a:rPr>
              <a:t>three</a:t>
            </a:r>
            <a:r>
              <a:rPr lang="en-US" dirty="0" smtClean="0">
                <a:latin typeface="+mn-lt"/>
                <a:ea typeface="MS PGothic" pitchFamily="34" charset="-128"/>
              </a:rPr>
              <a:t> opposing teams</a:t>
            </a:r>
          </a:p>
          <a:p>
            <a:pPr marL="694944" lvl="1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u="sng" dirty="0" smtClean="0">
                <a:latin typeface="+mn-lt"/>
                <a:ea typeface="MS PGothic" pitchFamily="34" charset="-128"/>
              </a:rPr>
              <a:t>Phase II: Markup</a:t>
            </a:r>
            <a:r>
              <a:rPr lang="en-US" dirty="0" smtClean="0">
                <a:ea typeface="MS PGothic" pitchFamily="34" charset="-128"/>
              </a:rPr>
              <a:t> – </a:t>
            </a:r>
            <a:r>
              <a:rPr lang="en-US" dirty="0" smtClean="0">
                <a:latin typeface="+mn-lt"/>
              </a:rPr>
              <a:t>Each team prepares </a:t>
            </a:r>
            <a:r>
              <a:rPr lang="en-US" dirty="0">
                <a:latin typeface="+mn-lt"/>
              </a:rPr>
              <a:t>a mark-up of the </a:t>
            </a:r>
            <a:r>
              <a:rPr lang="en-US" b="1" dirty="0" smtClean="0">
                <a:latin typeface="+mn-lt"/>
              </a:rPr>
              <a:t>three</a:t>
            </a:r>
            <a:r>
              <a:rPr lang="en-US" dirty="0" smtClean="0">
                <a:latin typeface="+mn-lt"/>
              </a:rPr>
              <a:t> opposing </a:t>
            </a:r>
            <a:r>
              <a:rPr lang="en-US" dirty="0">
                <a:latin typeface="+mn-lt"/>
              </a:rPr>
              <a:t>teams' draft agreements. </a:t>
            </a:r>
            <a:endParaRPr lang="en-US" dirty="0" smtClean="0">
              <a:latin typeface="+mn-lt"/>
            </a:endParaRPr>
          </a:p>
          <a:p>
            <a:pPr marL="694944" lvl="1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u="sng" dirty="0" smtClean="0">
                <a:latin typeface="+mn-lt"/>
              </a:rPr>
              <a:t>Phase III: Negotiation</a:t>
            </a:r>
            <a:r>
              <a:rPr lang="en-US" dirty="0" smtClean="0">
                <a:ea typeface="MS PGothic" pitchFamily="34" charset="-128"/>
              </a:rPr>
              <a:t> – </a:t>
            </a:r>
            <a:r>
              <a:rPr lang="en-US" dirty="0" smtClean="0">
                <a:latin typeface="+mn-lt"/>
              </a:rPr>
              <a:t>Each team negotiates with each of the three opposing teams</a:t>
            </a:r>
          </a:p>
          <a:p>
            <a:pPr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Judges select four teams for National Meet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41313" y="381000"/>
            <a:ext cx="8229600" cy="1066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Fourth Annual Transactional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LawMeet</a:t>
            </a:r>
            <a:r>
              <a:rPr lang="en-US" sz="2700" cap="small" baseline="50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SM</a:t>
            </a:r>
            <a:r>
              <a:rPr lang="en-US" sz="2700" cap="small" baseline="5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700" cap="small" baseline="50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Regional Competition</a:t>
            </a:r>
            <a:r>
              <a:rPr lang="en-US" sz="2000" cap="small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/>
            </a:r>
            <a:br>
              <a:rPr lang="en-US" sz="2000" cap="small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r>
              <a:rPr lang="en-US" sz="2000" cap="small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/>
            </a:r>
            <a:br>
              <a:rPr lang="en-US" sz="2000" cap="small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endParaRPr lang="en-US" sz="2000" cap="small" baseline="30000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1447800"/>
            <a:ext cx="845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228600" y="1647825"/>
            <a:ext cx="8534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ea typeface="MS PGothic" pitchFamily="34" charset="-128"/>
              </a:rPr>
              <a:t>Three phases</a:t>
            </a:r>
          </a:p>
          <a:p>
            <a:pPr marL="694944" lvl="1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u="sng" dirty="0" smtClean="0">
                <a:latin typeface="+mn-lt"/>
                <a:ea typeface="MS PGothic" pitchFamily="34" charset="-128"/>
              </a:rPr>
              <a:t>Phase I: Drafting</a:t>
            </a:r>
            <a:r>
              <a:rPr lang="en-US" sz="2000" dirty="0" smtClean="0">
                <a:latin typeface="+mn-lt"/>
                <a:ea typeface="MS PGothic" pitchFamily="34" charset="-128"/>
              </a:rPr>
              <a:t> </a:t>
            </a:r>
            <a:r>
              <a:rPr lang="en-US" sz="2000" dirty="0" smtClean="0">
                <a:ea typeface="MS PGothic" pitchFamily="34" charset="-128"/>
              </a:rPr>
              <a:t>– </a:t>
            </a:r>
            <a:r>
              <a:rPr lang="en-US" sz="2000" dirty="0" smtClean="0">
                <a:latin typeface="+mn-lt"/>
                <a:ea typeface="MS PGothic" pitchFamily="34" charset="-128"/>
              </a:rPr>
              <a:t>Teams submit original or revised agreement to</a:t>
            </a:r>
            <a:r>
              <a:rPr lang="en-US" sz="2000" b="1" dirty="0" smtClean="0">
                <a:latin typeface="+mn-lt"/>
                <a:ea typeface="MS PGothic" pitchFamily="34" charset="-128"/>
              </a:rPr>
              <a:t> two</a:t>
            </a:r>
            <a:r>
              <a:rPr lang="en-US" sz="2000" dirty="0" smtClean="0">
                <a:latin typeface="+mn-lt"/>
                <a:ea typeface="MS PGothic" pitchFamily="34" charset="-128"/>
              </a:rPr>
              <a:t> opposing teams</a:t>
            </a:r>
          </a:p>
          <a:p>
            <a:pPr marL="694944" lvl="1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u="sng" dirty="0" smtClean="0">
                <a:latin typeface="+mn-lt"/>
                <a:ea typeface="MS PGothic" pitchFamily="34" charset="-128"/>
              </a:rPr>
              <a:t>Phase II: Markup</a:t>
            </a:r>
            <a:r>
              <a:rPr lang="en-US" sz="2000" dirty="0" smtClean="0">
                <a:latin typeface="+mn-lt"/>
                <a:ea typeface="MS PGothic" pitchFamily="34" charset="-128"/>
              </a:rPr>
              <a:t> </a:t>
            </a:r>
            <a:r>
              <a:rPr lang="en-US" sz="2000" dirty="0" smtClean="0">
                <a:ea typeface="MS PGothic" pitchFamily="34" charset="-128"/>
              </a:rPr>
              <a:t>– </a:t>
            </a:r>
            <a:r>
              <a:rPr lang="en-US" sz="2000" dirty="0" smtClean="0">
                <a:latin typeface="+mn-lt"/>
              </a:rPr>
              <a:t>Each team prepares </a:t>
            </a:r>
            <a:r>
              <a:rPr lang="en-US" sz="2000" dirty="0">
                <a:latin typeface="+mn-lt"/>
              </a:rPr>
              <a:t>a mark-up of </a:t>
            </a:r>
            <a:r>
              <a:rPr lang="en-US" sz="2000" dirty="0" smtClean="0">
                <a:latin typeface="+mn-lt"/>
              </a:rPr>
              <a:t>the </a:t>
            </a:r>
            <a:r>
              <a:rPr lang="en-US" sz="2000" b="1" dirty="0" smtClean="0">
                <a:latin typeface="+mn-lt"/>
              </a:rPr>
              <a:t>two</a:t>
            </a:r>
            <a:r>
              <a:rPr lang="en-US" sz="2000" dirty="0" smtClean="0">
                <a:latin typeface="+mn-lt"/>
              </a:rPr>
              <a:t> opposing </a:t>
            </a:r>
            <a:r>
              <a:rPr lang="en-US" sz="2000" dirty="0">
                <a:latin typeface="+mn-lt"/>
              </a:rPr>
              <a:t>teams' draft agreements. </a:t>
            </a:r>
            <a:endParaRPr lang="en-US" sz="2000" dirty="0" smtClean="0">
              <a:latin typeface="+mn-lt"/>
            </a:endParaRPr>
          </a:p>
          <a:p>
            <a:pPr marL="694944" lvl="1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000" u="sng" dirty="0" smtClean="0">
                <a:latin typeface="+mn-lt"/>
              </a:rPr>
              <a:t>Phase III: Negotiation</a:t>
            </a:r>
            <a:endParaRPr lang="en-US" sz="2000" dirty="0">
              <a:latin typeface="+mn-lt"/>
            </a:endParaRPr>
          </a:p>
          <a:p>
            <a:pPr marL="1042416" lvl="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Preliminary round: Each team negotiates with each of the two opposing teams; 8 teams advance to quarter-final round</a:t>
            </a:r>
          </a:p>
          <a:p>
            <a:pPr marL="1042416" lvl="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Quarter-final round: 4 teams advance to semi-final round</a:t>
            </a:r>
          </a:p>
          <a:p>
            <a:pPr marL="1042416" lvl="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Semi-final round: 2 teams advance to final round</a:t>
            </a:r>
          </a:p>
          <a:p>
            <a:pPr marL="347472" indent="-347472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ea typeface="MS PGothic" pitchFamily="34" charset="-128"/>
              </a:rPr>
              <a:t>Winning team </a:t>
            </a:r>
            <a:r>
              <a:rPr lang="en-US" sz="2800" dirty="0" smtClean="0">
                <a:latin typeface="+mn-lt"/>
                <a:ea typeface="MS PGothic" pitchFamily="34" charset="-128"/>
              </a:rPr>
              <a:t>awarded </a:t>
            </a:r>
            <a:r>
              <a:rPr lang="en-US" sz="2800" dirty="0">
                <a:latin typeface="+mn-lt"/>
                <a:ea typeface="MS PGothic" pitchFamily="34" charset="-128"/>
              </a:rPr>
              <a:t>National </a:t>
            </a:r>
            <a:r>
              <a:rPr lang="en-US" sz="2800" dirty="0" smtClean="0">
                <a:latin typeface="+mn-lt"/>
                <a:ea typeface="MS PGothic" pitchFamily="34" charset="-128"/>
              </a:rPr>
              <a:t>Championship</a:t>
            </a:r>
            <a:endParaRPr lang="en-US" dirty="0">
              <a:latin typeface="+mn-lt"/>
              <a:ea typeface="MS PGothic" pitchFamily="34" charset="-128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2000" dirty="0" smtClean="0">
              <a:latin typeface="+mn-lt"/>
              <a:ea typeface="MS PGothic" pitchFamily="34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41313" y="381000"/>
            <a:ext cx="8229600" cy="1066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Fourth Annual Transactional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LawMeet</a:t>
            </a:r>
            <a:r>
              <a:rPr lang="en-US" sz="2700" cap="small" baseline="50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SM</a:t>
            </a:r>
            <a:r>
              <a:rPr lang="en-US" sz="2700" cap="small" baseline="5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700" cap="small" baseline="50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National Competition</a:t>
            </a:r>
            <a:r>
              <a:rPr lang="en-US" sz="2000" cap="small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/>
            </a:r>
            <a:br>
              <a:rPr lang="en-US" sz="2000" cap="small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r>
              <a:rPr lang="en-US" sz="2000" cap="small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/>
            </a:r>
            <a:br>
              <a:rPr lang="en-US" sz="2000" cap="small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endParaRPr lang="en-US" sz="2000" cap="small" baseline="30000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1447800"/>
            <a:ext cx="845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058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BUSL Transactional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LawMeet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066800"/>
            <a:ext cx="838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381000" y="1295400"/>
            <a:ext cx="84582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2pPr>
            <a:lvl3pPr marL="62865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Osaka" pitchFamily="-84" charset="-128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Purpose</a:t>
            </a:r>
          </a:p>
          <a:p>
            <a:pPr marL="742950" lvl="2" indent="-342900" eaLnBrk="1" hangingPunct="1">
              <a:spcAft>
                <a:spcPts val="3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Provide students with transactional </a:t>
            </a:r>
            <a:r>
              <a:rPr lang="en-US" altLang="en-US" dirty="0" smtClean="0">
                <a:solidFill>
                  <a:srgbClr val="000000"/>
                </a:solidFill>
                <a:latin typeface="+mn-lt"/>
              </a:rPr>
              <a:t>“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moot court</a:t>
            </a:r>
            <a:r>
              <a:rPr lang="en-US" altLang="en-US" dirty="0" smtClean="0">
                <a:solidFill>
                  <a:srgbClr val="000000"/>
                </a:solidFill>
                <a:latin typeface="+mn-lt"/>
              </a:rPr>
              <a:t>”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experience</a:t>
            </a:r>
          </a:p>
          <a:p>
            <a:pPr marL="742950" lvl="2" indent="-342900" eaLnBrk="1" hangingPunct="1">
              <a:spcAft>
                <a:spcPts val="3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Select teams to represent BUSL in the Regional Meet</a:t>
            </a:r>
          </a:p>
          <a:p>
            <a:pPr marL="742950" lvl="2" indent="-342900" eaLnBrk="1" hangingPunct="1">
              <a:spcAft>
                <a:spcPts val="12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Prepare teams for the Regional and National Meets</a:t>
            </a:r>
          </a:p>
          <a:p>
            <a:pPr marL="342900" indent="-342900" eaLnBrk="1" hangingPunct="1">
              <a:spcAft>
                <a:spcPts val="12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Format similar to Regional/National Meets </a:t>
            </a:r>
          </a:p>
          <a:p>
            <a:pPr marL="342900" indent="-342900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Michael Frankel, Lecturer in Law, will provide guidance and advice for the BUSL competition, and through Regional and National Meets</a:t>
            </a:r>
            <a:endParaRPr lang="en-US" sz="2800" dirty="0" smtClean="0">
              <a:latin typeface="+mn-lt"/>
            </a:endParaRPr>
          </a:p>
          <a:p>
            <a:pPr marL="342900" indent="-342900" eaLnBrk="1" hangingPunct="1">
              <a:spcAft>
                <a:spcPts val="600"/>
              </a:spcAft>
              <a:buClr>
                <a:srgbClr val="2675B4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Osaka" charset="0"/>
            <a:cs typeface="Osak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Osaka" charset="0"/>
            <a:cs typeface="Osak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1415</TotalTime>
  <Words>866</Words>
  <Application>Microsoft Office PowerPoint</Application>
  <PresentationFormat>On-screen Show (4:3)</PresentationFormat>
  <Paragraphs>117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Boston University School of Law Transactional LawMeetSM -Informational Meeting -</vt:lpstr>
      <vt:lpstr>Transactional Law Program</vt:lpstr>
      <vt:lpstr>Why Participate in a Transactional LawMeetSM?</vt:lpstr>
      <vt:lpstr>Develop and Hone Transactional Practice Core Competencies</vt:lpstr>
      <vt:lpstr>Opportunity for Recognition in Increasingly Competitive  Transactional Law Marketplace</vt:lpstr>
      <vt:lpstr>Fourth Annual Transactional LawMeetSM Overview    </vt:lpstr>
      <vt:lpstr>Fourth Annual Transactional LawMeetSM Regional Competition  </vt:lpstr>
      <vt:lpstr>Fourth Annual Transactional LawMeetSM National Competition  </vt:lpstr>
      <vt:lpstr>BUSL Transactional LawMeet</vt:lpstr>
      <vt:lpstr>Michael Frankel, J.D., M.B.A.</vt:lpstr>
      <vt:lpstr>BUSL Transactional LawMeet Process</vt:lpstr>
      <vt:lpstr>BUSL Transactional LawMeet  Process</vt:lpstr>
      <vt:lpstr>BUSL Transactional LawMeet  Process</vt:lpstr>
      <vt:lpstr>BUSL Transactional LawMeet Preliminary Calendar</vt:lpstr>
      <vt:lpstr>PowerPoint Presentation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kqueenan</cp:lastModifiedBy>
  <cp:revision>101</cp:revision>
  <cp:lastPrinted>1904-01-01T00:00:00Z</cp:lastPrinted>
  <dcterms:created xsi:type="dcterms:W3CDTF">2008-01-28T19:49:47Z</dcterms:created>
  <dcterms:modified xsi:type="dcterms:W3CDTF">2012-09-12T13:51:35Z</dcterms:modified>
</cp:coreProperties>
</file>