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60" r:id="rId10"/>
    <p:sldId id="261" r:id="rId11"/>
    <p:sldId id="262" r:id="rId12"/>
    <p:sldId id="276" r:id="rId13"/>
    <p:sldId id="278" r:id="rId14"/>
    <p:sldId id="277" r:id="rId15"/>
    <p:sldId id="283" r:id="rId16"/>
    <p:sldId id="284" r:id="rId17"/>
    <p:sldId id="286" r:id="rId18"/>
    <p:sldId id="279" r:id="rId19"/>
    <p:sldId id="280" r:id="rId20"/>
    <p:sldId id="281" r:id="rId21"/>
    <p:sldId id="282" r:id="rId22"/>
    <p:sldId id="270" r:id="rId23"/>
    <p:sldId id="285" r:id="rId24"/>
    <p:sldId id="263" r:id="rId25"/>
    <p:sldId id="264" r:id="rId26"/>
    <p:sldId id="266" r:id="rId27"/>
    <p:sldId id="265" r:id="rId28"/>
    <p:sldId id="267" r:id="rId29"/>
    <p:sldId id="258" r:id="rId30"/>
    <p:sldId id="287" r:id="rId31"/>
    <p:sldId id="288" r:id="rId32"/>
    <p:sldId id="257" r:id="rId33"/>
    <p:sldId id="25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3"/>
  </p:normalViewPr>
  <p:slideViewPr>
    <p:cSldViewPr snapToGrid="0" snapToObjects="1">
      <p:cViewPr varScale="1">
        <p:scale>
          <a:sx n="110" d="100"/>
          <a:sy n="110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D610BD-F370-4D40-92FB-0F72349E594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E74D08-6A62-48B6-BEEA-D1175B2B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PO/WS 505: </a:t>
            </a:r>
            <a:br>
              <a:rPr lang="en-US" sz="3600" dirty="0"/>
            </a:br>
            <a:r>
              <a:rPr lang="en-US" sz="3600" dirty="0"/>
              <a:t>The 19</a:t>
            </a:r>
            <a:r>
              <a:rPr lang="en-US" sz="3600" baseline="30000" dirty="0"/>
              <a:t>th</a:t>
            </a:r>
            <a:r>
              <a:rPr lang="en-US" sz="3600" dirty="0"/>
              <a:t> Amendment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Citizenship as Republican Motherhood Minus Rights:</a:t>
            </a:r>
          </a:p>
          <a:p>
            <a:r>
              <a:rPr lang="en-US" sz="2800" dirty="0"/>
              <a:t>Through the Early Republic</a:t>
            </a:r>
          </a:p>
        </p:txBody>
      </p:sp>
    </p:spTree>
    <p:extLst>
      <p:ext uri="{BB962C8B-B14F-4D97-AF65-F5344CB8AC3E}">
        <p14:creationId xmlns:p14="http://schemas.microsoft.com/office/powerpoint/2010/main" val="4607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695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William Blackstone, </a:t>
            </a:r>
            <a:r>
              <a:rPr lang="en-US" sz="3600" i="1" dirty="0"/>
              <a:t>Commentaries on the Law (1765-69)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1687132"/>
            <a:ext cx="7212169" cy="4417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100" i="1" dirty="0"/>
              <a:t>“…</a:t>
            </a:r>
            <a:r>
              <a:rPr lang="en-US" i="1" dirty="0"/>
              <a:t>Upon this principle, of a union of person in husband and wife, depend almost all the legal rights, duties, and disabilities, that either of them acquire by the marriage. I speak not at present of the rights of property, but of such as are merely personal. For this reason, a man cannot grant any thing to his wife, or enter into covenant with her: for the grant would be to suppose her separate existence; and to covenant with her, would be only to covenant with himself: and therefore it is also generally true, that all compacts made between husband and wife, when single, are voided by the intermarriage.”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C4F64-10BA-EF43-B48F-56EA44CA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8338"/>
          </a:xfrm>
        </p:spPr>
        <p:txBody>
          <a:bodyPr>
            <a:normAutofit/>
          </a:bodyPr>
          <a:lstStyle/>
          <a:p>
            <a:r>
              <a:rPr lang="en-US" sz="3200" dirty="0"/>
              <a:t>William Blackstone, 1723-1780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1325FE2-6266-F04C-9782-F5B5D4865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598" y="1645921"/>
            <a:ext cx="4393578" cy="45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456AE-2913-3B48-8B36-3C98FCB1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Summary: Significance &amp; Impact of the common law principle of coverture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AC85D-5981-8B47-8DF2-CA6F3175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2119256"/>
            <a:ext cx="6564422" cy="3867015"/>
          </a:xfrm>
        </p:spPr>
        <p:txBody>
          <a:bodyPr>
            <a:noAutofit/>
          </a:bodyPr>
          <a:lstStyle/>
          <a:p>
            <a:r>
              <a:rPr lang="en-US" sz="3200" dirty="0"/>
              <a:t>Property</a:t>
            </a:r>
          </a:p>
          <a:p>
            <a:r>
              <a:rPr lang="en-US" sz="3200" dirty="0"/>
              <a:t>Contracts</a:t>
            </a:r>
          </a:p>
          <a:p>
            <a:r>
              <a:rPr lang="en-US" sz="3200" dirty="0"/>
              <a:t>Employment</a:t>
            </a:r>
          </a:p>
          <a:p>
            <a:r>
              <a:rPr lang="en-US" sz="3200" dirty="0"/>
              <a:t>Separation of husband and wife</a:t>
            </a:r>
          </a:p>
          <a:p>
            <a:r>
              <a:rPr lang="en-US" sz="3200" dirty="0"/>
              <a:t>Control over children</a:t>
            </a:r>
          </a:p>
          <a:p>
            <a:r>
              <a:rPr lang="en-US" sz="3200" dirty="0"/>
              <a:t>Protection from violence within the bonds of marriage: abuse and rape</a:t>
            </a:r>
          </a:p>
        </p:txBody>
      </p:sp>
    </p:spTree>
    <p:extLst>
      <p:ext uri="{BB962C8B-B14F-4D97-AF65-F5344CB8AC3E}">
        <p14:creationId xmlns:p14="http://schemas.microsoft.com/office/powerpoint/2010/main" val="8915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5605-75FA-0246-99DE-3C73B067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10318"/>
            <a:ext cx="7449312" cy="1693970"/>
          </a:xfrm>
        </p:spPr>
        <p:txBody>
          <a:bodyPr>
            <a:normAutofit/>
          </a:bodyPr>
          <a:lstStyle/>
          <a:p>
            <a:r>
              <a:rPr lang="en-US" sz="3200" dirty="0"/>
              <a:t>What were the main exceptions or variations for the impact of the common law?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F16AE2-D654-EA49-A22D-19DBF77A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896" y="2157984"/>
            <a:ext cx="7217664" cy="374294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Variations across jurisdictions</a:t>
            </a:r>
          </a:p>
          <a:p>
            <a:r>
              <a:rPr lang="en-US" sz="2800" dirty="0"/>
              <a:t>Applied only to “free” people: consider the relevant law as applied to enslaved people.</a:t>
            </a:r>
          </a:p>
          <a:p>
            <a:r>
              <a:rPr lang="en-US" sz="2800" dirty="0"/>
              <a:t>Implications differ depending on resources of individuals, access to courts.</a:t>
            </a:r>
          </a:p>
          <a:p>
            <a:r>
              <a:rPr lang="en-US" sz="2800" dirty="0"/>
              <a:t>Marital status matters in determining basic rights.</a:t>
            </a:r>
          </a:p>
          <a:p>
            <a:r>
              <a:rPr lang="en-US" sz="2800" dirty="0"/>
              <a:t>A husband’s beliefs, attitudes, behavior determines a woman’s rights/ situation.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29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456AE-2913-3B48-8B36-3C98FCB1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Summary: What changed by the time of the rise of the Suffrage Movement?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AC85D-5981-8B47-8DF2-CA6F3175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2119256"/>
            <a:ext cx="6564422" cy="3867015"/>
          </a:xfrm>
        </p:spPr>
        <p:txBody>
          <a:bodyPr>
            <a:noAutofit/>
          </a:bodyPr>
          <a:lstStyle/>
          <a:p>
            <a:r>
              <a:rPr lang="en-US" sz="3200" dirty="0"/>
              <a:t>Property</a:t>
            </a:r>
          </a:p>
          <a:p>
            <a:r>
              <a:rPr lang="en-US" sz="3200" dirty="0"/>
              <a:t>Contracts</a:t>
            </a:r>
          </a:p>
          <a:p>
            <a:r>
              <a:rPr lang="en-US" sz="3200" dirty="0"/>
              <a:t>Employment</a:t>
            </a:r>
          </a:p>
          <a:p>
            <a:r>
              <a:rPr lang="en-US" sz="3200" dirty="0"/>
              <a:t>Separation of husband and wife</a:t>
            </a:r>
          </a:p>
          <a:p>
            <a:r>
              <a:rPr lang="en-US" sz="3200" dirty="0"/>
              <a:t>Control over children</a:t>
            </a:r>
          </a:p>
          <a:p>
            <a:r>
              <a:rPr lang="en-US" sz="3200" dirty="0"/>
              <a:t>Protection from violence within the bonds of marriage: abuse and rape</a:t>
            </a:r>
          </a:p>
        </p:txBody>
      </p:sp>
    </p:spTree>
    <p:extLst>
      <p:ext uri="{BB962C8B-B14F-4D97-AF65-F5344CB8AC3E}">
        <p14:creationId xmlns:p14="http://schemas.microsoft.com/office/powerpoint/2010/main" val="36572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752DC-B88E-5D43-9EFF-670959DD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3560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Women’s Social Roles, Expectations, Situation: Beyond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A0C8AE-F83D-4D4E-A1D4-7ED2BC5C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853185"/>
            <a:ext cx="6965244" cy="3869884"/>
          </a:xfrm>
        </p:spPr>
        <p:txBody>
          <a:bodyPr>
            <a:normAutofit/>
          </a:bodyPr>
          <a:lstStyle/>
          <a:p>
            <a:r>
              <a:rPr lang="en-US" sz="3600" dirty="0"/>
              <a:t>Relevant living situation in pre-industrial America: what was life like for women, men?</a:t>
            </a:r>
          </a:p>
          <a:p>
            <a:r>
              <a:rPr lang="en-US" sz="3600" dirty="0"/>
              <a:t>Women in public</a:t>
            </a:r>
          </a:p>
          <a:p>
            <a:r>
              <a:rPr lang="en-US" sz="3600" dirty="0"/>
              <a:t>Women and communication (or, we see you, Anne Hutchison)</a:t>
            </a:r>
          </a:p>
        </p:txBody>
      </p:sp>
    </p:spTree>
    <p:extLst>
      <p:ext uri="{BB962C8B-B14F-4D97-AF65-F5344CB8AC3E}">
        <p14:creationId xmlns:p14="http://schemas.microsoft.com/office/powerpoint/2010/main" val="1798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A2567-D9C9-1949-9FB8-7E9AE8C3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5186"/>
          </a:xfrm>
        </p:spPr>
        <p:txBody>
          <a:bodyPr>
            <a:normAutofit/>
          </a:bodyPr>
          <a:lstStyle/>
          <a:p>
            <a:r>
              <a:rPr lang="en-US" sz="3600" dirty="0"/>
              <a:t>Anne Hutchinson,  1581-1643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3BF8FC7-CFEE-8B4D-84B8-593E555F8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128" y="1498105"/>
            <a:ext cx="3720257" cy="46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91" y="2427441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Women, Education, &amp; Literacy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469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DD282-ACC3-C248-9935-5C3D995A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07" y="1890479"/>
            <a:ext cx="6965245" cy="90149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Women’s Socio-Political Roles through the 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92992-8DB7-9647-AA91-D0C0260D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207" y="2791969"/>
            <a:ext cx="6828876" cy="2206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Start with politics in narrowest sense: voting, campaigning, public speaking, governing.</a:t>
            </a:r>
          </a:p>
        </p:txBody>
      </p:sp>
    </p:spTree>
    <p:extLst>
      <p:ext uri="{BB962C8B-B14F-4D97-AF65-F5344CB8AC3E}">
        <p14:creationId xmlns:p14="http://schemas.microsoft.com/office/powerpoint/2010/main" val="20282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9A355-8989-E547-B8F7-085A7200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984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Understanding Voting in Early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39DF8C-FDE9-4740-ACE0-F27E4896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272" y="1487424"/>
            <a:ext cx="6645996" cy="462076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Rules for participating varied across colonies, states</a:t>
            </a:r>
          </a:p>
          <a:p>
            <a:r>
              <a:rPr lang="en-US" sz="3200" dirty="0"/>
              <a:t>Major limitations meant not all white men had the vote</a:t>
            </a:r>
          </a:p>
          <a:p>
            <a:r>
              <a:rPr lang="en-US" sz="3200" dirty="0"/>
              <a:t>Property/ taxpaying qualifications</a:t>
            </a:r>
          </a:p>
          <a:p>
            <a:pPr lvl="2"/>
            <a:r>
              <a:rPr lang="en-US" sz="3200" dirty="0"/>
              <a:t>Having a “stake in society”</a:t>
            </a:r>
          </a:p>
          <a:p>
            <a:pPr lvl="2"/>
            <a:r>
              <a:rPr lang="en-US" sz="3200" dirty="0"/>
              <a:t>Being free and having sufficient independence to use judgment.</a:t>
            </a:r>
          </a:p>
          <a:p>
            <a:r>
              <a:rPr lang="en-US" sz="3200" dirty="0" smtClean="0"/>
              <a:t>Servants</a:t>
            </a:r>
          </a:p>
          <a:p>
            <a:r>
              <a:rPr lang="en-US" sz="3200" dirty="0" smtClean="0"/>
              <a:t>Literacy</a:t>
            </a:r>
            <a:endParaRPr lang="en-US" sz="3200" dirty="0"/>
          </a:p>
          <a:p>
            <a:r>
              <a:rPr lang="en-US" sz="3200" dirty="0"/>
              <a:t>Religious qualifications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CD49E-633E-054E-9845-A08658E7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926592"/>
            <a:ext cx="5864351" cy="987552"/>
          </a:xfrm>
        </p:spPr>
        <p:txBody>
          <a:bodyPr>
            <a:normAutofit/>
          </a:bodyPr>
          <a:lstStyle/>
          <a:p>
            <a:r>
              <a:rPr lang="en-US" sz="3200" dirty="0"/>
              <a:t>Agenda: Next Couple of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D5C79-248C-024B-B574-A712D3FA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1816608"/>
            <a:ext cx="7327392" cy="4157472"/>
          </a:xfrm>
        </p:spPr>
        <p:txBody>
          <a:bodyPr>
            <a:noAutofit/>
          </a:bodyPr>
          <a:lstStyle/>
          <a:p>
            <a:r>
              <a:rPr lang="en-US" sz="3200" dirty="0"/>
              <a:t>Before the suffrage movement: What were the conditions that women faced? In what ways were they engaged in politics before suffrage?</a:t>
            </a:r>
          </a:p>
          <a:p>
            <a:r>
              <a:rPr lang="en-US" sz="3200" dirty="0"/>
              <a:t>Christina </a:t>
            </a:r>
            <a:r>
              <a:rPr lang="en-US" sz="3200" dirty="0" err="1"/>
              <a:t>Wolbrecht</a:t>
            </a:r>
            <a:r>
              <a:rPr lang="en-US" sz="3200" dirty="0"/>
              <a:t> Lecture 4:00, CILSE 106B (6120 </a:t>
            </a:r>
            <a:r>
              <a:rPr lang="en-US" sz="3200" dirty="0" err="1"/>
              <a:t>Comm</a:t>
            </a:r>
            <a:r>
              <a:rPr lang="en-US" sz="3200" dirty="0"/>
              <a:t> Ave) </a:t>
            </a:r>
            <a:r>
              <a:rPr lang="en-US" sz="3200" i="1" dirty="0"/>
              <a:t>Rhetoric and Reality: Women Voters Since Suffrage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3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110CD-EA56-8749-BB7A-9BA51123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3266"/>
          </a:xfrm>
        </p:spPr>
        <p:txBody>
          <a:bodyPr>
            <a:noAutofit/>
          </a:bodyPr>
          <a:lstStyle/>
          <a:p>
            <a:r>
              <a:rPr lang="en-US" sz="3600" dirty="0"/>
              <a:t>Women &amp;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CDD7B-EF7E-D947-9886-B99CDDA3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3" y="1560576"/>
            <a:ext cx="7085809" cy="416249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Citizens with “virtual representation.”</a:t>
            </a:r>
          </a:p>
          <a:p>
            <a:r>
              <a:rPr lang="en-US" sz="3600" dirty="0"/>
              <a:t>The New Jersey case</a:t>
            </a:r>
          </a:p>
          <a:p>
            <a:pPr lvl="1"/>
            <a:r>
              <a:rPr lang="en-US" sz="3500" dirty="0"/>
              <a:t>1790: “he or she”</a:t>
            </a:r>
          </a:p>
          <a:p>
            <a:pPr lvl="1"/>
            <a:r>
              <a:rPr lang="en-US" sz="3500" dirty="0"/>
              <a:t>1797: all qualified women</a:t>
            </a:r>
          </a:p>
          <a:p>
            <a:pPr lvl="1"/>
            <a:r>
              <a:rPr lang="en-US" sz="3500" dirty="0"/>
              <a:t>1807: Compromise leading to end of vote for women, African Americans. </a:t>
            </a:r>
            <a:endParaRPr lang="en-US" sz="3600" dirty="0"/>
          </a:p>
          <a:p>
            <a:r>
              <a:rPr lang="en-US" sz="3600" dirty="0"/>
              <a:t>Social realities of gender &amp; voting</a:t>
            </a:r>
          </a:p>
        </p:txBody>
      </p:sp>
    </p:spTree>
    <p:extLst>
      <p:ext uri="{BB962C8B-B14F-4D97-AF65-F5344CB8AC3E}">
        <p14:creationId xmlns:p14="http://schemas.microsoft.com/office/powerpoint/2010/main" val="34110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1E03A-71C9-B74B-95A4-C8052007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9842"/>
          </a:xfrm>
        </p:spPr>
        <p:txBody>
          <a:bodyPr>
            <a:normAutofit/>
          </a:bodyPr>
          <a:lstStyle/>
          <a:p>
            <a:r>
              <a:rPr lang="en-US" sz="3600" dirty="0"/>
              <a:t>Conventional Political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5F8FE-A7A5-CB46-84C1-D57E13AC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1487425"/>
            <a:ext cx="7158060" cy="4235644"/>
          </a:xfrm>
        </p:spPr>
        <p:txBody>
          <a:bodyPr>
            <a:normAutofit/>
          </a:bodyPr>
          <a:lstStyle/>
          <a:p>
            <a:r>
              <a:rPr lang="en-US" sz="3600" dirty="0"/>
              <a:t>Petitioning</a:t>
            </a:r>
          </a:p>
          <a:p>
            <a:r>
              <a:rPr lang="en-US" sz="3600" dirty="0"/>
              <a:t>Parties and </a:t>
            </a:r>
            <a:r>
              <a:rPr lang="en-US" sz="3600" dirty="0" smtClean="0"/>
              <a:t>campaigns (how were they different in early America?)</a:t>
            </a:r>
            <a:endParaRPr lang="en-US" sz="3600" dirty="0"/>
          </a:p>
          <a:p>
            <a:r>
              <a:rPr lang="en-US" sz="3600" dirty="0"/>
              <a:t>(Understand shifts in the shape of party systems, elections):</a:t>
            </a:r>
          </a:p>
        </p:txBody>
      </p:sp>
    </p:spTree>
    <p:extLst>
      <p:ext uri="{BB962C8B-B14F-4D97-AF65-F5344CB8AC3E}">
        <p14:creationId xmlns:p14="http://schemas.microsoft.com/office/powerpoint/2010/main" val="2284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8D15FB-F068-5C4E-8E79-884D9552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426932"/>
            <a:ext cx="8919260" cy="590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463" y="2221380"/>
            <a:ext cx="6965245" cy="291729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Gendered understanding of citizenship for women:</a:t>
            </a:r>
            <a:br>
              <a:rPr lang="en-US" sz="3600" dirty="0" smtClean="0"/>
            </a:br>
            <a:r>
              <a:rPr lang="en-US" sz="3600" i="1" dirty="0" smtClean="0"/>
              <a:t>Republican Motherhood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001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844ED-BF65-EC41-A408-A6F2865E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42994"/>
          </a:xfrm>
        </p:spPr>
        <p:txBody>
          <a:bodyPr>
            <a:normAutofit/>
          </a:bodyPr>
          <a:lstStyle/>
          <a:p>
            <a:r>
              <a:rPr lang="en-US" sz="3200" dirty="0"/>
              <a:t>Daughters of Liberty, 1774 Woodcut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9DBD59-2A1A-E842-9819-329DA531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821" y="1506903"/>
            <a:ext cx="3213523" cy="41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3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021CB85-4704-F247-B1C6-9CE16FDE7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378" y="1597152"/>
            <a:ext cx="6431734" cy="36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9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1DD25F0-444E-0741-9BB4-824480732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07" y="1024128"/>
            <a:ext cx="7066097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3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3BAEC-23A6-5047-BB0D-E5517E70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21074"/>
          </a:xfrm>
        </p:spPr>
        <p:txBody>
          <a:bodyPr>
            <a:normAutofit/>
          </a:bodyPr>
          <a:lstStyle/>
          <a:p>
            <a:r>
              <a:rPr lang="en-US" sz="3200" dirty="0"/>
              <a:t>Nancy Hart Resisting Marauders, NC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511A6C9-DAC8-6440-98B3-2570C72A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3" y="1666326"/>
            <a:ext cx="7204670" cy="44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7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992229E-CA16-2846-8D9A-D74E32826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934" y="809846"/>
            <a:ext cx="3723714" cy="48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8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989F8-6364-4041-A135-12CAD3A8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3266"/>
          </a:xfrm>
        </p:spPr>
        <p:txBody>
          <a:bodyPr>
            <a:normAutofit/>
          </a:bodyPr>
          <a:lstStyle/>
          <a:p>
            <a:r>
              <a:rPr lang="en-US" sz="3200" dirty="0"/>
              <a:t>A Society of Patriotic Ladies, 1775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A2F401-354C-8848-9383-D7B9E97EB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272" y="1450849"/>
            <a:ext cx="3486912" cy="47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CD49E-633E-054E-9845-A08658E7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926592"/>
            <a:ext cx="5864351" cy="987552"/>
          </a:xfrm>
        </p:spPr>
        <p:txBody>
          <a:bodyPr>
            <a:normAutofit/>
          </a:bodyPr>
          <a:lstStyle/>
          <a:p>
            <a:r>
              <a:rPr lang="en-US" sz="3200" dirty="0"/>
              <a:t>Agenda: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D5C79-248C-024B-B574-A712D3FA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1816608"/>
            <a:ext cx="7327392" cy="4157472"/>
          </a:xfrm>
        </p:spPr>
        <p:txBody>
          <a:bodyPr>
            <a:noAutofit/>
          </a:bodyPr>
          <a:lstStyle/>
          <a:p>
            <a:r>
              <a:rPr lang="en-US" sz="3200" dirty="0"/>
              <a:t>Overview of our historical period.</a:t>
            </a:r>
          </a:p>
          <a:p>
            <a:r>
              <a:rPr lang="en-US" sz="3200" dirty="0"/>
              <a:t>Gender and the law, to 1788</a:t>
            </a:r>
          </a:p>
          <a:p>
            <a:r>
              <a:rPr lang="en-US" sz="3200" dirty="0"/>
              <a:t>Gender and socio-political roles, to 1788</a:t>
            </a:r>
          </a:p>
          <a:p>
            <a:r>
              <a:rPr lang="en-US" sz="3200" dirty="0"/>
              <a:t>The shifting landscape from the Revolution to the Jacksonian Era (1828-1850s)</a:t>
            </a:r>
          </a:p>
        </p:txBody>
      </p:sp>
    </p:spTree>
    <p:extLst>
      <p:ext uri="{BB962C8B-B14F-4D97-AF65-F5344CB8AC3E}">
        <p14:creationId xmlns:p14="http://schemas.microsoft.com/office/powerpoint/2010/main" val="17539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33" y="206491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did the Revolution mean, specifically, to </a:t>
            </a:r>
            <a:r>
              <a:rPr lang="en-US" i="1" dirty="0" smtClean="0"/>
              <a:t>women?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6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255464"/>
            <a:ext cx="6965245" cy="42566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changed from the Revolution to the Jacksonian era and beyond? Why do folks identify 1848 – 72 years after the Revolution, at least 3 generations later, as “early stirrings?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7705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0A90E7-D370-774E-A810-FBA93A06A774}"/>
              </a:ext>
            </a:extLst>
          </p:cNvPr>
          <p:cNvSpPr txBox="1"/>
          <p:nvPr/>
        </p:nvSpPr>
        <p:spPr>
          <a:xfrm>
            <a:off x="1097280" y="914400"/>
            <a:ext cx="69372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 hear no longer of the </a:t>
            </a:r>
            <a:r>
              <a:rPr lang="en-US" sz="3200" i="1" u="sng" dirty="0"/>
              <a:t>alarming</a:t>
            </a:r>
            <a:r>
              <a:rPr lang="en-US" sz="3200" i="1" dirty="0"/>
              <a:t>, and perhaps justly obnoxious din, of the ‘rights of women.’ Whatever [women’s] capacity of receiving instruction may be, there can be no use in extending it beyond the sphere of their duties.</a:t>
            </a:r>
            <a:endParaRPr lang="en-US" sz="3200" dirty="0"/>
          </a:p>
          <a:p>
            <a:endParaRPr lang="en-US" sz="2800" dirty="0"/>
          </a:p>
          <a:p>
            <a:r>
              <a:rPr lang="en-US" sz="2800" dirty="0"/>
              <a:t>….Historian Hannah Adams (1775-1831), written in 1832.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5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277DB-E618-814D-A801-F3C0B885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05391"/>
            <a:ext cx="6965245" cy="910212"/>
          </a:xfrm>
        </p:spPr>
        <p:txBody>
          <a:bodyPr>
            <a:normAutofit/>
          </a:bodyPr>
          <a:lstStyle/>
          <a:p>
            <a:r>
              <a:rPr lang="en-US" sz="3200" dirty="0"/>
              <a:t>Hannah Adams, 1775-1831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F658A7E-60D6-874D-89BA-E55D266C0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424" y="1727794"/>
            <a:ext cx="3218687" cy="42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E4A00-0766-8B4B-B519-00E3DD3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18610"/>
          </a:xfrm>
        </p:spPr>
        <p:txBody>
          <a:bodyPr>
            <a:normAutofit/>
          </a:bodyPr>
          <a:lstStyle/>
          <a:p>
            <a:r>
              <a:rPr lang="en-US" sz="3600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4B580-EF44-C44A-A1FD-39A00BF7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2011680"/>
            <a:ext cx="6074485" cy="3711389"/>
          </a:xfrm>
        </p:spPr>
        <p:txBody>
          <a:bodyPr>
            <a:noAutofit/>
          </a:bodyPr>
          <a:lstStyle/>
          <a:p>
            <a:r>
              <a:rPr lang="en-US" sz="3200" dirty="0"/>
              <a:t>Identify an interesting historical story or two you see</a:t>
            </a:r>
          </a:p>
          <a:p>
            <a:pPr marL="0" indent="0" algn="ctr">
              <a:buNone/>
            </a:pPr>
            <a:r>
              <a:rPr lang="en-US" sz="3200" i="1" dirty="0"/>
              <a:t>OR</a:t>
            </a:r>
          </a:p>
          <a:p>
            <a:r>
              <a:rPr lang="en-US" sz="3200" dirty="0"/>
              <a:t>Identify a couple of interesting questions or puzzles the timeline raises</a:t>
            </a:r>
          </a:p>
        </p:txBody>
      </p:sp>
    </p:spTree>
    <p:extLst>
      <p:ext uri="{BB962C8B-B14F-4D97-AF65-F5344CB8AC3E}">
        <p14:creationId xmlns:p14="http://schemas.microsoft.com/office/powerpoint/2010/main" val="11633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AC65378-3B33-4E44-B6E4-7CB8163D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47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Gender &amp; the Law 1608- 1788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86A809-C11C-164F-B8FB-286E9AC6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24" y="1292352"/>
            <a:ext cx="6742176" cy="4864607"/>
          </a:xfrm>
        </p:spPr>
        <p:txBody>
          <a:bodyPr>
            <a:normAutofit/>
          </a:bodyPr>
          <a:lstStyle/>
          <a:p>
            <a:r>
              <a:rPr lang="en-US" sz="3200" dirty="0"/>
              <a:t>Many systems of law operating simultaneously:</a:t>
            </a:r>
          </a:p>
          <a:p>
            <a:r>
              <a:rPr lang="en-US" sz="3000" dirty="0"/>
              <a:t>Tribal nations</a:t>
            </a:r>
          </a:p>
          <a:p>
            <a:r>
              <a:rPr lang="en-US" sz="3000" dirty="0"/>
              <a:t>Dutch</a:t>
            </a:r>
          </a:p>
          <a:p>
            <a:r>
              <a:rPr lang="en-US" sz="3000" dirty="0"/>
              <a:t>English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Common law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Equity law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Religious law</a:t>
            </a:r>
            <a:endParaRPr lang="en-US" sz="3000" dirty="0"/>
          </a:p>
          <a:p>
            <a:r>
              <a:rPr lang="en-US" sz="3000" dirty="0"/>
              <a:t>Different colonies/states</a:t>
            </a:r>
          </a:p>
        </p:txBody>
      </p:sp>
    </p:spTree>
    <p:extLst>
      <p:ext uri="{BB962C8B-B14F-4D97-AF65-F5344CB8AC3E}">
        <p14:creationId xmlns:p14="http://schemas.microsoft.com/office/powerpoint/2010/main" val="33008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AC65378-3B33-4E44-B6E4-7CB8163D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18610"/>
          </a:xfrm>
        </p:spPr>
        <p:txBody>
          <a:bodyPr>
            <a:normAutofit/>
          </a:bodyPr>
          <a:lstStyle/>
          <a:p>
            <a:r>
              <a:rPr lang="en-US" sz="3600" dirty="0"/>
              <a:t>Gender &amp; the Law 1608- 1788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86A809-C11C-164F-B8FB-286E9AC6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24" y="1536192"/>
            <a:ext cx="6742176" cy="4620767"/>
          </a:xfrm>
        </p:spPr>
        <p:txBody>
          <a:bodyPr>
            <a:normAutofit/>
          </a:bodyPr>
          <a:lstStyle/>
          <a:p>
            <a:r>
              <a:rPr lang="en-US" sz="3200" dirty="0"/>
              <a:t>Affects different groups of women differently:</a:t>
            </a:r>
          </a:p>
          <a:p>
            <a:r>
              <a:rPr lang="en-US" sz="3200" dirty="0"/>
              <a:t>Status of freedom: free, indentured, enslaved</a:t>
            </a:r>
          </a:p>
          <a:p>
            <a:r>
              <a:rPr lang="en-US" sz="3200" dirty="0"/>
              <a:t>Family status</a:t>
            </a:r>
          </a:p>
          <a:p>
            <a:r>
              <a:rPr lang="en-US" sz="3200" dirty="0"/>
              <a:t>Urban/rural</a:t>
            </a:r>
          </a:p>
          <a:p>
            <a:r>
              <a:rPr lang="en-US" sz="3200" dirty="0"/>
              <a:t>Wealth/property holding of the family</a:t>
            </a:r>
          </a:p>
        </p:txBody>
      </p:sp>
    </p:spTree>
    <p:extLst>
      <p:ext uri="{BB962C8B-B14F-4D97-AF65-F5344CB8AC3E}">
        <p14:creationId xmlns:p14="http://schemas.microsoft.com/office/powerpoint/2010/main" val="24539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11A42-E112-A24B-8BC8-7F2C4C5A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061166"/>
            <a:ext cx="6965245" cy="2925362"/>
          </a:xfrm>
        </p:spPr>
        <p:txBody>
          <a:bodyPr>
            <a:normAutofit/>
          </a:bodyPr>
          <a:lstStyle/>
          <a:p>
            <a:r>
              <a:rPr lang="en-US" sz="3600" dirty="0"/>
              <a:t>Exploring the legal principle of </a:t>
            </a:r>
            <a:r>
              <a:rPr lang="en-US" sz="3600" i="1" dirty="0"/>
              <a:t>coverture</a:t>
            </a:r>
            <a:r>
              <a:rPr lang="en-US" sz="3600" dirty="0"/>
              <a:t>: Do women exist as individual human beings under the law?</a:t>
            </a:r>
            <a:br>
              <a:rPr lang="en-US" sz="3600" dirty="0"/>
            </a:br>
            <a:r>
              <a:rPr lang="en-US" sz="3600" dirty="0"/>
              <a:t>The common law framework.</a:t>
            </a:r>
          </a:p>
        </p:txBody>
      </p:sp>
    </p:spTree>
    <p:extLst>
      <p:ext uri="{BB962C8B-B14F-4D97-AF65-F5344CB8AC3E}">
        <p14:creationId xmlns:p14="http://schemas.microsoft.com/office/powerpoint/2010/main" val="2029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EF6AA-976F-6F48-B862-2AC9A234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9" y="1768558"/>
            <a:ext cx="6965245" cy="2961938"/>
          </a:xfrm>
        </p:spPr>
        <p:txBody>
          <a:bodyPr>
            <a:normAutofit/>
          </a:bodyPr>
          <a:lstStyle/>
          <a:p>
            <a:r>
              <a:rPr lang="en-US" sz="3600" dirty="0"/>
              <a:t>What is the common law?</a:t>
            </a:r>
            <a:br>
              <a:rPr lang="en-US" sz="3600" dirty="0"/>
            </a:br>
            <a:r>
              <a:rPr lang="en-US" sz="3600" dirty="0"/>
              <a:t>Where does it reside?</a:t>
            </a:r>
            <a:br>
              <a:rPr lang="en-US" sz="3600" dirty="0"/>
            </a:br>
            <a:r>
              <a:rPr lang="en-US" sz="3600" dirty="0"/>
              <a:t>What is the source of its force?</a:t>
            </a:r>
          </a:p>
        </p:txBody>
      </p:sp>
    </p:spTree>
    <p:extLst>
      <p:ext uri="{BB962C8B-B14F-4D97-AF65-F5344CB8AC3E}">
        <p14:creationId xmlns:p14="http://schemas.microsoft.com/office/powerpoint/2010/main" val="12707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695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William Blackstone, </a:t>
            </a:r>
            <a:r>
              <a:rPr lang="en-US" sz="3600" i="1" dirty="0"/>
              <a:t>Commentaries on the Law (1765-69)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1687132"/>
            <a:ext cx="7212169" cy="4417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i="1" dirty="0"/>
              <a:t>“By marriage, the husband and wife are one person in law: that is, the very being or legal existence of the woman is suspended during the marriage, or at least is incorporated and consolidated into that of the husband: under whose wing, protection, and cover, she performs every thing; and is therefore called in our law-French a feme-covert; is said to be covert-baron, or under the protection and influence of her husband, her baron, or lord; and her condition during her marriage is called her coverture…..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1912</TotalTime>
  <Words>927</Words>
  <Application>Microsoft Office PowerPoint</Application>
  <PresentationFormat>On-screen Show (4:3)</PresentationFormat>
  <Paragraphs>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PO/WS 505:  The 19th Amendment</vt:lpstr>
      <vt:lpstr>Agenda: Next Couple of Weeks</vt:lpstr>
      <vt:lpstr>Agenda: Today</vt:lpstr>
      <vt:lpstr>Timeline</vt:lpstr>
      <vt:lpstr>Gender &amp; the Law 1608- 1788</vt:lpstr>
      <vt:lpstr>Gender &amp; the Law 1608- 1788</vt:lpstr>
      <vt:lpstr>Exploring the legal principle of coverture: Do women exist as individual human beings under the law? The common law framework.</vt:lpstr>
      <vt:lpstr>What is the common law? Where does it reside? What is the source of its force?</vt:lpstr>
      <vt:lpstr>William Blackstone, Commentaries on the Law (1765-69)</vt:lpstr>
      <vt:lpstr>William Blackstone, Commentaries on the Law (1765-69)</vt:lpstr>
      <vt:lpstr>William Blackstone, 1723-1780</vt:lpstr>
      <vt:lpstr>Summary: Significance &amp; Impact of the common law principle of coverture</vt:lpstr>
      <vt:lpstr>What were the main exceptions or variations for the impact of the common law?</vt:lpstr>
      <vt:lpstr>Summary: What changed by the time of the rise of the Suffrage Movement?</vt:lpstr>
      <vt:lpstr>Women’s Social Roles, Expectations, Situation: Beyond the Law</vt:lpstr>
      <vt:lpstr>Anne Hutchinson,  1581-1643</vt:lpstr>
      <vt:lpstr>Women, Education, &amp; Literacy</vt:lpstr>
      <vt:lpstr>Women’s Socio-Political Roles through the Founding</vt:lpstr>
      <vt:lpstr>Understanding Voting in Early America</vt:lpstr>
      <vt:lpstr>Women &amp; Elections</vt:lpstr>
      <vt:lpstr>Conventional Political Roles</vt:lpstr>
      <vt:lpstr>PowerPoint Presentation</vt:lpstr>
      <vt:lpstr>Gendered understanding of citizenship for women: Republican Motherhood </vt:lpstr>
      <vt:lpstr>Daughters of Liberty, 1774 Woodcut</vt:lpstr>
      <vt:lpstr>PowerPoint Presentation</vt:lpstr>
      <vt:lpstr>PowerPoint Presentation</vt:lpstr>
      <vt:lpstr>Nancy Hart Resisting Marauders, NC</vt:lpstr>
      <vt:lpstr>PowerPoint Presentation</vt:lpstr>
      <vt:lpstr>A Society of Patriotic Ladies, 1775</vt:lpstr>
      <vt:lpstr>What did the Revolution mean, specifically, to women?</vt:lpstr>
      <vt:lpstr>What changed from the Revolution to the Jacksonian era and beyond? Why do folks identify 1848 – 72 years after the Revolution, at least 3 generations later, as “early stirrings?</vt:lpstr>
      <vt:lpstr>PowerPoint Presentation</vt:lpstr>
      <vt:lpstr>Hannah Adams, 1775-1831</vt:lpstr>
    </vt:vector>
  </TitlesOfParts>
  <Company>Boston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Sapiro</dc:creator>
  <cp:lastModifiedBy>Sapiro, Virginia</cp:lastModifiedBy>
  <cp:revision>64</cp:revision>
  <cp:lastPrinted>2020-01-28T18:44:51Z</cp:lastPrinted>
  <dcterms:created xsi:type="dcterms:W3CDTF">2017-03-30T17:11:06Z</dcterms:created>
  <dcterms:modified xsi:type="dcterms:W3CDTF">2020-01-28T18:47:18Z</dcterms:modified>
</cp:coreProperties>
</file>