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5" r:id="rId3"/>
    <p:sldId id="326" r:id="rId4"/>
    <p:sldId id="329" r:id="rId5"/>
    <p:sldId id="325" r:id="rId6"/>
    <p:sldId id="323" r:id="rId7"/>
    <p:sldId id="328" r:id="rId8"/>
    <p:sldId id="333" r:id="rId9"/>
    <p:sldId id="330" r:id="rId10"/>
    <p:sldId id="331" r:id="rId11"/>
    <p:sldId id="332" r:id="rId12"/>
    <p:sldId id="336" r:id="rId13"/>
    <p:sldId id="340" r:id="rId14"/>
    <p:sldId id="341" r:id="rId15"/>
    <p:sldId id="339" r:id="rId16"/>
    <p:sldId id="337" r:id="rId17"/>
    <p:sldId id="338" r:id="rId18"/>
    <p:sldId id="343" r:id="rId19"/>
    <p:sldId id="342" r:id="rId20"/>
    <p:sldId id="34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82"/>
  </p:normalViewPr>
  <p:slideViewPr>
    <p:cSldViewPr snapToGrid="0" snapToObjects="1">
      <p:cViewPr varScale="1">
        <p:scale>
          <a:sx n="74" d="100"/>
          <a:sy n="74" d="100"/>
        </p:scale>
        <p:origin x="4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PO/WS 505: 19</a:t>
            </a:r>
            <a:r>
              <a:rPr lang="en-US" sz="3200" baseline="30000" dirty="0"/>
              <a:t>TH</a:t>
            </a:r>
            <a:r>
              <a:rPr lang="en-US" sz="3200" dirty="0"/>
              <a:t> AMENDMENT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STATE-LEVEL WOMAN SUFFRAGE CAMPAIGNS ACROSS THE COUNTRY</a:t>
            </a:r>
          </a:p>
        </p:txBody>
      </p:sp>
    </p:spTree>
    <p:extLst>
      <p:ext uri="{BB962C8B-B14F-4D97-AF65-F5344CB8AC3E}">
        <p14:creationId xmlns:p14="http://schemas.microsoft.com/office/powerpoint/2010/main" val="460782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D634A9D-D514-1346-8656-FA537BF8B117}"/>
              </a:ext>
            </a:extLst>
          </p:cNvPr>
          <p:cNvSpPr/>
          <p:nvPr/>
        </p:nvSpPr>
        <p:spPr>
          <a:xfrm>
            <a:off x="1158240" y="2633472"/>
            <a:ext cx="6839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Dana Frank, “Housewives, socialists, and the politics of food: The 1917 New York cost-of-living protests.”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612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B9568BE-23EC-0D4E-987B-48BCB4E2AF14}"/>
              </a:ext>
            </a:extLst>
          </p:cNvPr>
          <p:cNvSpPr/>
          <p:nvPr/>
        </p:nvSpPr>
        <p:spPr>
          <a:xfrm>
            <a:off x="1499616" y="2340864"/>
            <a:ext cx="64983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Mary J. Oates, “Organized voluntarism: The Catholic Sisters in Massachusetts, 1870-1940”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4626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805FD0-3E9E-0649-8EA9-DD3A37790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327" y="2451310"/>
            <a:ext cx="6965245" cy="1202485"/>
          </a:xfrm>
        </p:spPr>
        <p:txBody>
          <a:bodyPr>
            <a:normAutofit/>
          </a:bodyPr>
          <a:lstStyle/>
          <a:p>
            <a:r>
              <a:rPr lang="en-US" sz="3200" dirty="0"/>
              <a:t>State-Level Woman Suffrage Campaigns</a:t>
            </a:r>
          </a:p>
        </p:txBody>
      </p:sp>
    </p:spTree>
    <p:extLst>
      <p:ext uri="{BB962C8B-B14F-4D97-AF65-F5344CB8AC3E}">
        <p14:creationId xmlns:p14="http://schemas.microsoft.com/office/powerpoint/2010/main" val="3534003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11A823-82BF-6D40-B9F7-F5C8DAC58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023" y="1353312"/>
            <a:ext cx="6965245" cy="3401568"/>
          </a:xfrm>
        </p:spPr>
        <p:txBody>
          <a:bodyPr>
            <a:normAutofit/>
          </a:bodyPr>
          <a:lstStyle/>
          <a:p>
            <a:r>
              <a:rPr lang="en-US" sz="3600" dirty="0"/>
              <a:t>Review: Why/how did the efforts for constitutional change end around 1870?</a:t>
            </a:r>
          </a:p>
        </p:txBody>
      </p:sp>
    </p:spTree>
    <p:extLst>
      <p:ext uri="{BB962C8B-B14F-4D97-AF65-F5344CB8AC3E}">
        <p14:creationId xmlns:p14="http://schemas.microsoft.com/office/powerpoint/2010/main" val="1219463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9983AA-F050-4848-B7E6-44331FA49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559" y="1901952"/>
            <a:ext cx="6965245" cy="2910083"/>
          </a:xfrm>
        </p:spPr>
        <p:txBody>
          <a:bodyPr>
            <a:normAutofit/>
          </a:bodyPr>
          <a:lstStyle/>
          <a:p>
            <a:r>
              <a:rPr lang="en-US" dirty="0"/>
              <a:t>What did the women’s rights/woman suffrage movements look like from 1870-1890?</a:t>
            </a:r>
          </a:p>
        </p:txBody>
      </p:sp>
    </p:spTree>
    <p:extLst>
      <p:ext uri="{BB962C8B-B14F-4D97-AF65-F5344CB8AC3E}">
        <p14:creationId xmlns:p14="http://schemas.microsoft.com/office/powerpoint/2010/main" val="1114286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146ECAC5-C246-A843-B9FF-BCD786247D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544" y="1164193"/>
            <a:ext cx="6306042" cy="43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937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/var/folders/qw/jq1jpgtj5mb2zq8k3qhsdyg80000gn/T/com.microsoft.Powerpoint/WebArchiveCopyPasteTempFiles/p207">
            <a:extLst>
              <a:ext uri="{FF2B5EF4-FFF2-40B4-BE49-F238E27FC236}">
                <a16:creationId xmlns:a16="http://schemas.microsoft.com/office/drawing/2014/main" xmlns="" id="{9C1B1A98-B3E4-DB45-85E1-5C55A52230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882" y="97536"/>
            <a:ext cx="5005718" cy="657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020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/var/folders/qw/jq1jpgtj5mb2zq8k3qhsdyg80000gn/T/com.microsoft.Powerpoint/WebArchiveCopyPasteTempFiles/p208">
            <a:extLst>
              <a:ext uri="{FF2B5EF4-FFF2-40B4-BE49-F238E27FC236}">
                <a16:creationId xmlns:a16="http://schemas.microsoft.com/office/drawing/2014/main" xmlns="" id="{6D06E803-D339-464D-92E5-DD2FF1FD6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64" y="1609343"/>
            <a:ext cx="7223136" cy="428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692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A4B1F7-BA1D-6742-A28B-A4353287C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7957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Hypotheses: State-Level Successes, Failures: 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C015D0-EE5E-C84F-B837-C23D43A3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024" y="1719072"/>
            <a:ext cx="6965244" cy="4474464"/>
          </a:xfrm>
        </p:spPr>
        <p:txBody>
          <a:bodyPr>
            <a:normAutofit/>
          </a:bodyPr>
          <a:lstStyle/>
          <a:p>
            <a:r>
              <a:rPr lang="en-US" sz="3200" dirty="0"/>
              <a:t>Ideology: Attitudes toward women’s rights.</a:t>
            </a:r>
          </a:p>
          <a:p>
            <a:r>
              <a:rPr lang="en-US" sz="3200" dirty="0"/>
              <a:t>Organizational capacity of women’s movements</a:t>
            </a:r>
          </a:p>
          <a:p>
            <a:r>
              <a:rPr lang="en-US" sz="3200" dirty="0"/>
              <a:t>Strength of opposition organizations</a:t>
            </a:r>
          </a:p>
        </p:txBody>
      </p:sp>
    </p:spTree>
    <p:extLst>
      <p:ext uri="{BB962C8B-B14F-4D97-AF65-F5344CB8AC3E}">
        <p14:creationId xmlns:p14="http://schemas.microsoft.com/office/powerpoint/2010/main" val="408095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A4B1F7-BA1D-6742-A28B-A4353287C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7957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Hypotheses: State-Level Successes, Failures: 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C015D0-EE5E-C84F-B837-C23D43A3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024" y="1719072"/>
            <a:ext cx="6965244" cy="4474464"/>
          </a:xfrm>
        </p:spPr>
        <p:txBody>
          <a:bodyPr>
            <a:normAutofit/>
          </a:bodyPr>
          <a:lstStyle/>
          <a:p>
            <a:r>
              <a:rPr lang="en-US" sz="3200" dirty="0"/>
              <a:t>Threats of violence, disorder</a:t>
            </a:r>
          </a:p>
          <a:p>
            <a:r>
              <a:rPr lang="en-US" sz="3200" dirty="0"/>
              <a:t>Incentives, motivations of legislators</a:t>
            </a:r>
          </a:p>
          <a:p>
            <a:pPr lvl="1"/>
            <a:r>
              <a:rPr lang="en-US" sz="3000" dirty="0"/>
              <a:t>Strategic enfranchisement</a:t>
            </a:r>
          </a:p>
          <a:p>
            <a:pPr lvl="1"/>
            <a:r>
              <a:rPr lang="en-US" sz="3000" dirty="0"/>
              <a:t>Programmatic enfranchisement</a:t>
            </a:r>
          </a:p>
        </p:txBody>
      </p:sp>
    </p:spTree>
    <p:extLst>
      <p:ext uri="{BB962C8B-B14F-4D97-AF65-F5344CB8AC3E}">
        <p14:creationId xmlns:p14="http://schemas.microsoft.com/office/powerpoint/2010/main" val="1111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62417E-77FE-574A-9553-4545DD71B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6671" y="2573230"/>
            <a:ext cx="6965245" cy="1202485"/>
          </a:xfrm>
        </p:spPr>
        <p:txBody>
          <a:bodyPr>
            <a:normAutofit/>
          </a:bodyPr>
          <a:lstStyle/>
          <a:p>
            <a:r>
              <a:rPr lang="en-US" sz="3600" dirty="0"/>
              <a:t>Continue discussion from last week….</a:t>
            </a:r>
          </a:p>
        </p:txBody>
      </p:sp>
    </p:spTree>
    <p:extLst>
      <p:ext uri="{BB962C8B-B14F-4D97-AF65-F5344CB8AC3E}">
        <p14:creationId xmlns:p14="http://schemas.microsoft.com/office/powerpoint/2010/main" val="1871302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29491C-94B2-F64B-A179-A313B7556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295" y="1914862"/>
            <a:ext cx="6965245" cy="2949746"/>
          </a:xfrm>
        </p:spPr>
        <p:txBody>
          <a:bodyPr/>
          <a:lstStyle/>
          <a:p>
            <a:r>
              <a:rPr lang="en-US" dirty="0"/>
              <a:t>Discussion of</a:t>
            </a:r>
            <a:r>
              <a:rPr lang="en-US" i="1" dirty="0"/>
              <a:t> The Woman Suffrage Movement in America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5845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286577A-4CDB-804C-B5FB-82219EE40355}"/>
              </a:ext>
            </a:extLst>
          </p:cNvPr>
          <p:cNvSpPr/>
          <p:nvPr/>
        </p:nvSpPr>
        <p:spPr>
          <a:xfrm>
            <a:off x="1292352" y="2462784"/>
            <a:ext cx="64251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latin typeface="georgia" panose="02040502050405020303" pitchFamily="18" charset="0"/>
              </a:rPr>
              <a:t>Silkey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, Sarah. 1966. </a:t>
            </a:r>
            <a:r>
              <a:rPr lang="en-US" sz="3200" i="1" dirty="0">
                <a:latin typeface="inherit"/>
              </a:rPr>
              <a:t>Black Woman Reformer</a:t>
            </a:r>
            <a:r>
              <a:rPr lang="en-US" sz="3200" i="1" dirty="0">
                <a:solidFill>
                  <a:srgbClr val="000000"/>
                </a:solidFill>
                <a:latin typeface="georgia" panose="02040502050405020303" pitchFamily="18" charset="0"/>
              </a:rPr>
              <a:t>: Ida B. Wells, Lynching, and Transatlantic Activism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2112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CDD2393-01F3-1C49-886C-652103F76DE3}"/>
              </a:ext>
            </a:extLst>
          </p:cNvPr>
          <p:cNvSpPr/>
          <p:nvPr/>
        </p:nvSpPr>
        <p:spPr>
          <a:xfrm>
            <a:off x="1255776" y="2023872"/>
            <a:ext cx="7046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Julie Roy Jeffrey, “Women in the Southern Farmers’ Alliance: A reconsideration of the role and status of women in the late 19</a:t>
            </a:r>
            <a:r>
              <a:rPr lang="en-US" sz="3200" baseline="30000" dirty="0">
                <a:solidFill>
                  <a:srgbClr val="000000"/>
                </a:solidFill>
                <a:latin typeface="georgia" panose="02040502050405020303" pitchFamily="18" charset="0"/>
              </a:rPr>
              <a:t>th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 century South.”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7390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29FAD2F-A457-594B-ADB6-6DA319401C70}"/>
              </a:ext>
            </a:extLst>
          </p:cNvPr>
          <p:cNvSpPr/>
          <p:nvPr/>
        </p:nvSpPr>
        <p:spPr>
          <a:xfrm>
            <a:off x="1316736" y="1914144"/>
            <a:ext cx="7046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Martens,  Allison M</a:t>
            </a:r>
            <a:r>
              <a:rPr lang="en-US" sz="3200" dirty="0">
                <a:latin typeface="georgia" panose="02040502050405020303" pitchFamily="18" charset="0"/>
              </a:rPr>
              <a:t>. 2009. “Working women or women workers? The Women’s Trade Union League and the transformation of the American 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Constitutional order."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2506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6D2AE16-414C-D64F-9A32-13C9D0DE02C1}"/>
              </a:ext>
            </a:extLst>
          </p:cNvPr>
          <p:cNvSpPr/>
          <p:nvPr/>
        </p:nvSpPr>
        <p:spPr>
          <a:xfrm>
            <a:off x="1304544" y="1914144"/>
            <a:ext cx="69494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Flanagan, Maureen A., 1990. “Gender and urban political reform: The City Club and the Woman’s City Club of Chicago in the Progressive Era”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1705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950DBF0-D2FC-8E4F-BC71-4CDB828C23B2}"/>
              </a:ext>
            </a:extLst>
          </p:cNvPr>
          <p:cNvSpPr/>
          <p:nvPr/>
        </p:nvSpPr>
        <p:spPr>
          <a:xfrm>
            <a:off x="1133856" y="2584704"/>
            <a:ext cx="7168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Kathryn Kish </a:t>
            </a:r>
            <a:r>
              <a:rPr lang="en-US" sz="3200" dirty="0" err="1">
                <a:solidFill>
                  <a:srgbClr val="000000"/>
                </a:solidFill>
                <a:latin typeface="georgia" panose="02040502050405020303" pitchFamily="18" charset="0"/>
              </a:rPr>
              <a:t>Sklar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, “Hull House in the 1890s: A community of women reformers.”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190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8297875-403B-7547-9258-2B7D8F37E8F8}"/>
              </a:ext>
            </a:extLst>
          </p:cNvPr>
          <p:cNvSpPr/>
          <p:nvPr/>
        </p:nvSpPr>
        <p:spPr>
          <a:xfrm>
            <a:off x="1231392" y="2450593"/>
            <a:ext cx="7083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Taylor, Molly Ladd. 1991. “</a:t>
            </a:r>
            <a:r>
              <a:rPr lang="en-US" sz="3200" dirty="0">
                <a:latin typeface="georgia" panose="02040502050405020303" pitchFamily="18" charset="0"/>
              </a:rPr>
              <a:t>Hull House goes to Washington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: Women and the Children’s Bureau.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4434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0F90BE6-69F7-8B4C-8BD0-FD8CDEEDF94B}"/>
              </a:ext>
            </a:extLst>
          </p:cNvPr>
          <p:cNvSpPr/>
          <p:nvPr/>
        </p:nvSpPr>
        <p:spPr>
          <a:xfrm>
            <a:off x="1133856" y="2414017"/>
            <a:ext cx="71810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Kathy </a:t>
            </a:r>
            <a:r>
              <a:rPr lang="en-US" sz="3200" dirty="0" err="1">
                <a:solidFill>
                  <a:srgbClr val="000000"/>
                </a:solidFill>
                <a:latin typeface="georgia" panose="02040502050405020303" pitchFamily="18" charset="0"/>
              </a:rPr>
              <a:t>Peiss</a:t>
            </a:r>
            <a:r>
              <a:rPr lang="en-US" sz="3200" dirty="0">
                <a:solidFill>
                  <a:srgbClr val="000000"/>
                </a:solidFill>
                <a:latin typeface="georgia" panose="02040502050405020303" pitchFamily="18" charset="0"/>
              </a:rPr>
              <a:t>, “Charity girls and city pleasures: Historical notes on working-class sexuality, 1880-1920.”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8146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8360</TotalTime>
  <Words>257</Words>
  <Application>Microsoft Office PowerPoint</Application>
  <PresentationFormat>On-screen Show (4:3)</PresentationFormat>
  <Paragraphs>25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Brush Script MT</vt:lpstr>
      <vt:lpstr>Constantia</vt:lpstr>
      <vt:lpstr>Franklin Gothic Book</vt:lpstr>
      <vt:lpstr>georgia</vt:lpstr>
      <vt:lpstr>inherit</vt:lpstr>
      <vt:lpstr>Rage Italic</vt:lpstr>
      <vt:lpstr>Pushpin</vt:lpstr>
      <vt:lpstr>PO/WS 505: 19TH AMENDMENT</vt:lpstr>
      <vt:lpstr>Continue discussion from last week….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State-Level Woman Suffrage Campaigns</vt:lpstr>
      <vt:lpstr>Review: Why/how did the efforts for constitutional change end around 1870?</vt:lpstr>
      <vt:lpstr>What did the women’s rights/woman suffrage movements look like from 1870-1890?</vt:lpstr>
      <vt:lpstr>PowerPoint Presentation</vt:lpstr>
      <vt:lpstr>PowerPoint Presentation</vt:lpstr>
      <vt:lpstr>PowerPoint Presentation</vt:lpstr>
      <vt:lpstr>Hypotheses: State-Level Successes, Failures: Hypotheses</vt:lpstr>
      <vt:lpstr>Hypotheses: State-Level Successes, Failures: Hypotheses</vt:lpstr>
      <vt:lpstr>Discussion of The Woman Suffrage Movement in America 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Sapiro</dc:creator>
  <cp:lastModifiedBy>Sapiro, Virginia</cp:lastModifiedBy>
  <cp:revision>41</cp:revision>
  <dcterms:created xsi:type="dcterms:W3CDTF">2017-03-30T17:11:06Z</dcterms:created>
  <dcterms:modified xsi:type="dcterms:W3CDTF">2020-02-26T20:35:25Z</dcterms:modified>
</cp:coreProperties>
</file>