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handoutMasterIdLst>
    <p:handoutMasterId r:id="rId43"/>
  </p:handoutMasterIdLst>
  <p:sldIdLst>
    <p:sldId id="256" r:id="rId2"/>
    <p:sldId id="257" r:id="rId3"/>
    <p:sldId id="261" r:id="rId4"/>
    <p:sldId id="262" r:id="rId5"/>
    <p:sldId id="258" r:id="rId6"/>
    <p:sldId id="264" r:id="rId7"/>
    <p:sldId id="265" r:id="rId8"/>
    <p:sldId id="281" r:id="rId9"/>
    <p:sldId id="270" r:id="rId10"/>
    <p:sldId id="267" r:id="rId11"/>
    <p:sldId id="268" r:id="rId12"/>
    <p:sldId id="269" r:id="rId13"/>
    <p:sldId id="260" r:id="rId14"/>
    <p:sldId id="272" r:id="rId15"/>
    <p:sldId id="275" r:id="rId16"/>
    <p:sldId id="276" r:id="rId17"/>
    <p:sldId id="279" r:id="rId18"/>
    <p:sldId id="277" r:id="rId19"/>
    <p:sldId id="278" r:id="rId20"/>
    <p:sldId id="280" r:id="rId21"/>
    <p:sldId id="286" r:id="rId22"/>
    <p:sldId id="282" r:id="rId23"/>
    <p:sldId id="283" r:id="rId24"/>
    <p:sldId id="284" r:id="rId25"/>
    <p:sldId id="285" r:id="rId26"/>
    <p:sldId id="289" r:id="rId27"/>
    <p:sldId id="288" r:id="rId28"/>
    <p:sldId id="290" r:id="rId29"/>
    <p:sldId id="287" r:id="rId30"/>
    <p:sldId id="291" r:id="rId31"/>
    <p:sldId id="292" r:id="rId32"/>
    <p:sldId id="293" r:id="rId33"/>
    <p:sldId id="294" r:id="rId34"/>
    <p:sldId id="295" r:id="rId35"/>
    <p:sldId id="296" r:id="rId36"/>
    <p:sldId id="297" r:id="rId37"/>
    <p:sldId id="298" r:id="rId38"/>
    <p:sldId id="299" r:id="rId39"/>
    <p:sldId id="300" r:id="rId40"/>
    <p:sldId id="301" r:id="rId4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02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ellisrp.AD\Dropbox\EC\Calendar\March%2025\Time%20Trend%20of%20office%20visits%20(Autosave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t>Total Office/OP</a:t>
            </a:r>
            <a:r>
              <a:rPr lang="en-US" b="0" baseline="0"/>
              <a:t> </a:t>
            </a:r>
            <a:r>
              <a:rPr lang="en-US" b="0"/>
              <a:t>visits</a:t>
            </a:r>
            <a:r>
              <a:rPr lang="en-US" b="0" baseline="0"/>
              <a:t> per 1000 members per month </a:t>
            </a:r>
            <a:r>
              <a:rPr lang="en-US" sz="1800" b="0" i="0" baseline="0">
                <a:effectLst/>
              </a:rPr>
              <a:t>,</a:t>
            </a:r>
            <a:endParaRPr lang="en-US" b="0">
              <a:effectLst/>
            </a:endParaRPr>
          </a:p>
          <a:p>
            <a:pPr>
              <a:defRPr/>
            </a:pPr>
            <a:r>
              <a:rPr lang="en-US" sz="1800" b="0" i="0" baseline="0">
                <a:effectLst/>
              </a:rPr>
              <a:t> 1% Marketscan Sample 2007-10</a:t>
            </a:r>
            <a:endParaRPr lang="en-US" b="0">
              <a:effectLst/>
            </a:endParaRPr>
          </a:p>
        </c:rich>
      </c:tx>
      <c:layout/>
      <c:overlay val="0"/>
    </c:title>
    <c:autoTitleDeleted val="0"/>
    <c:plotArea>
      <c:layout/>
      <c:lineChart>
        <c:grouping val="standard"/>
        <c:varyColors val="0"/>
        <c:ser>
          <c:idx val="3"/>
          <c:order val="0"/>
          <c:cat>
            <c:multiLvlStrRef>
              <c:f>Sheet3!$B$575:$C$622</c:f>
              <c:multiLvlStrCache>
                <c:ptCount val="48"/>
                <c:lvl>
                  <c:pt idx="0">
                    <c:v>1</c:v>
                  </c:pt>
                  <c:pt idx="1">
                    <c:v>2</c:v>
                  </c:pt>
                  <c:pt idx="2">
                    <c:v>3</c:v>
                  </c:pt>
                  <c:pt idx="3">
                    <c:v>4</c:v>
                  </c:pt>
                  <c:pt idx="4">
                    <c:v>5</c:v>
                  </c:pt>
                  <c:pt idx="5">
                    <c:v>6</c:v>
                  </c:pt>
                  <c:pt idx="6">
                    <c:v>7</c:v>
                  </c:pt>
                  <c:pt idx="7">
                    <c:v>8</c:v>
                  </c:pt>
                  <c:pt idx="8">
                    <c:v>9</c:v>
                  </c:pt>
                  <c:pt idx="9">
                    <c:v>10</c:v>
                  </c:pt>
                  <c:pt idx="10">
                    <c:v>11</c:v>
                  </c:pt>
                  <c:pt idx="11">
                    <c:v>12</c:v>
                  </c:pt>
                  <c:pt idx="12">
                    <c:v>1</c:v>
                  </c:pt>
                  <c:pt idx="13">
                    <c:v>2</c:v>
                  </c:pt>
                  <c:pt idx="14">
                    <c:v>3</c:v>
                  </c:pt>
                  <c:pt idx="15">
                    <c:v>4</c:v>
                  </c:pt>
                  <c:pt idx="16">
                    <c:v>5</c:v>
                  </c:pt>
                  <c:pt idx="17">
                    <c:v>6</c:v>
                  </c:pt>
                  <c:pt idx="18">
                    <c:v>7</c:v>
                  </c:pt>
                  <c:pt idx="19">
                    <c:v>8</c:v>
                  </c:pt>
                  <c:pt idx="20">
                    <c:v>9</c:v>
                  </c:pt>
                  <c:pt idx="21">
                    <c:v>10</c:v>
                  </c:pt>
                  <c:pt idx="22">
                    <c:v>11</c:v>
                  </c:pt>
                  <c:pt idx="23">
                    <c:v>12</c:v>
                  </c:pt>
                  <c:pt idx="24">
                    <c:v>1</c:v>
                  </c:pt>
                  <c:pt idx="25">
                    <c:v>2</c:v>
                  </c:pt>
                  <c:pt idx="26">
                    <c:v>3</c:v>
                  </c:pt>
                  <c:pt idx="27">
                    <c:v>4</c:v>
                  </c:pt>
                  <c:pt idx="28">
                    <c:v>5</c:v>
                  </c:pt>
                  <c:pt idx="29">
                    <c:v>6</c:v>
                  </c:pt>
                  <c:pt idx="30">
                    <c:v>7</c:v>
                  </c:pt>
                  <c:pt idx="31">
                    <c:v>8</c:v>
                  </c:pt>
                  <c:pt idx="32">
                    <c:v>9</c:v>
                  </c:pt>
                  <c:pt idx="33">
                    <c:v>10</c:v>
                  </c:pt>
                  <c:pt idx="34">
                    <c:v>11</c:v>
                  </c:pt>
                  <c:pt idx="35">
                    <c:v>12</c:v>
                  </c:pt>
                  <c:pt idx="36">
                    <c:v>1</c:v>
                  </c:pt>
                  <c:pt idx="37">
                    <c:v>2</c:v>
                  </c:pt>
                  <c:pt idx="38">
                    <c:v>3</c:v>
                  </c:pt>
                  <c:pt idx="39">
                    <c:v>4</c:v>
                  </c:pt>
                  <c:pt idx="40">
                    <c:v>5</c:v>
                  </c:pt>
                  <c:pt idx="41">
                    <c:v>6</c:v>
                  </c:pt>
                  <c:pt idx="42">
                    <c:v>7</c:v>
                  </c:pt>
                  <c:pt idx="43">
                    <c:v>8</c:v>
                  </c:pt>
                  <c:pt idx="44">
                    <c:v>9</c:v>
                  </c:pt>
                  <c:pt idx="45">
                    <c:v>10</c:v>
                  </c:pt>
                  <c:pt idx="46">
                    <c:v>11</c:v>
                  </c:pt>
                  <c:pt idx="47">
                    <c:v>12</c:v>
                  </c:pt>
                </c:lvl>
                <c:lvl>
                  <c:pt idx="0">
                    <c:v>2007</c:v>
                  </c:pt>
                  <c:pt idx="12">
                    <c:v>2008</c:v>
                  </c:pt>
                  <c:pt idx="24">
                    <c:v>2009</c:v>
                  </c:pt>
                  <c:pt idx="36">
                    <c:v>2010</c:v>
                  </c:pt>
                </c:lvl>
              </c:multiLvlStrCache>
            </c:multiLvlStrRef>
          </c:cat>
          <c:val>
            <c:numRef>
              <c:f>Sheet3!$L$575:$L$622</c:f>
              <c:numCache>
                <c:formatCode>0</c:formatCode>
                <c:ptCount val="48"/>
                <c:pt idx="0">
                  <c:v>237.37047392678824</c:v>
                </c:pt>
                <c:pt idx="1">
                  <c:v>218.5960047278902</c:v>
                </c:pt>
                <c:pt idx="2">
                  <c:v>235.11605370074636</c:v>
                </c:pt>
                <c:pt idx="3">
                  <c:v>215.93921329694717</c:v>
                </c:pt>
                <c:pt idx="4">
                  <c:v>221.31843117807242</c:v>
                </c:pt>
                <c:pt idx="5">
                  <c:v>202.32137365305883</c:v>
                </c:pt>
                <c:pt idx="6">
                  <c:v>198.84842502635888</c:v>
                </c:pt>
                <c:pt idx="7">
                  <c:v>215.62530668319451</c:v>
                </c:pt>
                <c:pt idx="8">
                  <c:v>197.82394798692974</c:v>
                </c:pt>
                <c:pt idx="9">
                  <c:v>238.68602800806079</c:v>
                </c:pt>
                <c:pt idx="10">
                  <c:v>222.65966852774289</c:v>
                </c:pt>
                <c:pt idx="11">
                  <c:v>201.07430828751416</c:v>
                </c:pt>
                <c:pt idx="12">
                  <c:v>248.6661423786106</c:v>
                </c:pt>
                <c:pt idx="13">
                  <c:v>244.51593239688316</c:v>
                </c:pt>
                <c:pt idx="14">
                  <c:v>233.84604053492887</c:v>
                </c:pt>
                <c:pt idx="15">
                  <c:v>234.50503476436839</c:v>
                </c:pt>
                <c:pt idx="16">
                  <c:v>221.70310274834512</c:v>
                </c:pt>
                <c:pt idx="17">
                  <c:v>211.58560310812689</c:v>
                </c:pt>
                <c:pt idx="18">
                  <c:v>214.03744928530622</c:v>
                </c:pt>
                <c:pt idx="19">
                  <c:v>203.52988320780946</c:v>
                </c:pt>
                <c:pt idx="20">
                  <c:v>221.54319973678994</c:v>
                </c:pt>
                <c:pt idx="21">
                  <c:v>236.47959467978453</c:v>
                </c:pt>
                <c:pt idx="22">
                  <c:v>206.0955997113993</c:v>
                </c:pt>
                <c:pt idx="23">
                  <c:v>226.45658318275801</c:v>
                </c:pt>
                <c:pt idx="24">
                  <c:v>233.73445355277045</c:v>
                </c:pt>
                <c:pt idx="25">
                  <c:v>239.34864384404909</c:v>
                </c:pt>
                <c:pt idx="26">
                  <c:v>255.93352238276844</c:v>
                </c:pt>
                <c:pt idx="27">
                  <c:v>240.2768366239352</c:v>
                </c:pt>
                <c:pt idx="28">
                  <c:v>224.87033759822486</c:v>
                </c:pt>
                <c:pt idx="29">
                  <c:v>231.10749285497963</c:v>
                </c:pt>
                <c:pt idx="30">
                  <c:v>221.41275694646592</c:v>
                </c:pt>
                <c:pt idx="31">
                  <c:v>218.32545265972891</c:v>
                </c:pt>
                <c:pt idx="32">
                  <c:v>237.23956968382277</c:v>
                </c:pt>
                <c:pt idx="33">
                  <c:v>257.24199899700136</c:v>
                </c:pt>
                <c:pt idx="34">
                  <c:v>227.71746262116386</c:v>
                </c:pt>
                <c:pt idx="35">
                  <c:v>229.21357928523901</c:v>
                </c:pt>
                <c:pt idx="36">
                  <c:v>224.38451917243049</c:v>
                </c:pt>
                <c:pt idx="37">
                  <c:v>224.80671423662977</c:v>
                </c:pt>
                <c:pt idx="38">
                  <c:v>260.50982772849858</c:v>
                </c:pt>
                <c:pt idx="39">
                  <c:v>232.21391664569691</c:v>
                </c:pt>
                <c:pt idx="40">
                  <c:v>218.898193783202</c:v>
                </c:pt>
                <c:pt idx="41">
                  <c:v>227.76650057674939</c:v>
                </c:pt>
                <c:pt idx="42">
                  <c:v>208.08469507083063</c:v>
                </c:pt>
                <c:pt idx="43">
                  <c:v>220.83896481130137</c:v>
                </c:pt>
                <c:pt idx="44">
                  <c:v>223.58654839664018</c:v>
                </c:pt>
                <c:pt idx="45">
                  <c:v>224.18999998054809</c:v>
                </c:pt>
                <c:pt idx="46">
                  <c:v>230.15599201339566</c:v>
                </c:pt>
                <c:pt idx="47">
                  <c:v>229.11929313847696</c:v>
                </c:pt>
              </c:numCache>
            </c:numRef>
          </c:val>
          <c:smooth val="0"/>
        </c:ser>
        <c:dLbls>
          <c:showLegendKey val="0"/>
          <c:showVal val="0"/>
          <c:showCatName val="0"/>
          <c:showSerName val="0"/>
          <c:showPercent val="0"/>
          <c:showBubbleSize val="0"/>
        </c:dLbls>
        <c:marker val="1"/>
        <c:smooth val="0"/>
        <c:axId val="50300416"/>
        <c:axId val="43718848"/>
      </c:lineChart>
      <c:catAx>
        <c:axId val="50300416"/>
        <c:scaling>
          <c:orientation val="minMax"/>
        </c:scaling>
        <c:delete val="0"/>
        <c:axPos val="b"/>
        <c:majorTickMark val="none"/>
        <c:minorTickMark val="none"/>
        <c:tickLblPos val="nextTo"/>
        <c:txPr>
          <a:bodyPr/>
          <a:lstStyle/>
          <a:p>
            <a:pPr>
              <a:defRPr sz="900"/>
            </a:pPr>
            <a:endParaRPr lang="en-US"/>
          </a:p>
        </c:txPr>
        <c:crossAx val="43718848"/>
        <c:crosses val="autoZero"/>
        <c:auto val="1"/>
        <c:lblAlgn val="ctr"/>
        <c:lblOffset val="100"/>
        <c:noMultiLvlLbl val="0"/>
      </c:catAx>
      <c:valAx>
        <c:axId val="43718848"/>
        <c:scaling>
          <c:orientation val="minMax"/>
        </c:scaling>
        <c:delete val="0"/>
        <c:axPos val="l"/>
        <c:majorGridlines/>
        <c:title>
          <c:tx>
            <c:rich>
              <a:bodyPr/>
              <a:lstStyle/>
              <a:p>
                <a:pPr>
                  <a:defRPr b="0"/>
                </a:pPr>
                <a:r>
                  <a:rPr lang="en-US" b="0"/>
                  <a:t>Total Office</a:t>
                </a:r>
                <a:r>
                  <a:rPr lang="en-US" b="0" baseline="0"/>
                  <a:t> Visits per 100 members per month</a:t>
                </a:r>
                <a:endParaRPr lang="en-US" b="0"/>
              </a:p>
            </c:rich>
          </c:tx>
          <c:layout/>
          <c:overlay val="0"/>
        </c:title>
        <c:numFmt formatCode="#,##0" sourceLinked="0"/>
        <c:majorTickMark val="none"/>
        <c:minorTickMark val="none"/>
        <c:tickLblPos val="nextTo"/>
        <c:crossAx val="503004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Relative</a:t>
            </a:r>
            <a:r>
              <a:rPr lang="en-US" baseline="0"/>
              <a:t> frequency of various bills for Evaluation and Management (EM) Office visits New Patients, 1% Marketscan Sample  2007-10</a:t>
            </a:r>
            <a:endParaRPr lang="en-US"/>
          </a:p>
        </c:rich>
      </c:tx>
      <c:layout/>
      <c:overlay val="0"/>
    </c:title>
    <c:autoTitleDeleted val="0"/>
    <c:plotArea>
      <c:layout/>
      <c:lineChart>
        <c:grouping val="standard"/>
        <c:varyColors val="0"/>
        <c:ser>
          <c:idx val="0"/>
          <c:order val="0"/>
          <c:tx>
            <c:strRef>
              <c:f>Sheet3!$T$624</c:f>
              <c:strCache>
                <c:ptCount val="1"/>
                <c:pt idx="0">
                  <c:v>New-99201</c:v>
                </c:pt>
              </c:strCache>
            </c:strRef>
          </c:tx>
          <c:spPr>
            <a:ln>
              <a:noFill/>
            </a:ln>
          </c:spPr>
          <c:marker>
            <c:spPr>
              <a:noFill/>
              <a:ln>
                <a:noFill/>
              </a:ln>
            </c:spPr>
          </c:marker>
          <c:trendline>
            <c:spPr>
              <a:ln w="28575">
                <a:solidFill>
                  <a:schemeClr val="accent1"/>
                </a:solidFill>
              </a:ln>
            </c:spPr>
            <c:trendlineType val="linear"/>
            <c:dispRSqr val="0"/>
            <c:dispEq val="0"/>
          </c:trendline>
          <c:val>
            <c:numRef>
              <c:f>Sheet3!$T$625:$T$672</c:f>
              <c:numCache>
                <c:formatCode>0.000</c:formatCode>
                <c:ptCount val="48"/>
                <c:pt idx="0">
                  <c:v>1</c:v>
                </c:pt>
                <c:pt idx="1">
                  <c:v>0.93094672548354263</c:v>
                </c:pt>
                <c:pt idx="2">
                  <c:v>0.89311163895486934</c:v>
                </c:pt>
                <c:pt idx="3">
                  <c:v>0.925336500395883</c:v>
                </c:pt>
                <c:pt idx="4">
                  <c:v>0.97862232779097402</c:v>
                </c:pt>
                <c:pt idx="5">
                  <c:v>0.96706254948535242</c:v>
                </c:pt>
                <c:pt idx="6">
                  <c:v>1.0071258907363423</c:v>
                </c:pt>
                <c:pt idx="7">
                  <c:v>1.1045130641330168</c:v>
                </c:pt>
                <c:pt idx="8">
                  <c:v>0.91306413301662703</c:v>
                </c:pt>
                <c:pt idx="9">
                  <c:v>0.90261282660332531</c:v>
                </c:pt>
                <c:pt idx="10">
                  <c:v>0.92288202692003163</c:v>
                </c:pt>
                <c:pt idx="11">
                  <c:v>0.74821852731591443</c:v>
                </c:pt>
                <c:pt idx="12">
                  <c:v>0.93369239604644849</c:v>
                </c:pt>
                <c:pt idx="13">
                  <c:v>0.92694716908461749</c:v>
                </c:pt>
                <c:pt idx="14">
                  <c:v>0.94982531001701365</c:v>
                </c:pt>
                <c:pt idx="15">
                  <c:v>0.90230043427872419</c:v>
                </c:pt>
                <c:pt idx="16">
                  <c:v>0.83084506948409664</c:v>
                </c:pt>
                <c:pt idx="17">
                  <c:v>0.93355795509669381</c:v>
                </c:pt>
                <c:pt idx="18">
                  <c:v>1.0002406661750292</c:v>
                </c:pt>
                <c:pt idx="19">
                  <c:v>0.88327703988843298</c:v>
                </c:pt>
                <c:pt idx="20">
                  <c:v>0.96481547591466355</c:v>
                </c:pt>
                <c:pt idx="21">
                  <c:v>0.88126042564211227</c:v>
                </c:pt>
                <c:pt idx="22">
                  <c:v>0.77518651628564761</c:v>
                </c:pt>
                <c:pt idx="23">
                  <c:v>0.82681184099145555</c:v>
                </c:pt>
                <c:pt idx="24">
                  <c:v>0.80174291185158131</c:v>
                </c:pt>
                <c:pt idx="25">
                  <c:v>0.95681099823474924</c:v>
                </c:pt>
                <c:pt idx="26">
                  <c:v>0.93501965563989631</c:v>
                </c:pt>
                <c:pt idx="27">
                  <c:v>0.92960528792349606</c:v>
                </c:pt>
                <c:pt idx="28">
                  <c:v>0.89337067320604802</c:v>
                </c:pt>
                <c:pt idx="29">
                  <c:v>0.95973138521731294</c:v>
                </c:pt>
                <c:pt idx="30">
                  <c:v>0.92252496090974179</c:v>
                </c:pt>
                <c:pt idx="31">
                  <c:v>0.87254618198912381</c:v>
                </c:pt>
                <c:pt idx="32">
                  <c:v>0.89517546244484791</c:v>
                </c:pt>
                <c:pt idx="33">
                  <c:v>0.86838128374573897</c:v>
                </c:pt>
                <c:pt idx="34">
                  <c:v>0.82416394739513654</c:v>
                </c:pt>
                <c:pt idx="35">
                  <c:v>0.78716576799973448</c:v>
                </c:pt>
                <c:pt idx="36">
                  <c:v>0.76723068301973285</c:v>
                </c:pt>
                <c:pt idx="37">
                  <c:v>0.76591648178126137</c:v>
                </c:pt>
                <c:pt idx="38">
                  <c:v>0.87578370531748895</c:v>
                </c:pt>
                <c:pt idx="39">
                  <c:v>0.78139777237045693</c:v>
                </c:pt>
                <c:pt idx="40">
                  <c:v>0.77459020995517414</c:v>
                </c:pt>
                <c:pt idx="41">
                  <c:v>0.86695227299495947</c:v>
                </c:pt>
                <c:pt idx="42">
                  <c:v>0.76355091955201237</c:v>
                </c:pt>
                <c:pt idx="43">
                  <c:v>0.89050275918837096</c:v>
                </c:pt>
                <c:pt idx="44">
                  <c:v>0.81561957262025808</c:v>
                </c:pt>
                <c:pt idx="45">
                  <c:v>0.81138784463237934</c:v>
                </c:pt>
                <c:pt idx="46">
                  <c:v>0.83463168387014752</c:v>
                </c:pt>
                <c:pt idx="47">
                  <c:v>0.75067174741499043</c:v>
                </c:pt>
              </c:numCache>
            </c:numRef>
          </c:val>
          <c:smooth val="0"/>
        </c:ser>
        <c:ser>
          <c:idx val="1"/>
          <c:order val="1"/>
          <c:tx>
            <c:strRef>
              <c:f>Sheet3!$U$624</c:f>
              <c:strCache>
                <c:ptCount val="1"/>
                <c:pt idx="0">
                  <c:v>New-99202</c:v>
                </c:pt>
              </c:strCache>
            </c:strRef>
          </c:tx>
          <c:spPr>
            <a:ln>
              <a:noFill/>
            </a:ln>
          </c:spPr>
          <c:marker>
            <c:symbol val="none"/>
          </c:marker>
          <c:trendline>
            <c:spPr>
              <a:ln w="25400">
                <a:solidFill>
                  <a:srgbClr val="C00000"/>
                </a:solidFill>
                <a:prstDash val="dash"/>
              </a:ln>
            </c:spPr>
            <c:trendlineType val="linear"/>
            <c:dispRSqr val="0"/>
            <c:dispEq val="0"/>
          </c:trendline>
          <c:val>
            <c:numRef>
              <c:f>Sheet3!$U$625:$U$672</c:f>
              <c:numCache>
                <c:formatCode>0.000</c:formatCode>
                <c:ptCount val="48"/>
                <c:pt idx="0">
                  <c:v>1</c:v>
                </c:pt>
                <c:pt idx="1">
                  <c:v>0.98228069100710647</c:v>
                </c:pt>
                <c:pt idx="2">
                  <c:v>0.91723842195540328</c:v>
                </c:pt>
                <c:pt idx="3">
                  <c:v>0.94648370497427126</c:v>
                </c:pt>
                <c:pt idx="4">
                  <c:v>0.90909090909090917</c:v>
                </c:pt>
                <c:pt idx="5">
                  <c:v>0.88577758719268163</c:v>
                </c:pt>
                <c:pt idx="6">
                  <c:v>0.8820754716981134</c:v>
                </c:pt>
                <c:pt idx="7">
                  <c:v>0.95754716981132082</c:v>
                </c:pt>
                <c:pt idx="8">
                  <c:v>0.87558604917095495</c:v>
                </c:pt>
                <c:pt idx="9">
                  <c:v>0.95540308747855929</c:v>
                </c:pt>
                <c:pt idx="10">
                  <c:v>0.92477129788450541</c:v>
                </c:pt>
                <c:pt idx="11">
                  <c:v>0.78730703259005164</c:v>
                </c:pt>
                <c:pt idx="12">
                  <c:v>0.92690405049172442</c:v>
                </c:pt>
                <c:pt idx="13">
                  <c:v>1.0320805563700417</c:v>
                </c:pt>
                <c:pt idx="14">
                  <c:v>0.92289935899313502</c:v>
                </c:pt>
                <c:pt idx="15">
                  <c:v>0.95629605900561498</c:v>
                </c:pt>
                <c:pt idx="16">
                  <c:v>0.85663991783465354</c:v>
                </c:pt>
                <c:pt idx="17">
                  <c:v>0.86187028764038709</c:v>
                </c:pt>
                <c:pt idx="18">
                  <c:v>0.9203509189485779</c:v>
                </c:pt>
                <c:pt idx="19">
                  <c:v>0.83333989457013247</c:v>
                </c:pt>
                <c:pt idx="20">
                  <c:v>0.93485275634498544</c:v>
                </c:pt>
                <c:pt idx="21">
                  <c:v>0.91124934736087437</c:v>
                </c:pt>
                <c:pt idx="22">
                  <c:v>0.7877592240589133</c:v>
                </c:pt>
                <c:pt idx="23">
                  <c:v>0.79620548249230216</c:v>
                </c:pt>
                <c:pt idx="24">
                  <c:v>0.91618563573182832</c:v>
                </c:pt>
                <c:pt idx="25">
                  <c:v>1.055138756433345</c:v>
                </c:pt>
                <c:pt idx="26">
                  <c:v>1.0601737762674417</c:v>
                </c:pt>
                <c:pt idx="27">
                  <c:v>1.0143206338636293</c:v>
                </c:pt>
                <c:pt idx="28">
                  <c:v>0.91280210240331539</c:v>
                </c:pt>
                <c:pt idx="29">
                  <c:v>0.96964546232233573</c:v>
                </c:pt>
                <c:pt idx="30">
                  <c:v>0.96731458380713753</c:v>
                </c:pt>
                <c:pt idx="31">
                  <c:v>0.93498304311245672</c:v>
                </c:pt>
                <c:pt idx="32">
                  <c:v>1.0286943847073498</c:v>
                </c:pt>
                <c:pt idx="33">
                  <c:v>1.0165637911443839</c:v>
                </c:pt>
                <c:pt idx="34">
                  <c:v>0.90049606637146395</c:v>
                </c:pt>
                <c:pt idx="35">
                  <c:v>0.83385299140467606</c:v>
                </c:pt>
                <c:pt idx="36">
                  <c:v>0.85862594028049954</c:v>
                </c:pt>
                <c:pt idx="37">
                  <c:v>0.97673149238650481</c:v>
                </c:pt>
                <c:pt idx="38">
                  <c:v>1.0466268231426901</c:v>
                </c:pt>
                <c:pt idx="39">
                  <c:v>0.91264574637500073</c:v>
                </c:pt>
                <c:pt idx="40">
                  <c:v>0.88287340397120617</c:v>
                </c:pt>
                <c:pt idx="41">
                  <c:v>0.9531467610693406</c:v>
                </c:pt>
                <c:pt idx="42">
                  <c:v>0.90579223951447663</c:v>
                </c:pt>
                <c:pt idx="43">
                  <c:v>0.92804676098402916</c:v>
                </c:pt>
                <c:pt idx="44">
                  <c:v>0.94216343505053646</c:v>
                </c:pt>
                <c:pt idx="45">
                  <c:v>0.92671813283659343</c:v>
                </c:pt>
                <c:pt idx="46">
                  <c:v>0.93495562735069637</c:v>
                </c:pt>
                <c:pt idx="47">
                  <c:v>0.91044243803050273</c:v>
                </c:pt>
              </c:numCache>
            </c:numRef>
          </c:val>
          <c:smooth val="0"/>
        </c:ser>
        <c:ser>
          <c:idx val="2"/>
          <c:order val="2"/>
          <c:tx>
            <c:strRef>
              <c:f>Sheet3!$V$624</c:f>
              <c:strCache>
                <c:ptCount val="1"/>
                <c:pt idx="0">
                  <c:v>New-99203</c:v>
                </c:pt>
              </c:strCache>
            </c:strRef>
          </c:tx>
          <c:spPr>
            <a:ln>
              <a:noFill/>
            </a:ln>
          </c:spPr>
          <c:marker>
            <c:symbol val="none"/>
          </c:marker>
          <c:trendline>
            <c:spPr>
              <a:ln w="25400">
                <a:solidFill>
                  <a:schemeClr val="accent3">
                    <a:lumMod val="75000"/>
                  </a:schemeClr>
                </a:solidFill>
              </a:ln>
            </c:spPr>
            <c:trendlineType val="linear"/>
            <c:dispRSqr val="0"/>
            <c:dispEq val="0"/>
          </c:trendline>
          <c:val>
            <c:numRef>
              <c:f>Sheet3!$V$625:$V$672</c:f>
              <c:numCache>
                <c:formatCode>0.000</c:formatCode>
                <c:ptCount val="48"/>
                <c:pt idx="0">
                  <c:v>1</c:v>
                </c:pt>
                <c:pt idx="1">
                  <c:v>1.0306711793628343</c:v>
                </c:pt>
                <c:pt idx="2">
                  <c:v>1.027109853842527</c:v>
                </c:pt>
                <c:pt idx="3">
                  <c:v>0.98948609146628952</c:v>
                </c:pt>
                <c:pt idx="4">
                  <c:v>0.91560584629891562</c:v>
                </c:pt>
                <c:pt idx="5">
                  <c:v>0.94101052962439091</c:v>
                </c:pt>
                <c:pt idx="6">
                  <c:v>0.91961338991041963</c:v>
                </c:pt>
                <c:pt idx="7">
                  <c:v>0.97571900047147586</c:v>
                </c:pt>
                <c:pt idx="8">
                  <c:v>0.92225365393682224</c:v>
                </c:pt>
                <c:pt idx="9">
                  <c:v>1.0671852899575671</c:v>
                </c:pt>
                <c:pt idx="10">
                  <c:v>0.9254203991827753</c:v>
                </c:pt>
                <c:pt idx="11">
                  <c:v>0.82366808109382361</c:v>
                </c:pt>
                <c:pt idx="12">
                  <c:v>1.0859605580211058</c:v>
                </c:pt>
                <c:pt idx="13">
                  <c:v>1.1593567890324206</c:v>
                </c:pt>
                <c:pt idx="14">
                  <c:v>1.0381270575848645</c:v>
                </c:pt>
                <c:pt idx="15">
                  <c:v>1.0437776816949755</c:v>
                </c:pt>
                <c:pt idx="16">
                  <c:v>0.98789187511835175</c:v>
                </c:pt>
                <c:pt idx="17">
                  <c:v>0.9771843760667247</c:v>
                </c:pt>
                <c:pt idx="18">
                  <c:v>1.007105331360524</c:v>
                </c:pt>
                <c:pt idx="19">
                  <c:v>0.95046566347995398</c:v>
                </c:pt>
                <c:pt idx="20">
                  <c:v>1.0276463840583185</c:v>
                </c:pt>
                <c:pt idx="21">
                  <c:v>1.0205147226962066</c:v>
                </c:pt>
                <c:pt idx="22">
                  <c:v>0.8942529612936545</c:v>
                </c:pt>
                <c:pt idx="23">
                  <c:v>0.90343272372047023</c:v>
                </c:pt>
                <c:pt idx="24">
                  <c:v>1.0447370369107332</c:v>
                </c:pt>
                <c:pt idx="25">
                  <c:v>1.1710886590517389</c:v>
                </c:pt>
                <c:pt idx="26">
                  <c:v>1.142700509808001</c:v>
                </c:pt>
                <c:pt idx="27">
                  <c:v>1.1194979094762147</c:v>
                </c:pt>
                <c:pt idx="28">
                  <c:v>1.0253096815260432</c:v>
                </c:pt>
                <c:pt idx="29">
                  <c:v>1.0989958493255632</c:v>
                </c:pt>
                <c:pt idx="30">
                  <c:v>1.0608576084001573</c:v>
                </c:pt>
                <c:pt idx="31">
                  <c:v>1.0631310223281527</c:v>
                </c:pt>
                <c:pt idx="32">
                  <c:v>1.1083926268946118</c:v>
                </c:pt>
                <c:pt idx="33">
                  <c:v>1.1792818066493855</c:v>
                </c:pt>
                <c:pt idx="34">
                  <c:v>1.017841861229233</c:v>
                </c:pt>
                <c:pt idx="35">
                  <c:v>0.96165409154216452</c:v>
                </c:pt>
                <c:pt idx="36">
                  <c:v>1.0419169585111321</c:v>
                </c:pt>
                <c:pt idx="37">
                  <c:v>1.1543595765488426</c:v>
                </c:pt>
                <c:pt idx="38">
                  <c:v>1.1987705630258645</c:v>
                </c:pt>
                <c:pt idx="39">
                  <c:v>1.1413671348466465</c:v>
                </c:pt>
                <c:pt idx="40">
                  <c:v>1.0578031792244986</c:v>
                </c:pt>
                <c:pt idx="41">
                  <c:v>1.1692927979243957</c:v>
                </c:pt>
                <c:pt idx="42">
                  <c:v>1.0965144296984486</c:v>
                </c:pt>
                <c:pt idx="43">
                  <c:v>1.1416166885053625</c:v>
                </c:pt>
                <c:pt idx="44">
                  <c:v>1.1719344147020205</c:v>
                </c:pt>
                <c:pt idx="45">
                  <c:v>1.1321214761249598</c:v>
                </c:pt>
                <c:pt idx="46">
                  <c:v>1.1674059287975207</c:v>
                </c:pt>
                <c:pt idx="47">
                  <c:v>1.0904886218416547</c:v>
                </c:pt>
              </c:numCache>
            </c:numRef>
          </c:val>
          <c:smooth val="0"/>
        </c:ser>
        <c:ser>
          <c:idx val="3"/>
          <c:order val="3"/>
          <c:tx>
            <c:strRef>
              <c:f>Sheet3!$W$624</c:f>
              <c:strCache>
                <c:ptCount val="1"/>
                <c:pt idx="0">
                  <c:v>New-99204</c:v>
                </c:pt>
              </c:strCache>
            </c:strRef>
          </c:tx>
          <c:spPr>
            <a:ln>
              <a:noFill/>
            </a:ln>
          </c:spPr>
          <c:marker>
            <c:symbol val="none"/>
          </c:marker>
          <c:trendline>
            <c:spPr>
              <a:ln w="28575">
                <a:solidFill>
                  <a:schemeClr val="accent4">
                    <a:lumMod val="75000"/>
                  </a:schemeClr>
                </a:solidFill>
                <a:prstDash val="lgDash"/>
              </a:ln>
            </c:spPr>
            <c:trendlineType val="linear"/>
            <c:dispRSqr val="0"/>
            <c:dispEq val="0"/>
          </c:trendline>
          <c:val>
            <c:numRef>
              <c:f>Sheet3!$W$625:$W$672</c:f>
              <c:numCache>
                <c:formatCode>0.000</c:formatCode>
                <c:ptCount val="48"/>
                <c:pt idx="0">
                  <c:v>1</c:v>
                </c:pt>
                <c:pt idx="1">
                  <c:v>0.91706286318013741</c:v>
                </c:pt>
                <c:pt idx="2">
                  <c:v>0.99260433174854734</c:v>
                </c:pt>
                <c:pt idx="3">
                  <c:v>0.91051241415742201</c:v>
                </c:pt>
                <c:pt idx="4">
                  <c:v>0.90227152667723198</c:v>
                </c:pt>
                <c:pt idx="5">
                  <c:v>0.82972354287726713</c:v>
                </c:pt>
                <c:pt idx="6">
                  <c:v>0.86053882725832009</c:v>
                </c:pt>
                <c:pt idx="7">
                  <c:v>0.94717379820390901</c:v>
                </c:pt>
                <c:pt idx="8">
                  <c:v>0.84719140693784101</c:v>
                </c:pt>
                <c:pt idx="9">
                  <c:v>0.96513470681458002</c:v>
                </c:pt>
                <c:pt idx="10">
                  <c:v>0.8995949991195632</c:v>
                </c:pt>
                <c:pt idx="11">
                  <c:v>0.7237189646064448</c:v>
                </c:pt>
                <c:pt idx="12">
                  <c:v>1.1095682169636716</c:v>
                </c:pt>
                <c:pt idx="13">
                  <c:v>1.073425980141492</c:v>
                </c:pt>
                <c:pt idx="14">
                  <c:v>0.95349314036570965</c:v>
                </c:pt>
                <c:pt idx="15">
                  <c:v>1.0126192828891714</c:v>
                </c:pt>
                <c:pt idx="16">
                  <c:v>0.95752956476048456</c:v>
                </c:pt>
                <c:pt idx="17">
                  <c:v>0.98666656900276684</c:v>
                </c:pt>
                <c:pt idx="18">
                  <c:v>0.97771168673435882</c:v>
                </c:pt>
                <c:pt idx="19">
                  <c:v>0.92927459399706036</c:v>
                </c:pt>
                <c:pt idx="20">
                  <c:v>1.0288397290681741</c:v>
                </c:pt>
                <c:pt idx="21">
                  <c:v>1.0216638634774633</c:v>
                </c:pt>
                <c:pt idx="22">
                  <c:v>0.87358688706914778</c:v>
                </c:pt>
                <c:pt idx="23">
                  <c:v>0.89563772404060304</c:v>
                </c:pt>
                <c:pt idx="24">
                  <c:v>1.0601118133397844</c:v>
                </c:pt>
                <c:pt idx="25">
                  <c:v>1.2018967235305824</c:v>
                </c:pt>
                <c:pt idx="26">
                  <c:v>1.1105933282607265</c:v>
                </c:pt>
                <c:pt idx="27">
                  <c:v>1.1255988427876857</c:v>
                </c:pt>
                <c:pt idx="28">
                  <c:v>0.98925243918470052</c:v>
                </c:pt>
                <c:pt idx="29">
                  <c:v>1.0853988841166968</c:v>
                </c:pt>
                <c:pt idx="30">
                  <c:v>1.0610380796686092</c:v>
                </c:pt>
                <c:pt idx="31">
                  <c:v>1.0087040320900178</c:v>
                </c:pt>
                <c:pt idx="32">
                  <c:v>1.0772631781951874</c:v>
                </c:pt>
                <c:pt idx="33">
                  <c:v>1.0939205343418834</c:v>
                </c:pt>
                <c:pt idx="34">
                  <c:v>0.96288472435749284</c:v>
                </c:pt>
                <c:pt idx="35">
                  <c:v>0.89755207263106263</c:v>
                </c:pt>
                <c:pt idx="36">
                  <c:v>1.0777974712213036</c:v>
                </c:pt>
                <c:pt idx="37">
                  <c:v>1.2267998442630168</c:v>
                </c:pt>
                <c:pt idx="38">
                  <c:v>1.2537477038048883</c:v>
                </c:pt>
                <c:pt idx="39">
                  <c:v>1.2469142877952468</c:v>
                </c:pt>
                <c:pt idx="40">
                  <c:v>1.1105323982135986</c:v>
                </c:pt>
                <c:pt idx="41">
                  <c:v>1.16953710411721</c:v>
                </c:pt>
                <c:pt idx="42">
                  <c:v>1.0908914420182216</c:v>
                </c:pt>
                <c:pt idx="43">
                  <c:v>1.2246954560992265</c:v>
                </c:pt>
                <c:pt idx="44">
                  <c:v>1.2223903716568523</c:v>
                </c:pt>
                <c:pt idx="45">
                  <c:v>1.1342652202830121</c:v>
                </c:pt>
                <c:pt idx="46">
                  <c:v>1.2257729807793896</c:v>
                </c:pt>
                <c:pt idx="47">
                  <c:v>1.0949833078922586</c:v>
                </c:pt>
              </c:numCache>
            </c:numRef>
          </c:val>
          <c:smooth val="0"/>
        </c:ser>
        <c:ser>
          <c:idx val="4"/>
          <c:order val="4"/>
          <c:tx>
            <c:strRef>
              <c:f>Sheet3!$X$624</c:f>
              <c:strCache>
                <c:ptCount val="1"/>
                <c:pt idx="0">
                  <c:v>New-99205</c:v>
                </c:pt>
              </c:strCache>
            </c:strRef>
          </c:tx>
          <c:spPr>
            <a:ln>
              <a:noFill/>
            </a:ln>
          </c:spPr>
          <c:marker>
            <c:symbol val="none"/>
          </c:marker>
          <c:trendline>
            <c:spPr>
              <a:ln w="31750">
                <a:solidFill>
                  <a:srgbClr val="00B0F0"/>
                </a:solidFill>
                <a:prstDash val="sysDot"/>
              </a:ln>
            </c:spPr>
            <c:trendlineType val="linear"/>
            <c:dispRSqr val="0"/>
            <c:dispEq val="0"/>
          </c:trendline>
          <c:val>
            <c:numRef>
              <c:f>Sheet3!$X$625:$X$672</c:f>
              <c:numCache>
                <c:formatCode>0.000</c:formatCode>
                <c:ptCount val="48"/>
                <c:pt idx="0">
                  <c:v>1</c:v>
                </c:pt>
                <c:pt idx="1">
                  <c:v>0.97506265664160408</c:v>
                </c:pt>
                <c:pt idx="2">
                  <c:v>0.85789473684210538</c:v>
                </c:pt>
                <c:pt idx="3">
                  <c:v>0.87380116959064325</c:v>
                </c:pt>
                <c:pt idx="4">
                  <c:v>0.90701754385964917</c:v>
                </c:pt>
                <c:pt idx="5">
                  <c:v>0.95900584795321642</c:v>
                </c:pt>
                <c:pt idx="6">
                  <c:v>0.79649122807017536</c:v>
                </c:pt>
                <c:pt idx="7">
                  <c:v>0.90701754385964917</c:v>
                </c:pt>
                <c:pt idx="8">
                  <c:v>0.72333333333333338</c:v>
                </c:pt>
                <c:pt idx="9">
                  <c:v>0.96315789473684221</c:v>
                </c:pt>
                <c:pt idx="10">
                  <c:v>0.84660818713450281</c:v>
                </c:pt>
                <c:pt idx="11">
                  <c:v>0.72456140350877196</c:v>
                </c:pt>
                <c:pt idx="12">
                  <c:v>1.0619879792294746</c:v>
                </c:pt>
                <c:pt idx="13">
                  <c:v>1.0205911464559116</c:v>
                </c:pt>
                <c:pt idx="14">
                  <c:v>0.90112584492823578</c:v>
                </c:pt>
                <c:pt idx="15">
                  <c:v>1.0373621710154575</c:v>
                </c:pt>
                <c:pt idx="16">
                  <c:v>0.87580495341785547</c:v>
                </c:pt>
                <c:pt idx="17">
                  <c:v>0.9527109552797749</c:v>
                </c:pt>
                <c:pt idx="18">
                  <c:v>0.90559423754771451</c:v>
                </c:pt>
                <c:pt idx="19">
                  <c:v>0.86835763238539077</c:v>
                </c:pt>
                <c:pt idx="20">
                  <c:v>0.98041498952054396</c:v>
                </c:pt>
                <c:pt idx="21">
                  <c:v>0.85644191873344699</c:v>
                </c:pt>
                <c:pt idx="22">
                  <c:v>0.72953956834024769</c:v>
                </c:pt>
                <c:pt idx="23">
                  <c:v>0.75664781689841942</c:v>
                </c:pt>
                <c:pt idx="24">
                  <c:v>0.94284893365355749</c:v>
                </c:pt>
                <c:pt idx="25">
                  <c:v>1.0694117362134383</c:v>
                </c:pt>
                <c:pt idx="26">
                  <c:v>0.90439669329248251</c:v>
                </c:pt>
                <c:pt idx="27">
                  <c:v>1.0187792909532269</c:v>
                </c:pt>
                <c:pt idx="28">
                  <c:v>0.83825883987143368</c:v>
                </c:pt>
                <c:pt idx="29">
                  <c:v>0.97427723144200939</c:v>
                </c:pt>
                <c:pt idx="30">
                  <c:v>0.9536155609546586</c:v>
                </c:pt>
                <c:pt idx="31">
                  <c:v>0.82441603334144675</c:v>
                </c:pt>
                <c:pt idx="32">
                  <c:v>0.8614327233957082</c:v>
                </c:pt>
                <c:pt idx="33">
                  <c:v>0.85979209447363558</c:v>
                </c:pt>
                <c:pt idx="34">
                  <c:v>0.87096887900525477</c:v>
                </c:pt>
                <c:pt idx="35">
                  <c:v>0.75058773184818295</c:v>
                </c:pt>
                <c:pt idx="36">
                  <c:v>0.89281713673780572</c:v>
                </c:pt>
                <c:pt idx="37">
                  <c:v>1.1314064520347755</c:v>
                </c:pt>
                <c:pt idx="38">
                  <c:v>1.1238352695314542</c:v>
                </c:pt>
                <c:pt idx="39">
                  <c:v>1.0630004945624603</c:v>
                </c:pt>
                <c:pt idx="40">
                  <c:v>0.99337797101268788</c:v>
                </c:pt>
                <c:pt idx="41">
                  <c:v>1.0672131781604621</c:v>
                </c:pt>
                <c:pt idx="42">
                  <c:v>0.99201904081978443</c:v>
                </c:pt>
                <c:pt idx="43">
                  <c:v>1.0572476900791674</c:v>
                </c:pt>
                <c:pt idx="44">
                  <c:v>1.1556795337185002</c:v>
                </c:pt>
                <c:pt idx="45">
                  <c:v>1.0069672729417261</c:v>
                </c:pt>
                <c:pt idx="46">
                  <c:v>1.0517666716344554</c:v>
                </c:pt>
                <c:pt idx="47">
                  <c:v>0.95668685580428503</c:v>
                </c:pt>
              </c:numCache>
            </c:numRef>
          </c:val>
          <c:smooth val="0"/>
        </c:ser>
        <c:dLbls>
          <c:showLegendKey val="0"/>
          <c:showVal val="0"/>
          <c:showCatName val="0"/>
          <c:showSerName val="0"/>
          <c:showPercent val="0"/>
          <c:showBubbleSize val="0"/>
        </c:dLbls>
        <c:marker val="1"/>
        <c:smooth val="0"/>
        <c:axId val="90968064"/>
        <c:axId val="93459520"/>
      </c:lineChart>
      <c:catAx>
        <c:axId val="90968064"/>
        <c:scaling>
          <c:orientation val="minMax"/>
        </c:scaling>
        <c:delete val="0"/>
        <c:axPos val="b"/>
        <c:majorTickMark val="none"/>
        <c:minorTickMark val="none"/>
        <c:tickLblPos val="nextTo"/>
        <c:txPr>
          <a:bodyPr/>
          <a:lstStyle/>
          <a:p>
            <a:pPr>
              <a:defRPr sz="1600"/>
            </a:pPr>
            <a:endParaRPr lang="en-US"/>
          </a:p>
        </c:txPr>
        <c:crossAx val="93459520"/>
        <c:crosses val="autoZero"/>
        <c:auto val="1"/>
        <c:lblAlgn val="ctr"/>
        <c:lblOffset val="100"/>
        <c:noMultiLvlLbl val="0"/>
      </c:catAx>
      <c:valAx>
        <c:axId val="93459520"/>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600"/>
            </a:pPr>
            <a:endParaRPr lang="en-US"/>
          </a:p>
        </c:txPr>
        <c:crossAx val="90968064"/>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ayout/>
      <c:overlay val="0"/>
      <c:txPr>
        <a:bodyPr/>
        <a:lstStyle/>
        <a:p>
          <a:pPr>
            <a:defRPr sz="1100"/>
          </a:pPr>
          <a:endParaRPr lang="en-US"/>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Mean Evaluation and</a:t>
            </a:r>
            <a:r>
              <a:rPr lang="en-US" baseline="0"/>
              <a:t> Management Fee, 2007-2010, </a:t>
            </a: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1800" b="0" i="0" baseline="0">
                <a:effectLst/>
              </a:rPr>
              <a:t>1% Marketscan Sample</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overlay val="0"/>
    </c:title>
    <c:autoTitleDeleted val="0"/>
    <c:plotArea>
      <c:layout/>
      <c:lineChart>
        <c:grouping val="standard"/>
        <c:varyColors val="0"/>
        <c:ser>
          <c:idx val="0"/>
          <c:order val="0"/>
          <c:val>
            <c:numRef>
              <c:f>Sheet3!$Q$575:$Q$622</c:f>
              <c:numCache>
                <c:formatCode>0.000</c:formatCode>
                <c:ptCount val="48"/>
                <c:pt idx="0">
                  <c:v>1</c:v>
                </c:pt>
                <c:pt idx="1">
                  <c:v>1.000698226504678</c:v>
                </c:pt>
                <c:pt idx="2">
                  <c:v>1.00893729925988</c:v>
                </c:pt>
                <c:pt idx="3">
                  <c:v>1.0247172182656052</c:v>
                </c:pt>
                <c:pt idx="4">
                  <c:v>1.0131266582879486</c:v>
                </c:pt>
                <c:pt idx="5">
                  <c:v>1.0175953079178885</c:v>
                </c:pt>
                <c:pt idx="6">
                  <c:v>1.0347716799329703</c:v>
                </c:pt>
                <c:pt idx="7">
                  <c:v>1.0351906158357771</c:v>
                </c:pt>
                <c:pt idx="8">
                  <c:v>1.0342130987292277</c:v>
                </c:pt>
                <c:pt idx="9">
                  <c:v>1.0391006842619745</c:v>
                </c:pt>
                <c:pt idx="10">
                  <c:v>1.0353302611367128</c:v>
                </c:pt>
                <c:pt idx="11">
                  <c:v>1.0310012568077085</c:v>
                </c:pt>
                <c:pt idx="12">
                  <c:v>1.0533445049574084</c:v>
                </c:pt>
                <c:pt idx="13">
                  <c:v>1.0557184750733137</c:v>
                </c:pt>
                <c:pt idx="14">
                  <c:v>1.0523669878508588</c:v>
                </c:pt>
                <c:pt idx="15">
                  <c:v>1.0649350649350651</c:v>
                </c:pt>
                <c:pt idx="16">
                  <c:v>1.0587906716938975</c:v>
                </c:pt>
                <c:pt idx="17">
                  <c:v>1.0624214495182236</c:v>
                </c:pt>
                <c:pt idx="18">
                  <c:v>1.0751291719033653</c:v>
                </c:pt>
                <c:pt idx="19">
                  <c:v>1.0699622957687474</c:v>
                </c:pt>
                <c:pt idx="20">
                  <c:v>1.0726155564865243</c:v>
                </c:pt>
                <c:pt idx="21">
                  <c:v>1.0759670437089792</c:v>
                </c:pt>
                <c:pt idx="22">
                  <c:v>1.0661918726434856</c:v>
                </c:pt>
                <c:pt idx="23">
                  <c:v>1.0727552017874598</c:v>
                </c:pt>
                <c:pt idx="24">
                  <c:v>1.1048736210026533</c:v>
                </c:pt>
                <c:pt idx="25">
                  <c:v>1.1047339757017176</c:v>
                </c:pt>
                <c:pt idx="26">
                  <c:v>1.0999860354699065</c:v>
                </c:pt>
                <c:pt idx="27">
                  <c:v>1.1121351766513057</c:v>
                </c:pt>
                <c:pt idx="28">
                  <c:v>1.111297304845692</c:v>
                </c:pt>
                <c:pt idx="29">
                  <c:v>1.1163245356793743</c:v>
                </c:pt>
                <c:pt idx="30">
                  <c:v>1.1240050272308335</c:v>
                </c:pt>
                <c:pt idx="31">
                  <c:v>1.1245636084345763</c:v>
                </c:pt>
                <c:pt idx="32">
                  <c:v>1.1205138947074431</c:v>
                </c:pt>
                <c:pt idx="33">
                  <c:v>1.1206535400083788</c:v>
                </c:pt>
                <c:pt idx="34">
                  <c:v>1.1247032537355119</c:v>
                </c:pt>
                <c:pt idx="35">
                  <c:v>1.1304287110738724</c:v>
                </c:pt>
                <c:pt idx="36">
                  <c:v>1.145370758273984</c:v>
                </c:pt>
                <c:pt idx="37">
                  <c:v>1.1509565703114091</c:v>
                </c:pt>
                <c:pt idx="38">
                  <c:v>1.1538891216310572</c:v>
                </c:pt>
                <c:pt idx="39">
                  <c:v>1.1707862030442677</c:v>
                </c:pt>
                <c:pt idx="40">
                  <c:v>1.1685518782292976</c:v>
                </c:pt>
                <c:pt idx="41">
                  <c:v>1.1767909509844994</c:v>
                </c:pt>
                <c:pt idx="42">
                  <c:v>1.1868454126518642</c:v>
                </c:pt>
                <c:pt idx="43">
                  <c:v>1.1874039938556067</c:v>
                </c:pt>
                <c:pt idx="44">
                  <c:v>1.1922915793883535</c:v>
                </c:pt>
                <c:pt idx="45">
                  <c:v>1.1901968998743193</c:v>
                </c:pt>
                <c:pt idx="46">
                  <c:v>1.1914537075827398</c:v>
                </c:pt>
                <c:pt idx="47">
                  <c:v>1.1924312246892892</c:v>
                </c:pt>
              </c:numCache>
            </c:numRef>
          </c:val>
          <c:smooth val="0"/>
        </c:ser>
        <c:dLbls>
          <c:showLegendKey val="0"/>
          <c:showVal val="0"/>
          <c:showCatName val="0"/>
          <c:showSerName val="0"/>
          <c:showPercent val="0"/>
          <c:showBubbleSize val="0"/>
        </c:dLbls>
        <c:marker val="1"/>
        <c:smooth val="0"/>
        <c:axId val="90970112"/>
        <c:axId val="49084608"/>
      </c:lineChart>
      <c:catAx>
        <c:axId val="90970112"/>
        <c:scaling>
          <c:orientation val="minMax"/>
        </c:scaling>
        <c:delete val="0"/>
        <c:axPos val="b"/>
        <c:title>
          <c:tx>
            <c:rich>
              <a:bodyPr/>
              <a:lstStyle/>
              <a:p>
                <a:pPr>
                  <a:defRPr sz="1400"/>
                </a:pPr>
                <a:r>
                  <a:rPr lang="en-US" sz="1400"/>
                  <a:t>Time trend (months)</a:t>
                </a:r>
              </a:p>
            </c:rich>
          </c:tx>
          <c:layout/>
          <c:overlay val="0"/>
        </c:title>
        <c:majorTickMark val="none"/>
        <c:minorTickMark val="none"/>
        <c:tickLblPos val="nextTo"/>
        <c:crossAx val="49084608"/>
        <c:crosses val="autoZero"/>
        <c:auto val="1"/>
        <c:lblAlgn val="ctr"/>
        <c:lblOffset val="100"/>
        <c:noMultiLvlLbl val="0"/>
      </c:catAx>
      <c:valAx>
        <c:axId val="49084608"/>
        <c:scaling>
          <c:orientation val="minMax"/>
        </c:scaling>
        <c:delete val="0"/>
        <c:axPos val="l"/>
        <c:majorGridlines/>
        <c:title>
          <c:tx>
            <c:rich>
              <a:bodyPr/>
              <a:lstStyle/>
              <a:p>
                <a:pPr>
                  <a:defRPr sz="1400"/>
                </a:pPr>
                <a:r>
                  <a:rPr lang="en-US" sz="1400"/>
                  <a:t>Mean E&amp;M fee relative to January 2007</a:t>
                </a:r>
                <a:endParaRPr lang="en-US" sz="1400" b="0" i="0" u="none" strike="noStrike" baseline="0">
                  <a:effectLst/>
                </a:endParaRPr>
              </a:p>
            </c:rich>
          </c:tx>
          <c:layout>
            <c:manualLayout>
              <c:xMode val="edge"/>
              <c:yMode val="edge"/>
              <c:x val="1.6126542915939845E-2"/>
              <c:y val="0.25081396643601367"/>
            </c:manualLayout>
          </c:layout>
          <c:overlay val="0"/>
        </c:title>
        <c:numFmt formatCode="0.000" sourceLinked="1"/>
        <c:majorTickMark val="none"/>
        <c:minorTickMark val="none"/>
        <c:tickLblPos val="nextTo"/>
        <c:txPr>
          <a:bodyPr/>
          <a:lstStyle/>
          <a:p>
            <a:pPr>
              <a:defRPr sz="1400"/>
            </a:pPr>
            <a:endParaRPr lang="en-US"/>
          </a:p>
        </c:txPr>
        <c:crossAx val="90970112"/>
        <c:crosses val="autoZero"/>
        <c:crossBetween val="between"/>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0" i="0" u="none" strike="noStrike" kern="1200" baseline="0">
                <a:solidFill>
                  <a:sysClr val="windowText" lastClr="000000"/>
                </a:solidFill>
                <a:latin typeface="+mn-lt"/>
                <a:ea typeface="+mn-ea"/>
                <a:cs typeface="+mn-cs"/>
              </a:defRPr>
            </a:pPr>
            <a:r>
              <a:rPr lang="en-US" b="0"/>
              <a:t>Relative</a:t>
            </a:r>
            <a:r>
              <a:rPr lang="en-US" b="0" baseline="0"/>
              <a:t> fees for Evaluation and Management (EM) Office visits </a:t>
            </a:r>
            <a:r>
              <a:rPr lang="en-US" sz="1800" b="0" i="0" baseline="0">
                <a:effectLst/>
              </a:rPr>
              <a:t>, 1% Marketscan Sample 2007-10</a:t>
            </a:r>
            <a:endParaRPr lang="en-US" b="0"/>
          </a:p>
        </c:rich>
      </c:tx>
      <c:layout/>
      <c:overlay val="0"/>
    </c:title>
    <c:autoTitleDeleted val="0"/>
    <c:plotArea>
      <c:layout/>
      <c:lineChart>
        <c:grouping val="standard"/>
        <c:varyColors val="0"/>
        <c:ser>
          <c:idx val="1"/>
          <c:order val="0"/>
          <c:tx>
            <c:strRef>
              <c:f>Sheet3!$AF$624</c:f>
              <c:strCache>
                <c:ptCount val="1"/>
                <c:pt idx="0">
                  <c:v>New-99202</c:v>
                </c:pt>
              </c:strCache>
            </c:strRef>
          </c:tx>
          <c:val>
            <c:numRef>
              <c:f>Sheet3!$AF$625:$AF$672</c:f>
              <c:numCache>
                <c:formatCode>0.000</c:formatCode>
                <c:ptCount val="48"/>
                <c:pt idx="0">
                  <c:v>1</c:v>
                </c:pt>
                <c:pt idx="1">
                  <c:v>0.99685405553275885</c:v>
                </c:pt>
                <c:pt idx="2">
                  <c:v>0.99589659417316378</c:v>
                </c:pt>
                <c:pt idx="3">
                  <c:v>1.2969498016687182</c:v>
                </c:pt>
                <c:pt idx="4">
                  <c:v>0.98741622213103541</c:v>
                </c:pt>
                <c:pt idx="5">
                  <c:v>0.98755300232526333</c:v>
                </c:pt>
                <c:pt idx="6">
                  <c:v>0.98700588154835178</c:v>
                </c:pt>
                <c:pt idx="7">
                  <c:v>0.97770482834085626</c:v>
                </c:pt>
                <c:pt idx="8">
                  <c:v>0.96306934755847351</c:v>
                </c:pt>
                <c:pt idx="9">
                  <c:v>0.99398167145397354</c:v>
                </c:pt>
                <c:pt idx="10">
                  <c:v>0.97756804814662834</c:v>
                </c:pt>
                <c:pt idx="11">
                  <c:v>0.97100259882369022</c:v>
                </c:pt>
                <c:pt idx="12">
                  <c:v>0.98878402407331423</c:v>
                </c:pt>
                <c:pt idx="13">
                  <c:v>0.9922035289290112</c:v>
                </c:pt>
                <c:pt idx="14">
                  <c:v>0.98167145397346456</c:v>
                </c:pt>
                <c:pt idx="15">
                  <c:v>0.99699083572698677</c:v>
                </c:pt>
                <c:pt idx="16">
                  <c:v>0.98686910135412398</c:v>
                </c:pt>
                <c:pt idx="17">
                  <c:v>0.98960470523868138</c:v>
                </c:pt>
                <c:pt idx="18">
                  <c:v>0.9961701545616195</c:v>
                </c:pt>
                <c:pt idx="19">
                  <c:v>0.99575981397893587</c:v>
                </c:pt>
                <c:pt idx="20">
                  <c:v>0.98659554096566815</c:v>
                </c:pt>
                <c:pt idx="21">
                  <c:v>0.99316099028860616</c:v>
                </c:pt>
                <c:pt idx="22">
                  <c:v>0.97729448775817263</c:v>
                </c:pt>
                <c:pt idx="23">
                  <c:v>1.0024620434961018</c:v>
                </c:pt>
                <c:pt idx="24">
                  <c:v>1.0005471207769117</c:v>
                </c:pt>
                <c:pt idx="25">
                  <c:v>1.0016413623307345</c:v>
                </c:pt>
                <c:pt idx="26">
                  <c:v>0.99179318834632757</c:v>
                </c:pt>
                <c:pt idx="27">
                  <c:v>1.0047873067979756</c:v>
                </c:pt>
                <c:pt idx="28">
                  <c:v>1.0854876213924223</c:v>
                </c:pt>
                <c:pt idx="29">
                  <c:v>1.0146354807823827</c:v>
                </c:pt>
                <c:pt idx="30">
                  <c:v>1.0351525099165642</c:v>
                </c:pt>
                <c:pt idx="31">
                  <c:v>1.0143619203939269</c:v>
                </c:pt>
                <c:pt idx="32">
                  <c:v>1.0201066885514978</c:v>
                </c:pt>
                <c:pt idx="33">
                  <c:v>1.0248939953494736</c:v>
                </c:pt>
                <c:pt idx="34">
                  <c:v>1.0187388866092191</c:v>
                </c:pt>
                <c:pt idx="35">
                  <c:v>1.0259882369032964</c:v>
                </c:pt>
                <c:pt idx="36">
                  <c:v>1.0175078648611682</c:v>
                </c:pt>
                <c:pt idx="37">
                  <c:v>1.0259882369032964</c:v>
                </c:pt>
                <c:pt idx="38">
                  <c:v>1.025304335932157</c:v>
                </c:pt>
                <c:pt idx="39">
                  <c:v>1.0199699083572697</c:v>
                </c:pt>
                <c:pt idx="40">
                  <c:v>1.0314594446724115</c:v>
                </c:pt>
                <c:pt idx="41">
                  <c:v>1.0303652031185884</c:v>
                </c:pt>
                <c:pt idx="42">
                  <c:v>1.0488305293393518</c:v>
                </c:pt>
                <c:pt idx="43">
                  <c:v>1.0450006839009711</c:v>
                </c:pt>
                <c:pt idx="44">
                  <c:v>1.0636027903159624</c:v>
                </c:pt>
                <c:pt idx="45">
                  <c:v>1.0569005607987962</c:v>
                </c:pt>
                <c:pt idx="46">
                  <c:v>1.054028176720011</c:v>
                </c:pt>
                <c:pt idx="47">
                  <c:v>1.0485569689508958</c:v>
                </c:pt>
              </c:numCache>
            </c:numRef>
          </c:val>
          <c:smooth val="0"/>
        </c:ser>
        <c:ser>
          <c:idx val="2"/>
          <c:order val="1"/>
          <c:tx>
            <c:strRef>
              <c:f>Sheet3!$AG$624</c:f>
              <c:strCache>
                <c:ptCount val="1"/>
                <c:pt idx="0">
                  <c:v>New-99203</c:v>
                </c:pt>
              </c:strCache>
            </c:strRef>
          </c:tx>
          <c:val>
            <c:numRef>
              <c:f>Sheet3!$AG$625:$AG$672</c:f>
              <c:numCache>
                <c:formatCode>0.000</c:formatCode>
                <c:ptCount val="48"/>
                <c:pt idx="0">
                  <c:v>1</c:v>
                </c:pt>
                <c:pt idx="1">
                  <c:v>1.0029839253056116</c:v>
                </c:pt>
                <c:pt idx="2">
                  <c:v>1.0008663008951777</c:v>
                </c:pt>
                <c:pt idx="3">
                  <c:v>0.99836365386466452</c:v>
                </c:pt>
                <c:pt idx="4">
                  <c:v>0.99451342766387518</c:v>
                </c:pt>
                <c:pt idx="5">
                  <c:v>0.99229954759842143</c:v>
                </c:pt>
                <c:pt idx="6">
                  <c:v>0.97718740976032337</c:v>
                </c:pt>
                <c:pt idx="7">
                  <c:v>0.98103763596111271</c:v>
                </c:pt>
                <c:pt idx="8">
                  <c:v>0.98623544133217822</c:v>
                </c:pt>
                <c:pt idx="9">
                  <c:v>0.98248147078640868</c:v>
                </c:pt>
                <c:pt idx="10">
                  <c:v>0.99172201366830304</c:v>
                </c:pt>
                <c:pt idx="11">
                  <c:v>0.99133699104822404</c:v>
                </c:pt>
                <c:pt idx="12">
                  <c:v>0.99056694580806615</c:v>
                </c:pt>
                <c:pt idx="13">
                  <c:v>0.9935508711136779</c:v>
                </c:pt>
                <c:pt idx="14">
                  <c:v>0.9939358937337569</c:v>
                </c:pt>
                <c:pt idx="15">
                  <c:v>1.0026951583405526</c:v>
                </c:pt>
                <c:pt idx="16">
                  <c:v>0.98902685532775048</c:v>
                </c:pt>
                <c:pt idx="17">
                  <c:v>0.99730484165944744</c:v>
                </c:pt>
                <c:pt idx="18">
                  <c:v>0.99075945711810576</c:v>
                </c:pt>
                <c:pt idx="19">
                  <c:v>0.99845990951968433</c:v>
                </c:pt>
                <c:pt idx="20">
                  <c:v>1.0012513235152565</c:v>
                </c:pt>
                <c:pt idx="21">
                  <c:v>0.99749735296948694</c:v>
                </c:pt>
                <c:pt idx="22">
                  <c:v>0.99634228510925016</c:v>
                </c:pt>
                <c:pt idx="23">
                  <c:v>0.99778611993454613</c:v>
                </c:pt>
                <c:pt idx="24">
                  <c:v>1.0184810857637887</c:v>
                </c:pt>
                <c:pt idx="25">
                  <c:v>1.0185773414188082</c:v>
                </c:pt>
                <c:pt idx="26">
                  <c:v>1.0109731446722494</c:v>
                </c:pt>
                <c:pt idx="27">
                  <c:v>1.0241601694099529</c:v>
                </c:pt>
                <c:pt idx="28">
                  <c:v>1.0142458369429204</c:v>
                </c:pt>
                <c:pt idx="29">
                  <c:v>1.0231013572047358</c:v>
                </c:pt>
                <c:pt idx="30">
                  <c:v>1.0163634613533545</c:v>
                </c:pt>
                <c:pt idx="31">
                  <c:v>1.0221388006545384</c:v>
                </c:pt>
                <c:pt idx="32">
                  <c:v>1.0315718548464723</c:v>
                </c:pt>
                <c:pt idx="33">
                  <c:v>1.0267590720954856</c:v>
                </c:pt>
                <c:pt idx="34">
                  <c:v>1.0264703051304265</c:v>
                </c:pt>
                <c:pt idx="35">
                  <c:v>1.0289729521609394</c:v>
                </c:pt>
                <c:pt idx="36">
                  <c:v>1.0247377033400711</c:v>
                </c:pt>
                <c:pt idx="37">
                  <c:v>1.0225238232746174</c:v>
                </c:pt>
                <c:pt idx="38">
                  <c:v>1.0198286649340649</c:v>
                </c:pt>
                <c:pt idx="39">
                  <c:v>1.0342670131870249</c:v>
                </c:pt>
                <c:pt idx="40">
                  <c:v>1.0346520358071036</c:v>
                </c:pt>
                <c:pt idx="41">
                  <c:v>1.0412936760034652</c:v>
                </c:pt>
                <c:pt idx="42">
                  <c:v>1.0436038117239388</c:v>
                </c:pt>
                <c:pt idx="43">
                  <c:v>1.0544807007411685</c:v>
                </c:pt>
                <c:pt idx="44">
                  <c:v>1.0552507459813263</c:v>
                </c:pt>
                <c:pt idx="45">
                  <c:v>1.0503417075753201</c:v>
                </c:pt>
                <c:pt idx="46">
                  <c:v>1.0624699201078063</c:v>
                </c:pt>
                <c:pt idx="47">
                  <c:v>1.0556357686014053</c:v>
                </c:pt>
              </c:numCache>
            </c:numRef>
          </c:val>
          <c:smooth val="0"/>
        </c:ser>
        <c:ser>
          <c:idx val="3"/>
          <c:order val="2"/>
          <c:tx>
            <c:strRef>
              <c:f>Sheet3!$AH$624</c:f>
              <c:strCache>
                <c:ptCount val="1"/>
                <c:pt idx="0">
                  <c:v>New-99204</c:v>
                </c:pt>
              </c:strCache>
            </c:strRef>
          </c:tx>
          <c:val>
            <c:numRef>
              <c:f>Sheet3!$AH$625:$AH$672</c:f>
              <c:numCache>
                <c:formatCode>0.000</c:formatCode>
                <c:ptCount val="48"/>
                <c:pt idx="0">
                  <c:v>1</c:v>
                </c:pt>
                <c:pt idx="1">
                  <c:v>1.02376069584895</c:v>
                </c:pt>
                <c:pt idx="2">
                  <c:v>1.0148504349055936</c:v>
                </c:pt>
                <c:pt idx="3">
                  <c:v>1.0114560497843152</c:v>
                </c:pt>
                <c:pt idx="4">
                  <c:v>1.0233363977087901</c:v>
                </c:pt>
                <c:pt idx="5">
                  <c:v>1.0314687787285199</c:v>
                </c:pt>
                <c:pt idx="6">
                  <c:v>1.0300544515946539</c:v>
                </c:pt>
                <c:pt idx="7">
                  <c:v>1.0287815571741743</c:v>
                </c:pt>
                <c:pt idx="8">
                  <c:v>1.0124460787780214</c:v>
                </c:pt>
                <c:pt idx="9">
                  <c:v>1.0344388657096386</c:v>
                </c:pt>
                <c:pt idx="10">
                  <c:v>1.0379746835443038</c:v>
                </c:pt>
                <c:pt idx="11">
                  <c:v>1.0120217806378617</c:v>
                </c:pt>
                <c:pt idx="12">
                  <c:v>1.0294887207411074</c:v>
                </c:pt>
                <c:pt idx="13">
                  <c:v>1.039884025175023</c:v>
                </c:pt>
                <c:pt idx="14">
                  <c:v>1.0136482568418075</c:v>
                </c:pt>
                <c:pt idx="15">
                  <c:v>1.0314687787285199</c:v>
                </c:pt>
                <c:pt idx="16">
                  <c:v>1.0369139381939043</c:v>
                </c:pt>
                <c:pt idx="17">
                  <c:v>1.0306908988048935</c:v>
                </c:pt>
                <c:pt idx="18">
                  <c:v>1.0395304433915564</c:v>
                </c:pt>
                <c:pt idx="19">
                  <c:v>1.0450463192136341</c:v>
                </c:pt>
                <c:pt idx="20">
                  <c:v>1.0443391556467012</c:v>
                </c:pt>
                <c:pt idx="21">
                  <c:v>1.0622303938901068</c:v>
                </c:pt>
                <c:pt idx="22">
                  <c:v>1.0432784102963015</c:v>
                </c:pt>
                <c:pt idx="23">
                  <c:v>1.0345802984230255</c:v>
                </c:pt>
                <c:pt idx="24">
                  <c:v>1.0602503359026945</c:v>
                </c:pt>
                <c:pt idx="25">
                  <c:v>1.0704334912665301</c:v>
                </c:pt>
                <c:pt idx="26">
                  <c:v>1.0699384767696769</c:v>
                </c:pt>
                <c:pt idx="27">
                  <c:v>1.0735450109610354</c:v>
                </c:pt>
                <c:pt idx="28">
                  <c:v>1.082808853687858</c:v>
                </c:pt>
                <c:pt idx="29">
                  <c:v>1.0760200834453009</c:v>
                </c:pt>
                <c:pt idx="30">
                  <c:v>1.0680291351389577</c:v>
                </c:pt>
                <c:pt idx="31">
                  <c:v>1.0813945265539919</c:v>
                </c:pt>
                <c:pt idx="32">
                  <c:v>1.1155505268368573</c:v>
                </c:pt>
                <c:pt idx="33">
                  <c:v>1.084223180821724</c:v>
                </c:pt>
                <c:pt idx="34">
                  <c:v>1.1014779718548899</c:v>
                </c:pt>
                <c:pt idx="35">
                  <c:v>1.0831624354713245</c:v>
                </c:pt>
                <c:pt idx="36">
                  <c:v>1.1050137896895551</c:v>
                </c:pt>
                <c:pt idx="37">
                  <c:v>1.1154798104801642</c:v>
                </c:pt>
                <c:pt idx="38">
                  <c:v>1.0890318930768688</c:v>
                </c:pt>
                <c:pt idx="39">
                  <c:v>1.1139947669896046</c:v>
                </c:pt>
                <c:pt idx="40">
                  <c:v>1.1088324729509937</c:v>
                </c:pt>
                <c:pt idx="41">
                  <c:v>1.1301888126723711</c:v>
                </c:pt>
                <c:pt idx="42">
                  <c:v>1.1202178063786155</c:v>
                </c:pt>
                <c:pt idx="43">
                  <c:v>1.181953185771869</c:v>
                </c:pt>
                <c:pt idx="44">
                  <c:v>1.1409376988897533</c:v>
                </c:pt>
                <c:pt idx="45">
                  <c:v>1.146241425641751</c:v>
                </c:pt>
                <c:pt idx="46">
                  <c:v>1.1519694505339086</c:v>
                </c:pt>
                <c:pt idx="47">
                  <c:v>1.1538080758079343</c:v>
                </c:pt>
              </c:numCache>
            </c:numRef>
          </c:val>
          <c:smooth val="0"/>
        </c:ser>
        <c:ser>
          <c:idx val="6"/>
          <c:order val="3"/>
          <c:tx>
            <c:strRef>
              <c:f>Sheet3!$AK$624</c:f>
              <c:strCache>
                <c:ptCount val="1"/>
                <c:pt idx="0">
                  <c:v>Est-99212</c:v>
                </c:pt>
              </c:strCache>
            </c:strRef>
          </c:tx>
          <c:val>
            <c:numRef>
              <c:f>Sheet3!$AK$625:$AK$672</c:f>
              <c:numCache>
                <c:formatCode>0.000</c:formatCode>
                <c:ptCount val="48"/>
                <c:pt idx="0">
                  <c:v>1</c:v>
                </c:pt>
                <c:pt idx="1">
                  <c:v>0.99497257769652658</c:v>
                </c:pt>
                <c:pt idx="2">
                  <c:v>1.004798903107861</c:v>
                </c:pt>
                <c:pt idx="3">
                  <c:v>1.0166819012797075</c:v>
                </c:pt>
                <c:pt idx="4">
                  <c:v>0.99405850091407688</c:v>
                </c:pt>
                <c:pt idx="5">
                  <c:v>1.003656307129799</c:v>
                </c:pt>
                <c:pt idx="6">
                  <c:v>0.99314442413162707</c:v>
                </c:pt>
                <c:pt idx="7">
                  <c:v>0.99063071297989036</c:v>
                </c:pt>
                <c:pt idx="8">
                  <c:v>0.98491773308957964</c:v>
                </c:pt>
                <c:pt idx="9">
                  <c:v>0.98788848263254114</c:v>
                </c:pt>
                <c:pt idx="10">
                  <c:v>0.98194698354661791</c:v>
                </c:pt>
                <c:pt idx="11">
                  <c:v>0.98011882998171851</c:v>
                </c:pt>
                <c:pt idx="12">
                  <c:v>1.0009140767824498</c:v>
                </c:pt>
                <c:pt idx="13">
                  <c:v>0.99451553930530179</c:v>
                </c:pt>
                <c:pt idx="14">
                  <c:v>0.98651736745886665</c:v>
                </c:pt>
                <c:pt idx="15">
                  <c:v>1.0143967093235833</c:v>
                </c:pt>
                <c:pt idx="16">
                  <c:v>1.0045703839122486</c:v>
                </c:pt>
                <c:pt idx="17">
                  <c:v>1.0155393053016453</c:v>
                </c:pt>
                <c:pt idx="18">
                  <c:v>1.0233089579524681</c:v>
                </c:pt>
                <c:pt idx="19">
                  <c:v>1.0203382084095065</c:v>
                </c:pt>
                <c:pt idx="20">
                  <c:v>1.0237659963436929</c:v>
                </c:pt>
                <c:pt idx="21">
                  <c:v>1.0237659963436929</c:v>
                </c:pt>
                <c:pt idx="22">
                  <c:v>1.0125685557586839</c:v>
                </c:pt>
                <c:pt idx="23">
                  <c:v>1.034963436928702</c:v>
                </c:pt>
                <c:pt idx="24">
                  <c:v>1.0381627056672762</c:v>
                </c:pt>
                <c:pt idx="25">
                  <c:v>1.045018281535649</c:v>
                </c:pt>
                <c:pt idx="26">
                  <c:v>1.033363802559415</c:v>
                </c:pt>
                <c:pt idx="27">
                  <c:v>1.0473034734917732</c:v>
                </c:pt>
                <c:pt idx="28">
                  <c:v>1.0696983546617918</c:v>
                </c:pt>
                <c:pt idx="29">
                  <c:v>1.0489031078610604</c:v>
                </c:pt>
                <c:pt idx="30">
                  <c:v>1.0617001828153565</c:v>
                </c:pt>
                <c:pt idx="31">
                  <c:v>1.0564442413162705</c:v>
                </c:pt>
                <c:pt idx="32">
                  <c:v>1.0680987202925047</c:v>
                </c:pt>
                <c:pt idx="33">
                  <c:v>1.046617915904936</c:v>
                </c:pt>
                <c:pt idx="34">
                  <c:v>1.0569012797074955</c:v>
                </c:pt>
                <c:pt idx="35">
                  <c:v>1.0651279707495429</c:v>
                </c:pt>
                <c:pt idx="36">
                  <c:v>1.0651279707495429</c:v>
                </c:pt>
                <c:pt idx="37">
                  <c:v>1.0623857404021939</c:v>
                </c:pt>
                <c:pt idx="38">
                  <c:v>1.0546160877513711</c:v>
                </c:pt>
                <c:pt idx="39">
                  <c:v>1.0607861060329069</c:v>
                </c:pt>
                <c:pt idx="40">
                  <c:v>1.0726691042047531</c:v>
                </c:pt>
                <c:pt idx="41">
                  <c:v>1.073583180987203</c:v>
                </c:pt>
                <c:pt idx="42">
                  <c:v>1.0758683729433272</c:v>
                </c:pt>
                <c:pt idx="43">
                  <c:v>1.0610146252285193</c:v>
                </c:pt>
                <c:pt idx="44">
                  <c:v>1.0740402193784278</c:v>
                </c:pt>
                <c:pt idx="45">
                  <c:v>1.0749542961608776</c:v>
                </c:pt>
                <c:pt idx="46">
                  <c:v>1.086380255941499</c:v>
                </c:pt>
                <c:pt idx="47">
                  <c:v>1.0765539305301646</c:v>
                </c:pt>
              </c:numCache>
            </c:numRef>
          </c:val>
          <c:smooth val="0"/>
        </c:ser>
        <c:ser>
          <c:idx val="7"/>
          <c:order val="4"/>
          <c:tx>
            <c:strRef>
              <c:f>Sheet3!$AL$624</c:f>
              <c:strCache>
                <c:ptCount val="1"/>
                <c:pt idx="0">
                  <c:v>Est-99213</c:v>
                </c:pt>
              </c:strCache>
            </c:strRef>
          </c:tx>
          <c:val>
            <c:numRef>
              <c:f>Sheet3!$AL$625:$AL$672</c:f>
              <c:numCache>
                <c:formatCode>0.000</c:formatCode>
                <c:ptCount val="48"/>
                <c:pt idx="0">
                  <c:v>1</c:v>
                </c:pt>
                <c:pt idx="1">
                  <c:v>1.0054276315789474</c:v>
                </c:pt>
                <c:pt idx="2">
                  <c:v>1.0098684210526316</c:v>
                </c:pt>
                <c:pt idx="3">
                  <c:v>1.0164473684210527</c:v>
                </c:pt>
                <c:pt idx="4">
                  <c:v>1.0126644736842105</c:v>
                </c:pt>
                <c:pt idx="5">
                  <c:v>1.0154605263157896</c:v>
                </c:pt>
                <c:pt idx="6">
                  <c:v>1.0480263157894738</c:v>
                </c:pt>
                <c:pt idx="7">
                  <c:v>1.0447368421052632</c:v>
                </c:pt>
                <c:pt idx="8">
                  <c:v>1.0483552631578947</c:v>
                </c:pt>
                <c:pt idx="9">
                  <c:v>1.0523026315789474</c:v>
                </c:pt>
                <c:pt idx="10">
                  <c:v>1.0585526315789473</c:v>
                </c:pt>
                <c:pt idx="11">
                  <c:v>1.0560855263157893</c:v>
                </c:pt>
                <c:pt idx="12">
                  <c:v>1.0643092105263157</c:v>
                </c:pt>
                <c:pt idx="13">
                  <c:v>1.0753289473684211</c:v>
                </c:pt>
                <c:pt idx="14">
                  <c:v>1.072532894736842</c:v>
                </c:pt>
                <c:pt idx="15">
                  <c:v>1.0769736842105264</c:v>
                </c:pt>
                <c:pt idx="16">
                  <c:v>1.0712171052631578</c:v>
                </c:pt>
                <c:pt idx="17">
                  <c:v>1.069078947368421</c:v>
                </c:pt>
                <c:pt idx="18">
                  <c:v>1.0827302631578948</c:v>
                </c:pt>
                <c:pt idx="19">
                  <c:v>1.0776315789473685</c:v>
                </c:pt>
                <c:pt idx="20">
                  <c:v>1.0809210526315789</c:v>
                </c:pt>
                <c:pt idx="21">
                  <c:v>1.0901315789473685</c:v>
                </c:pt>
                <c:pt idx="22">
                  <c:v>1.0865131578947369</c:v>
                </c:pt>
                <c:pt idx="23">
                  <c:v>1.0896381578947369</c:v>
                </c:pt>
                <c:pt idx="24">
                  <c:v>1.1156250000000001</c:v>
                </c:pt>
                <c:pt idx="25">
                  <c:v>1.1126644736842106</c:v>
                </c:pt>
                <c:pt idx="26">
                  <c:v>1.1110197368421053</c:v>
                </c:pt>
                <c:pt idx="27">
                  <c:v>1.1172697368421054</c:v>
                </c:pt>
                <c:pt idx="28">
                  <c:v>1.1202302631578949</c:v>
                </c:pt>
                <c:pt idx="29">
                  <c:v>1.1225328947368423</c:v>
                </c:pt>
                <c:pt idx="30">
                  <c:v>1.1276315789473685</c:v>
                </c:pt>
                <c:pt idx="31">
                  <c:v>1.1375</c:v>
                </c:pt>
                <c:pt idx="32">
                  <c:v>1.1365131578947367</c:v>
                </c:pt>
                <c:pt idx="33">
                  <c:v>1.1440789473684212</c:v>
                </c:pt>
                <c:pt idx="34">
                  <c:v>1.1388157894736841</c:v>
                </c:pt>
                <c:pt idx="35">
                  <c:v>1.1503289473684211</c:v>
                </c:pt>
                <c:pt idx="36">
                  <c:v>1.1547697368421053</c:v>
                </c:pt>
                <c:pt idx="37">
                  <c:v>1.1600328947368421</c:v>
                </c:pt>
                <c:pt idx="38">
                  <c:v>1.1634868421052631</c:v>
                </c:pt>
                <c:pt idx="39">
                  <c:v>1.1845394736842105</c:v>
                </c:pt>
                <c:pt idx="40">
                  <c:v>1.1777960526315789</c:v>
                </c:pt>
                <c:pt idx="41">
                  <c:v>1.1907894736842106</c:v>
                </c:pt>
                <c:pt idx="42">
                  <c:v>1.1975328947368422</c:v>
                </c:pt>
                <c:pt idx="43">
                  <c:v>1.186513157894737</c:v>
                </c:pt>
                <c:pt idx="44">
                  <c:v>1.1942434210526316</c:v>
                </c:pt>
                <c:pt idx="45">
                  <c:v>1.189967105263158</c:v>
                </c:pt>
                <c:pt idx="46">
                  <c:v>1.1935855263157895</c:v>
                </c:pt>
                <c:pt idx="47">
                  <c:v>1.1986842105263158</c:v>
                </c:pt>
              </c:numCache>
            </c:numRef>
          </c:val>
          <c:smooth val="0"/>
        </c:ser>
        <c:ser>
          <c:idx val="9"/>
          <c:order val="5"/>
          <c:tx>
            <c:strRef>
              <c:f>Sheet3!$AM$624</c:f>
              <c:strCache>
                <c:ptCount val="1"/>
                <c:pt idx="0">
                  <c:v>Est-99214</c:v>
                </c:pt>
              </c:strCache>
            </c:strRef>
          </c:tx>
          <c:val>
            <c:numRef>
              <c:f>Sheet3!$AM$625:$AM$672</c:f>
              <c:numCache>
                <c:formatCode>0.000</c:formatCode>
                <c:ptCount val="48"/>
                <c:pt idx="0">
                  <c:v>1</c:v>
                </c:pt>
                <c:pt idx="1">
                  <c:v>1.0073788546255507</c:v>
                </c:pt>
                <c:pt idx="2">
                  <c:v>1.0070484581497798</c:v>
                </c:pt>
                <c:pt idx="3">
                  <c:v>1.0183920704845815</c:v>
                </c:pt>
                <c:pt idx="4">
                  <c:v>1.0204845814977974</c:v>
                </c:pt>
                <c:pt idx="5">
                  <c:v>1.0194933920704845</c:v>
                </c:pt>
                <c:pt idx="6">
                  <c:v>1.0342511013215858</c:v>
                </c:pt>
                <c:pt idx="7">
                  <c:v>1.0395374449339208</c:v>
                </c:pt>
                <c:pt idx="8">
                  <c:v>1.0462555066079295</c:v>
                </c:pt>
                <c:pt idx="9">
                  <c:v>1.04647577092511</c:v>
                </c:pt>
                <c:pt idx="10">
                  <c:v>1.0487885462555067</c:v>
                </c:pt>
                <c:pt idx="11">
                  <c:v>1.04647577092511</c:v>
                </c:pt>
                <c:pt idx="12">
                  <c:v>1.0429515418502204</c:v>
                </c:pt>
                <c:pt idx="13">
                  <c:v>1.0453744493392072</c:v>
                </c:pt>
                <c:pt idx="14">
                  <c:v>1.04647577092511</c:v>
                </c:pt>
                <c:pt idx="15">
                  <c:v>1.0513215859030836</c:v>
                </c:pt>
                <c:pt idx="16">
                  <c:v>1.0579295154185022</c:v>
                </c:pt>
                <c:pt idx="17">
                  <c:v>1.0588105726872248</c:v>
                </c:pt>
                <c:pt idx="18">
                  <c:v>1.0628854625550661</c:v>
                </c:pt>
                <c:pt idx="19">
                  <c:v>1.0648678414096917</c:v>
                </c:pt>
                <c:pt idx="20">
                  <c:v>1.0659691629955947</c:v>
                </c:pt>
                <c:pt idx="21">
                  <c:v>1.0711453744493393</c:v>
                </c:pt>
                <c:pt idx="22">
                  <c:v>1.0674008810572688</c:v>
                </c:pt>
                <c:pt idx="23">
                  <c:v>1.0699339207048459</c:v>
                </c:pt>
                <c:pt idx="24">
                  <c:v>1.0976872246696037</c:v>
                </c:pt>
                <c:pt idx="25">
                  <c:v>1.0980176211453745</c:v>
                </c:pt>
                <c:pt idx="26">
                  <c:v>1.0959251101321588</c:v>
                </c:pt>
                <c:pt idx="27">
                  <c:v>1.1106828193832599</c:v>
                </c:pt>
                <c:pt idx="28">
                  <c:v>1.1034140969162995</c:v>
                </c:pt>
                <c:pt idx="29">
                  <c:v>1.1064977973568282</c:v>
                </c:pt>
                <c:pt idx="30">
                  <c:v>1.1177312775330397</c:v>
                </c:pt>
                <c:pt idx="31">
                  <c:v>1.1171806167400882</c:v>
                </c:pt>
                <c:pt idx="32">
                  <c:v>1.1146475770925111</c:v>
                </c:pt>
                <c:pt idx="33">
                  <c:v>1.1211453744493391</c:v>
                </c:pt>
                <c:pt idx="34">
                  <c:v>1.128193832599119</c:v>
                </c:pt>
                <c:pt idx="35">
                  <c:v>1.1288546255506609</c:v>
                </c:pt>
                <c:pt idx="36">
                  <c:v>1.1398678414096917</c:v>
                </c:pt>
                <c:pt idx="37">
                  <c:v>1.1394273127753303</c:v>
                </c:pt>
                <c:pt idx="38">
                  <c:v>1.1425110132158589</c:v>
                </c:pt>
                <c:pt idx="39">
                  <c:v>1.1494493392070486</c:v>
                </c:pt>
                <c:pt idx="40">
                  <c:v>1.1495594713656387</c:v>
                </c:pt>
                <c:pt idx="41">
                  <c:v>1.1525330396475773</c:v>
                </c:pt>
                <c:pt idx="42">
                  <c:v>1.1644273127753304</c:v>
                </c:pt>
                <c:pt idx="43">
                  <c:v>1.1616740088105728</c:v>
                </c:pt>
                <c:pt idx="44">
                  <c:v>1.1692731277533039</c:v>
                </c:pt>
                <c:pt idx="45">
                  <c:v>1.1758810572687224</c:v>
                </c:pt>
                <c:pt idx="46">
                  <c:v>1.1693832599118943</c:v>
                </c:pt>
                <c:pt idx="47">
                  <c:v>1.1780837004405287</c:v>
                </c:pt>
              </c:numCache>
            </c:numRef>
          </c:val>
          <c:smooth val="0"/>
        </c:ser>
        <c:dLbls>
          <c:showLegendKey val="0"/>
          <c:showVal val="0"/>
          <c:showCatName val="0"/>
          <c:showSerName val="0"/>
          <c:showPercent val="0"/>
          <c:showBubbleSize val="0"/>
        </c:dLbls>
        <c:marker val="1"/>
        <c:smooth val="0"/>
        <c:axId val="106636288"/>
        <c:axId val="138051584"/>
      </c:lineChart>
      <c:catAx>
        <c:axId val="106636288"/>
        <c:scaling>
          <c:orientation val="minMax"/>
        </c:scaling>
        <c:delete val="0"/>
        <c:axPos val="b"/>
        <c:majorTickMark val="none"/>
        <c:minorTickMark val="none"/>
        <c:tickLblPos val="nextTo"/>
        <c:txPr>
          <a:bodyPr/>
          <a:lstStyle/>
          <a:p>
            <a:pPr>
              <a:defRPr sz="1100"/>
            </a:pPr>
            <a:endParaRPr lang="en-US"/>
          </a:p>
        </c:txPr>
        <c:crossAx val="138051584"/>
        <c:crosses val="autoZero"/>
        <c:auto val="1"/>
        <c:lblAlgn val="ctr"/>
        <c:lblOffset val="100"/>
        <c:noMultiLvlLbl val="0"/>
      </c:catAx>
      <c:valAx>
        <c:axId val="138051584"/>
        <c:scaling>
          <c:orientation val="minMax"/>
          <c:max val="1.35"/>
          <c:min val="0.70000000000000007"/>
        </c:scaling>
        <c:delete val="0"/>
        <c:axPos val="l"/>
        <c:majorGridlines/>
        <c:title>
          <c:tx>
            <c:rich>
              <a:bodyPr/>
              <a:lstStyle/>
              <a:p>
                <a:pPr>
                  <a:defRPr sz="1600" b="0"/>
                </a:pPr>
                <a:r>
                  <a:rPr lang="en-US" sz="1600" b="0"/>
                  <a:t>Fee </a:t>
                </a:r>
              </a:p>
              <a:p>
                <a:pPr>
                  <a:defRPr sz="1600" b="0"/>
                </a:pPr>
                <a:r>
                  <a:rPr lang="en-US" sz="1600" b="0"/>
                  <a:t>relative to January 2007</a:t>
                </a:r>
              </a:p>
            </c:rich>
          </c:tx>
          <c:layout/>
          <c:overlay val="0"/>
        </c:title>
        <c:numFmt formatCode="0.0" sourceLinked="0"/>
        <c:majorTickMark val="none"/>
        <c:minorTickMark val="none"/>
        <c:tickLblPos val="nextTo"/>
        <c:txPr>
          <a:bodyPr/>
          <a:lstStyle/>
          <a:p>
            <a:pPr>
              <a:defRPr sz="1200"/>
            </a:pPr>
            <a:endParaRPr lang="en-US"/>
          </a:p>
        </c:txPr>
        <c:crossAx val="106636288"/>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Average Total Allowed Charge</a:t>
            </a:r>
            <a:r>
              <a:rPr lang="en-US" b="1"/>
              <a:t>, New patient</a:t>
            </a:r>
            <a:r>
              <a:rPr lang="en-US" b="0"/>
              <a:t>, Office or Other Outpatient Visit, 2010,</a:t>
            </a:r>
            <a:r>
              <a:rPr lang="en-US" b="0" baseline="0"/>
              <a:t> 1% Marketscan Sample</a:t>
            </a:r>
            <a:endParaRPr lang="en-US" b="0"/>
          </a:p>
        </c:rich>
      </c:tx>
      <c:layout/>
      <c:overlay val="0"/>
    </c:title>
    <c:autoTitleDeleted val="0"/>
    <c:plotArea>
      <c:layout/>
      <c:barChart>
        <c:barDir val="col"/>
        <c:grouping val="clustered"/>
        <c:varyColors val="0"/>
        <c:ser>
          <c:idx val="2"/>
          <c:order val="0"/>
          <c:tx>
            <c:v>Average Total Allowed Charge</c:v>
          </c:tx>
          <c:invertIfNegative val="0"/>
          <c:dLbls>
            <c:numFmt formatCode="&quot;$&quot;#,##0.00" sourceLinked="0"/>
            <c:showLegendKey val="0"/>
            <c:showVal val="1"/>
            <c:showCatName val="0"/>
            <c:showSerName val="0"/>
            <c:showPercent val="0"/>
            <c:showBubbleSize val="0"/>
            <c:showLeaderLines val="0"/>
          </c:dLbls>
          <c:cat>
            <c:strRef>
              <c:f>Sheet1!$E$9:$E$13</c:f>
              <c:strCache>
                <c:ptCount val="5"/>
                <c:pt idx="0">
                  <c:v> 99201-Office/OP visit, new patient,  (problem focused)</c:v>
                </c:pt>
                <c:pt idx="1">
                  <c:v> 99202-Office/OP visit, new patient, (expanded problem focused)</c:v>
                </c:pt>
                <c:pt idx="2">
                  <c:v> 99203-Office/OP visit, new patient, (detailed)</c:v>
                </c:pt>
                <c:pt idx="3">
                  <c:v> 99204-Office/OP visit, new patient, (Comprehensive, moderate)</c:v>
                </c:pt>
                <c:pt idx="4">
                  <c:v> 99205-Office/OP visit, new patient, (Comprehensive, high)</c:v>
                </c:pt>
              </c:strCache>
            </c:strRef>
          </c:cat>
          <c:val>
            <c:numRef>
              <c:f>Sheet1!$K$9:$K$13</c:f>
              <c:numCache>
                <c:formatCode>General</c:formatCode>
                <c:ptCount val="5"/>
                <c:pt idx="0">
                  <c:v>52.05</c:v>
                </c:pt>
                <c:pt idx="1">
                  <c:v>75.959999999999994</c:v>
                </c:pt>
                <c:pt idx="2">
                  <c:v>108.23</c:v>
                </c:pt>
                <c:pt idx="3">
                  <c:v>159.79</c:v>
                </c:pt>
                <c:pt idx="4">
                  <c:v>202.82</c:v>
                </c:pt>
              </c:numCache>
            </c:numRef>
          </c:val>
        </c:ser>
        <c:dLbls>
          <c:showLegendKey val="0"/>
          <c:showVal val="0"/>
          <c:showCatName val="0"/>
          <c:showSerName val="0"/>
          <c:showPercent val="0"/>
          <c:showBubbleSize val="0"/>
        </c:dLbls>
        <c:gapWidth val="150"/>
        <c:axId val="47170048"/>
        <c:axId val="43766272"/>
      </c:barChart>
      <c:catAx>
        <c:axId val="47170048"/>
        <c:scaling>
          <c:orientation val="minMax"/>
        </c:scaling>
        <c:delete val="0"/>
        <c:axPos val="b"/>
        <c:majorTickMark val="out"/>
        <c:minorTickMark val="none"/>
        <c:tickLblPos val="nextTo"/>
        <c:crossAx val="43766272"/>
        <c:crosses val="autoZero"/>
        <c:auto val="1"/>
        <c:lblAlgn val="ctr"/>
        <c:lblOffset val="100"/>
        <c:noMultiLvlLbl val="0"/>
      </c:catAx>
      <c:valAx>
        <c:axId val="43766272"/>
        <c:scaling>
          <c:orientation val="minMax"/>
        </c:scaling>
        <c:delete val="0"/>
        <c:axPos val="l"/>
        <c:majorGridlines/>
        <c:title>
          <c:tx>
            <c:rich>
              <a:bodyPr rot="-5400000" vert="horz"/>
              <a:lstStyle/>
              <a:p>
                <a:pPr>
                  <a:defRPr b="0"/>
                </a:pPr>
                <a:r>
                  <a:rPr lang="en-US" b="0"/>
                  <a:t>Average Allowed Charge</a:t>
                </a:r>
              </a:p>
            </c:rich>
          </c:tx>
          <c:layout/>
          <c:overlay val="0"/>
        </c:title>
        <c:numFmt formatCode="General" sourceLinked="1"/>
        <c:majorTickMark val="out"/>
        <c:minorTickMark val="none"/>
        <c:tickLblPos val="nextTo"/>
        <c:crossAx val="47170048"/>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b="0"/>
              <a:t>Average Total Allowed Charge, </a:t>
            </a:r>
            <a:r>
              <a:rPr lang="en-US" b="1"/>
              <a:t>Established patient</a:t>
            </a:r>
            <a:r>
              <a:rPr lang="en-US" b="0"/>
              <a:t>, Office or Other Outpatient Visit, 2010,</a:t>
            </a:r>
            <a:r>
              <a:rPr lang="en-US" b="0" baseline="0"/>
              <a:t> 1% Marketscan Sample</a:t>
            </a:r>
            <a:endParaRPr lang="en-US" b="0"/>
          </a:p>
        </c:rich>
      </c:tx>
      <c:layout/>
      <c:overlay val="0"/>
    </c:title>
    <c:autoTitleDeleted val="0"/>
    <c:plotArea>
      <c:layout/>
      <c:barChart>
        <c:barDir val="col"/>
        <c:grouping val="clustered"/>
        <c:varyColors val="0"/>
        <c:ser>
          <c:idx val="2"/>
          <c:order val="0"/>
          <c:tx>
            <c:v>Average Total Allowed Charge</c:v>
          </c:tx>
          <c:invertIfNegative val="0"/>
          <c:dLbls>
            <c:numFmt formatCode="&quot;$&quot;#,##0.00" sourceLinked="0"/>
            <c:showLegendKey val="0"/>
            <c:showVal val="1"/>
            <c:showCatName val="0"/>
            <c:showSerName val="0"/>
            <c:showPercent val="0"/>
            <c:showBubbleSize val="0"/>
            <c:showLeaderLines val="0"/>
          </c:dLbls>
          <c:cat>
            <c:strRef>
              <c:f>Sheet1!$E$14:$E$18</c:f>
              <c:strCache>
                <c:ptCount val="5"/>
                <c:pt idx="0">
                  <c:v> 99211-Office/OP visit, Established patient (minimal)</c:v>
                </c:pt>
                <c:pt idx="1">
                  <c:v> 99212-Office/OP visit, Established patient (problem focused)</c:v>
                </c:pt>
                <c:pt idx="2">
                  <c:v> 99213-Office/OP visit, Established patient (expanded)</c:v>
                </c:pt>
                <c:pt idx="3">
                  <c:v> 99214-Office/OP visit, Established patient (detailed)</c:v>
                </c:pt>
                <c:pt idx="4">
                  <c:v> 99215-Office/OP visit, Established patient (comprehensive, high)</c:v>
                </c:pt>
              </c:strCache>
            </c:strRef>
          </c:cat>
          <c:val>
            <c:numRef>
              <c:f>Sheet1!$K$14:$K$18</c:f>
              <c:numCache>
                <c:formatCode>General</c:formatCode>
                <c:ptCount val="5"/>
                <c:pt idx="0">
                  <c:v>32.520000000000003</c:v>
                </c:pt>
                <c:pt idx="1">
                  <c:v>46.8</c:v>
                </c:pt>
                <c:pt idx="2">
                  <c:v>71.88</c:v>
                </c:pt>
                <c:pt idx="3">
                  <c:v>105.11</c:v>
                </c:pt>
                <c:pt idx="4">
                  <c:v>145.19</c:v>
                </c:pt>
              </c:numCache>
            </c:numRef>
          </c:val>
        </c:ser>
        <c:dLbls>
          <c:showLegendKey val="0"/>
          <c:showVal val="0"/>
          <c:showCatName val="0"/>
          <c:showSerName val="0"/>
          <c:showPercent val="0"/>
          <c:showBubbleSize val="0"/>
        </c:dLbls>
        <c:gapWidth val="150"/>
        <c:axId val="47358976"/>
        <c:axId val="48106304"/>
      </c:barChart>
      <c:catAx>
        <c:axId val="47358976"/>
        <c:scaling>
          <c:orientation val="minMax"/>
        </c:scaling>
        <c:delete val="0"/>
        <c:axPos val="b"/>
        <c:majorTickMark val="out"/>
        <c:minorTickMark val="none"/>
        <c:tickLblPos val="nextTo"/>
        <c:crossAx val="48106304"/>
        <c:crosses val="autoZero"/>
        <c:auto val="1"/>
        <c:lblAlgn val="ctr"/>
        <c:lblOffset val="100"/>
        <c:noMultiLvlLbl val="0"/>
      </c:catAx>
      <c:valAx>
        <c:axId val="48106304"/>
        <c:scaling>
          <c:orientation val="minMax"/>
          <c:max val="250"/>
        </c:scaling>
        <c:delete val="0"/>
        <c:axPos val="l"/>
        <c:majorGridlines/>
        <c:title>
          <c:tx>
            <c:rich>
              <a:bodyPr rot="-5400000" vert="horz"/>
              <a:lstStyle/>
              <a:p>
                <a:pPr>
                  <a:defRPr/>
                </a:pPr>
                <a:r>
                  <a:rPr lang="en-US"/>
                  <a:t>Average Allowed Charge</a:t>
                </a:r>
              </a:p>
            </c:rich>
          </c:tx>
          <c:layout/>
          <c:overlay val="0"/>
        </c:title>
        <c:numFmt formatCode="General" sourceLinked="1"/>
        <c:majorTickMark val="out"/>
        <c:minorTickMark val="none"/>
        <c:tickLblPos val="nextTo"/>
        <c:crossAx val="4735897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Distribution of Five Levels of Office Visits, New Patients, over time</a:t>
            </a:r>
          </a:p>
        </c:rich>
      </c:tx>
      <c:layout/>
      <c:overlay val="0"/>
    </c:title>
    <c:autoTitleDeleted val="0"/>
    <c:plotArea>
      <c:layout/>
      <c:barChart>
        <c:barDir val="col"/>
        <c:grouping val="percentStacked"/>
        <c:varyColors val="0"/>
        <c:ser>
          <c:idx val="0"/>
          <c:order val="0"/>
          <c:tx>
            <c:strRef>
              <c:f>Sheet2!$B$3</c:f>
              <c:strCache>
                <c:ptCount val="1"/>
                <c:pt idx="0">
                  <c:v> 99201-OV: New, Problem focused</c:v>
                </c:pt>
              </c:strCache>
            </c:strRef>
          </c:tx>
          <c:invertIfNegative val="0"/>
          <c:cat>
            <c:numRef>
              <c:f>Sheet2!$C$2:$F$2</c:f>
              <c:numCache>
                <c:formatCode>General</c:formatCode>
                <c:ptCount val="4"/>
                <c:pt idx="0">
                  <c:v>2007</c:v>
                </c:pt>
                <c:pt idx="1">
                  <c:v>2008</c:v>
                </c:pt>
                <c:pt idx="2">
                  <c:v>2009</c:v>
                </c:pt>
                <c:pt idx="3">
                  <c:v>2010</c:v>
                </c:pt>
              </c:numCache>
            </c:numRef>
          </c:cat>
          <c:val>
            <c:numRef>
              <c:f>Sheet2!$C$3:$F$3</c:f>
              <c:numCache>
                <c:formatCode>General</c:formatCode>
                <c:ptCount val="4"/>
                <c:pt idx="0">
                  <c:v>4666</c:v>
                </c:pt>
                <c:pt idx="1">
                  <c:v>5273</c:v>
                </c:pt>
                <c:pt idx="2">
                  <c:v>5012</c:v>
                </c:pt>
                <c:pt idx="3">
                  <c:v>5173</c:v>
                </c:pt>
              </c:numCache>
            </c:numRef>
          </c:val>
        </c:ser>
        <c:ser>
          <c:idx val="1"/>
          <c:order val="1"/>
          <c:tx>
            <c:strRef>
              <c:f>Sheet2!$B$4</c:f>
              <c:strCache>
                <c:ptCount val="1"/>
                <c:pt idx="0">
                  <c:v> 99202-OV: New, Expanded problem focused</c:v>
                </c:pt>
              </c:strCache>
            </c:strRef>
          </c:tx>
          <c:invertIfNegative val="0"/>
          <c:cat>
            <c:numRef>
              <c:f>Sheet2!$C$2:$F$2</c:f>
              <c:numCache>
                <c:formatCode>General</c:formatCode>
                <c:ptCount val="4"/>
                <c:pt idx="0">
                  <c:v>2007</c:v>
                </c:pt>
                <c:pt idx="1">
                  <c:v>2008</c:v>
                </c:pt>
                <c:pt idx="2">
                  <c:v>2009</c:v>
                </c:pt>
                <c:pt idx="3">
                  <c:v>2010</c:v>
                </c:pt>
              </c:numCache>
            </c:numRef>
          </c:cat>
          <c:val>
            <c:numRef>
              <c:f>Sheet2!$C$4:$F$4</c:f>
              <c:numCache>
                <c:formatCode>General</c:formatCode>
                <c:ptCount val="4"/>
                <c:pt idx="0">
                  <c:v>25212</c:v>
                </c:pt>
                <c:pt idx="1">
                  <c:v>29005</c:v>
                </c:pt>
                <c:pt idx="2">
                  <c:v>30275</c:v>
                </c:pt>
                <c:pt idx="3">
                  <c:v>33007</c:v>
                </c:pt>
              </c:numCache>
            </c:numRef>
          </c:val>
        </c:ser>
        <c:ser>
          <c:idx val="2"/>
          <c:order val="2"/>
          <c:tx>
            <c:strRef>
              <c:f>Sheet2!$B$5</c:f>
              <c:strCache>
                <c:ptCount val="1"/>
                <c:pt idx="0">
                  <c:v> 99203-OV: New, Detailed</c:v>
                </c:pt>
              </c:strCache>
            </c:strRef>
          </c:tx>
          <c:invertIfNegative val="0"/>
          <c:cat>
            <c:numRef>
              <c:f>Sheet2!$C$2:$F$2</c:f>
              <c:numCache>
                <c:formatCode>General</c:formatCode>
                <c:ptCount val="4"/>
                <c:pt idx="0">
                  <c:v>2007</c:v>
                </c:pt>
                <c:pt idx="1">
                  <c:v>2008</c:v>
                </c:pt>
                <c:pt idx="2">
                  <c:v>2009</c:v>
                </c:pt>
                <c:pt idx="3">
                  <c:v>2010</c:v>
                </c:pt>
              </c:numCache>
            </c:numRef>
          </c:cat>
          <c:val>
            <c:numRef>
              <c:f>Sheet2!$C$5:$F$5</c:f>
              <c:numCache>
                <c:formatCode>General</c:formatCode>
                <c:ptCount val="4"/>
                <c:pt idx="0">
                  <c:v>48003</c:v>
                </c:pt>
                <c:pt idx="1">
                  <c:v>59427</c:v>
                </c:pt>
                <c:pt idx="2">
                  <c:v>61643</c:v>
                </c:pt>
                <c:pt idx="3">
                  <c:v>72847</c:v>
                </c:pt>
              </c:numCache>
            </c:numRef>
          </c:val>
        </c:ser>
        <c:ser>
          <c:idx val="3"/>
          <c:order val="3"/>
          <c:tx>
            <c:strRef>
              <c:f>Sheet2!$B$6</c:f>
              <c:strCache>
                <c:ptCount val="1"/>
                <c:pt idx="0">
                  <c:v> 99204-OV: New, Comprehensive-moderate</c:v>
                </c:pt>
              </c:strCache>
            </c:strRef>
          </c:tx>
          <c:invertIfNegative val="0"/>
          <c:cat>
            <c:numRef>
              <c:f>Sheet2!$C$2:$F$2</c:f>
              <c:numCache>
                <c:formatCode>General</c:formatCode>
                <c:ptCount val="4"/>
                <c:pt idx="0">
                  <c:v>2007</c:v>
                </c:pt>
                <c:pt idx="1">
                  <c:v>2008</c:v>
                </c:pt>
                <c:pt idx="2">
                  <c:v>2009</c:v>
                </c:pt>
                <c:pt idx="3">
                  <c:v>2010</c:v>
                </c:pt>
              </c:numCache>
            </c:numRef>
          </c:cat>
          <c:val>
            <c:numRef>
              <c:f>Sheet2!$C$6:$F$6</c:f>
              <c:numCache>
                <c:formatCode>General</c:formatCode>
                <c:ptCount val="4"/>
                <c:pt idx="0">
                  <c:v>20055</c:v>
                </c:pt>
                <c:pt idx="1">
                  <c:v>25920</c:v>
                </c:pt>
                <c:pt idx="2">
                  <c:v>26819</c:v>
                </c:pt>
                <c:pt idx="3">
                  <c:v>33732</c:v>
                </c:pt>
              </c:numCache>
            </c:numRef>
          </c:val>
        </c:ser>
        <c:ser>
          <c:idx val="4"/>
          <c:order val="4"/>
          <c:tx>
            <c:strRef>
              <c:f>Sheet2!$B$7</c:f>
              <c:strCache>
                <c:ptCount val="1"/>
                <c:pt idx="0">
                  <c:v> 99205-OV: New, Comprehensive-high</c:v>
                </c:pt>
              </c:strCache>
            </c:strRef>
          </c:tx>
          <c:invertIfNegative val="0"/>
          <c:cat>
            <c:numRef>
              <c:f>Sheet2!$C$2:$F$2</c:f>
              <c:numCache>
                <c:formatCode>General</c:formatCode>
                <c:ptCount val="4"/>
                <c:pt idx="0">
                  <c:v>2007</c:v>
                </c:pt>
                <c:pt idx="1">
                  <c:v>2008</c:v>
                </c:pt>
                <c:pt idx="2">
                  <c:v>2009</c:v>
                </c:pt>
                <c:pt idx="3">
                  <c:v>2010</c:v>
                </c:pt>
              </c:numCache>
            </c:numRef>
          </c:cat>
          <c:val>
            <c:numRef>
              <c:f>Sheet2!$C$7:$F$7</c:f>
              <c:numCache>
                <c:formatCode>General</c:formatCode>
                <c:ptCount val="4"/>
                <c:pt idx="0">
                  <c:v>5888</c:v>
                </c:pt>
                <c:pt idx="1">
                  <c:v>7225</c:v>
                </c:pt>
                <c:pt idx="2">
                  <c:v>6921</c:v>
                </c:pt>
                <c:pt idx="3">
                  <c:v>9009</c:v>
                </c:pt>
              </c:numCache>
            </c:numRef>
          </c:val>
        </c:ser>
        <c:dLbls>
          <c:showLegendKey val="0"/>
          <c:showVal val="0"/>
          <c:showCatName val="0"/>
          <c:showSerName val="0"/>
          <c:showPercent val="0"/>
          <c:showBubbleSize val="0"/>
        </c:dLbls>
        <c:gapWidth val="150"/>
        <c:overlap val="100"/>
        <c:axId val="48654848"/>
        <c:axId val="48108608"/>
      </c:barChart>
      <c:catAx>
        <c:axId val="48654848"/>
        <c:scaling>
          <c:orientation val="minMax"/>
        </c:scaling>
        <c:delete val="0"/>
        <c:axPos val="b"/>
        <c:numFmt formatCode="General" sourceLinked="1"/>
        <c:majorTickMark val="out"/>
        <c:minorTickMark val="none"/>
        <c:tickLblPos val="nextTo"/>
        <c:crossAx val="48108608"/>
        <c:crosses val="autoZero"/>
        <c:auto val="1"/>
        <c:lblAlgn val="ctr"/>
        <c:lblOffset val="100"/>
        <c:noMultiLvlLbl val="0"/>
      </c:catAx>
      <c:valAx>
        <c:axId val="48108608"/>
        <c:scaling>
          <c:orientation val="minMax"/>
        </c:scaling>
        <c:delete val="0"/>
        <c:axPos val="l"/>
        <c:majorGridlines/>
        <c:numFmt formatCode="0%" sourceLinked="1"/>
        <c:majorTickMark val="out"/>
        <c:minorTickMark val="none"/>
        <c:tickLblPos val="nextTo"/>
        <c:crossAx val="48654848"/>
        <c:crosses val="autoZero"/>
        <c:crossBetween val="between"/>
      </c:valAx>
    </c:plotArea>
    <c:legend>
      <c:legendPos val="r"/>
      <c:layout>
        <c:manualLayout>
          <c:xMode val="edge"/>
          <c:yMode val="edge"/>
          <c:x val="0.67072958581104325"/>
          <c:y val="0.32860128847530423"/>
          <c:w val="0.32047411805298948"/>
          <c:h val="0.34381770460510619"/>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Relative</a:t>
            </a:r>
            <a:r>
              <a:rPr lang="en-US" baseline="0"/>
              <a:t> frequency of various bills for Evaluation and Management (EM) Office visits New Patients, </a:t>
            </a:r>
            <a:r>
              <a:rPr lang="en-US" sz="1800" b="1" i="0" baseline="0">
                <a:effectLst/>
              </a:rPr>
              <a:t>, 1% Marketscan Sample 2007-10</a:t>
            </a:r>
            <a:endParaRPr lang="en-US">
              <a:effectLst/>
            </a:endParaRPr>
          </a:p>
        </c:rich>
      </c:tx>
      <c:layout/>
      <c:overlay val="0"/>
    </c:title>
    <c:autoTitleDeleted val="0"/>
    <c:plotArea>
      <c:layout/>
      <c:lineChart>
        <c:grouping val="standard"/>
        <c:varyColors val="0"/>
        <c:ser>
          <c:idx val="0"/>
          <c:order val="0"/>
          <c:tx>
            <c:strRef>
              <c:f>Sheet3!$T$624</c:f>
              <c:strCache>
                <c:ptCount val="1"/>
                <c:pt idx="0">
                  <c:v>New-99201</c:v>
                </c:pt>
              </c:strCache>
            </c:strRef>
          </c:tx>
          <c:val>
            <c:numRef>
              <c:f>Sheet3!$T$625:$T$672</c:f>
              <c:numCache>
                <c:formatCode>0.000</c:formatCode>
                <c:ptCount val="48"/>
                <c:pt idx="0">
                  <c:v>1</c:v>
                </c:pt>
                <c:pt idx="1">
                  <c:v>0.93094672548354263</c:v>
                </c:pt>
                <c:pt idx="2">
                  <c:v>0.89311163895486934</c:v>
                </c:pt>
                <c:pt idx="3">
                  <c:v>0.925336500395883</c:v>
                </c:pt>
                <c:pt idx="4">
                  <c:v>0.97862232779097402</c:v>
                </c:pt>
                <c:pt idx="5">
                  <c:v>0.96706254948535242</c:v>
                </c:pt>
                <c:pt idx="6">
                  <c:v>1.0071258907363423</c:v>
                </c:pt>
                <c:pt idx="7">
                  <c:v>1.1045130641330168</c:v>
                </c:pt>
                <c:pt idx="8">
                  <c:v>0.91306413301662703</c:v>
                </c:pt>
                <c:pt idx="9">
                  <c:v>0.90261282660332531</c:v>
                </c:pt>
                <c:pt idx="10">
                  <c:v>0.92288202692003163</c:v>
                </c:pt>
                <c:pt idx="11">
                  <c:v>0.74821852731591443</c:v>
                </c:pt>
                <c:pt idx="12">
                  <c:v>0.93369239604644849</c:v>
                </c:pt>
                <c:pt idx="13">
                  <c:v>0.92694716908461749</c:v>
                </c:pt>
                <c:pt idx="14">
                  <c:v>0.94982531001701365</c:v>
                </c:pt>
                <c:pt idx="15">
                  <c:v>0.90230043427872419</c:v>
                </c:pt>
                <c:pt idx="16">
                  <c:v>0.83084506948409664</c:v>
                </c:pt>
                <c:pt idx="17">
                  <c:v>0.93355795509669381</c:v>
                </c:pt>
                <c:pt idx="18">
                  <c:v>1.0002406661750292</c:v>
                </c:pt>
                <c:pt idx="19">
                  <c:v>0.88327703988843298</c:v>
                </c:pt>
                <c:pt idx="20">
                  <c:v>0.96481547591466355</c:v>
                </c:pt>
                <c:pt idx="21">
                  <c:v>0.88126042564211227</c:v>
                </c:pt>
                <c:pt idx="22">
                  <c:v>0.77518651628564761</c:v>
                </c:pt>
                <c:pt idx="23">
                  <c:v>0.82681184099145555</c:v>
                </c:pt>
                <c:pt idx="24">
                  <c:v>0.80174291185158131</c:v>
                </c:pt>
                <c:pt idx="25">
                  <c:v>0.95681099823474924</c:v>
                </c:pt>
                <c:pt idx="26">
                  <c:v>0.93501965563989631</c:v>
                </c:pt>
                <c:pt idx="27">
                  <c:v>0.92960528792349606</c:v>
                </c:pt>
                <c:pt idx="28">
                  <c:v>0.89337067320604802</c:v>
                </c:pt>
                <c:pt idx="29">
                  <c:v>0.95973138521731294</c:v>
                </c:pt>
                <c:pt idx="30">
                  <c:v>0.92252496090974179</c:v>
                </c:pt>
                <c:pt idx="31">
                  <c:v>0.87254618198912381</c:v>
                </c:pt>
                <c:pt idx="32">
                  <c:v>0.89517546244484791</c:v>
                </c:pt>
                <c:pt idx="33">
                  <c:v>0.86838128374573897</c:v>
                </c:pt>
                <c:pt idx="34">
                  <c:v>0.82416394739513654</c:v>
                </c:pt>
                <c:pt idx="35">
                  <c:v>0.78716576799973448</c:v>
                </c:pt>
                <c:pt idx="36">
                  <c:v>0.76723068301973285</c:v>
                </c:pt>
                <c:pt idx="37">
                  <c:v>0.76591648178126137</c:v>
                </c:pt>
                <c:pt idx="38">
                  <c:v>0.87578370531748895</c:v>
                </c:pt>
                <c:pt idx="39">
                  <c:v>0.78139777237045693</c:v>
                </c:pt>
                <c:pt idx="40">
                  <c:v>0.77459020995517414</c:v>
                </c:pt>
                <c:pt idx="41">
                  <c:v>0.86695227299495947</c:v>
                </c:pt>
                <c:pt idx="42">
                  <c:v>0.76355091955201237</c:v>
                </c:pt>
                <c:pt idx="43">
                  <c:v>0.89050275918837096</c:v>
                </c:pt>
                <c:pt idx="44">
                  <c:v>0.81561957262025808</c:v>
                </c:pt>
                <c:pt idx="45">
                  <c:v>0.81138784463237934</c:v>
                </c:pt>
                <c:pt idx="46">
                  <c:v>0.83463168387014752</c:v>
                </c:pt>
                <c:pt idx="47">
                  <c:v>0.75067174741499043</c:v>
                </c:pt>
              </c:numCache>
            </c:numRef>
          </c:val>
          <c:smooth val="0"/>
        </c:ser>
        <c:ser>
          <c:idx val="1"/>
          <c:order val="1"/>
          <c:tx>
            <c:strRef>
              <c:f>Sheet3!$U$624</c:f>
              <c:strCache>
                <c:ptCount val="1"/>
                <c:pt idx="0">
                  <c:v>New-99202</c:v>
                </c:pt>
              </c:strCache>
            </c:strRef>
          </c:tx>
          <c:val>
            <c:numRef>
              <c:f>Sheet3!$U$625:$U$672</c:f>
              <c:numCache>
                <c:formatCode>0.000</c:formatCode>
                <c:ptCount val="48"/>
                <c:pt idx="0">
                  <c:v>1</c:v>
                </c:pt>
                <c:pt idx="1">
                  <c:v>0.98228069100710647</c:v>
                </c:pt>
                <c:pt idx="2">
                  <c:v>0.91723842195540328</c:v>
                </c:pt>
                <c:pt idx="3">
                  <c:v>0.94648370497427126</c:v>
                </c:pt>
                <c:pt idx="4">
                  <c:v>0.90909090909090917</c:v>
                </c:pt>
                <c:pt idx="5">
                  <c:v>0.88577758719268163</c:v>
                </c:pt>
                <c:pt idx="6">
                  <c:v>0.8820754716981134</c:v>
                </c:pt>
                <c:pt idx="7">
                  <c:v>0.95754716981132082</c:v>
                </c:pt>
                <c:pt idx="8">
                  <c:v>0.87558604917095495</c:v>
                </c:pt>
                <c:pt idx="9">
                  <c:v>0.95540308747855929</c:v>
                </c:pt>
                <c:pt idx="10">
                  <c:v>0.92477129788450541</c:v>
                </c:pt>
                <c:pt idx="11">
                  <c:v>0.78730703259005164</c:v>
                </c:pt>
                <c:pt idx="12">
                  <c:v>0.92690405049172442</c:v>
                </c:pt>
                <c:pt idx="13">
                  <c:v>1.0320805563700417</c:v>
                </c:pt>
                <c:pt idx="14">
                  <c:v>0.92289935899313502</c:v>
                </c:pt>
                <c:pt idx="15">
                  <c:v>0.95629605900561498</c:v>
                </c:pt>
                <c:pt idx="16">
                  <c:v>0.85663991783465354</c:v>
                </c:pt>
                <c:pt idx="17">
                  <c:v>0.86187028764038709</c:v>
                </c:pt>
                <c:pt idx="18">
                  <c:v>0.9203509189485779</c:v>
                </c:pt>
                <c:pt idx="19">
                  <c:v>0.83333989457013247</c:v>
                </c:pt>
                <c:pt idx="20">
                  <c:v>0.93485275634498544</c:v>
                </c:pt>
                <c:pt idx="21">
                  <c:v>0.91124934736087437</c:v>
                </c:pt>
                <c:pt idx="22">
                  <c:v>0.7877592240589133</c:v>
                </c:pt>
                <c:pt idx="23">
                  <c:v>0.79620548249230216</c:v>
                </c:pt>
                <c:pt idx="24">
                  <c:v>0.91618563573182832</c:v>
                </c:pt>
                <c:pt idx="25">
                  <c:v>1.055138756433345</c:v>
                </c:pt>
                <c:pt idx="26">
                  <c:v>1.0601737762674417</c:v>
                </c:pt>
                <c:pt idx="27">
                  <c:v>1.0143206338636293</c:v>
                </c:pt>
                <c:pt idx="28">
                  <c:v>0.91280210240331539</c:v>
                </c:pt>
                <c:pt idx="29">
                  <c:v>0.96964546232233573</c:v>
                </c:pt>
                <c:pt idx="30">
                  <c:v>0.96731458380713753</c:v>
                </c:pt>
                <c:pt idx="31">
                  <c:v>0.93498304311245672</c:v>
                </c:pt>
                <c:pt idx="32">
                  <c:v>1.0286943847073498</c:v>
                </c:pt>
                <c:pt idx="33">
                  <c:v>1.0165637911443839</c:v>
                </c:pt>
                <c:pt idx="34">
                  <c:v>0.90049606637146395</c:v>
                </c:pt>
                <c:pt idx="35">
                  <c:v>0.83385299140467606</c:v>
                </c:pt>
                <c:pt idx="36">
                  <c:v>0.85862594028049954</c:v>
                </c:pt>
                <c:pt idx="37">
                  <c:v>0.97673149238650481</c:v>
                </c:pt>
                <c:pt idx="38">
                  <c:v>1.0466268231426901</c:v>
                </c:pt>
                <c:pt idx="39">
                  <c:v>0.91264574637500073</c:v>
                </c:pt>
                <c:pt idx="40">
                  <c:v>0.88287340397120617</c:v>
                </c:pt>
                <c:pt idx="41">
                  <c:v>0.9531467610693406</c:v>
                </c:pt>
                <c:pt idx="42">
                  <c:v>0.90579223951447663</c:v>
                </c:pt>
                <c:pt idx="43">
                  <c:v>0.92804676098402916</c:v>
                </c:pt>
                <c:pt idx="44">
                  <c:v>0.94216343505053646</c:v>
                </c:pt>
                <c:pt idx="45">
                  <c:v>0.92671813283659343</c:v>
                </c:pt>
                <c:pt idx="46">
                  <c:v>0.93495562735069637</c:v>
                </c:pt>
                <c:pt idx="47">
                  <c:v>0.91044243803050273</c:v>
                </c:pt>
              </c:numCache>
            </c:numRef>
          </c:val>
          <c:smooth val="0"/>
        </c:ser>
        <c:ser>
          <c:idx val="2"/>
          <c:order val="2"/>
          <c:tx>
            <c:strRef>
              <c:f>Sheet3!$V$624</c:f>
              <c:strCache>
                <c:ptCount val="1"/>
                <c:pt idx="0">
                  <c:v>New-99203</c:v>
                </c:pt>
              </c:strCache>
            </c:strRef>
          </c:tx>
          <c:val>
            <c:numRef>
              <c:f>Sheet3!$V$625:$V$672</c:f>
              <c:numCache>
                <c:formatCode>0.000</c:formatCode>
                <c:ptCount val="48"/>
                <c:pt idx="0">
                  <c:v>1</c:v>
                </c:pt>
                <c:pt idx="1">
                  <c:v>1.0306711793628343</c:v>
                </c:pt>
                <c:pt idx="2">
                  <c:v>1.027109853842527</c:v>
                </c:pt>
                <c:pt idx="3">
                  <c:v>0.98948609146628952</c:v>
                </c:pt>
                <c:pt idx="4">
                  <c:v>0.91560584629891562</c:v>
                </c:pt>
                <c:pt idx="5">
                  <c:v>0.94101052962439091</c:v>
                </c:pt>
                <c:pt idx="6">
                  <c:v>0.91961338991041963</c:v>
                </c:pt>
                <c:pt idx="7">
                  <c:v>0.97571900047147586</c:v>
                </c:pt>
                <c:pt idx="8">
                  <c:v>0.92225365393682224</c:v>
                </c:pt>
                <c:pt idx="9">
                  <c:v>1.0671852899575671</c:v>
                </c:pt>
                <c:pt idx="10">
                  <c:v>0.9254203991827753</c:v>
                </c:pt>
                <c:pt idx="11">
                  <c:v>0.82366808109382361</c:v>
                </c:pt>
                <c:pt idx="12">
                  <c:v>1.0859605580211058</c:v>
                </c:pt>
                <c:pt idx="13">
                  <c:v>1.1593567890324206</c:v>
                </c:pt>
                <c:pt idx="14">
                  <c:v>1.0381270575848645</c:v>
                </c:pt>
                <c:pt idx="15">
                  <c:v>1.0437776816949755</c:v>
                </c:pt>
                <c:pt idx="16">
                  <c:v>0.98789187511835175</c:v>
                </c:pt>
                <c:pt idx="17">
                  <c:v>0.9771843760667247</c:v>
                </c:pt>
                <c:pt idx="18">
                  <c:v>1.007105331360524</c:v>
                </c:pt>
                <c:pt idx="19">
                  <c:v>0.95046566347995398</c:v>
                </c:pt>
                <c:pt idx="20">
                  <c:v>1.0276463840583185</c:v>
                </c:pt>
                <c:pt idx="21">
                  <c:v>1.0205147226962066</c:v>
                </c:pt>
                <c:pt idx="22">
                  <c:v>0.8942529612936545</c:v>
                </c:pt>
                <c:pt idx="23">
                  <c:v>0.90343272372047023</c:v>
                </c:pt>
                <c:pt idx="24">
                  <c:v>1.0447370369107332</c:v>
                </c:pt>
                <c:pt idx="25">
                  <c:v>1.1710886590517389</c:v>
                </c:pt>
                <c:pt idx="26">
                  <c:v>1.142700509808001</c:v>
                </c:pt>
                <c:pt idx="27">
                  <c:v>1.1194979094762147</c:v>
                </c:pt>
                <c:pt idx="28">
                  <c:v>1.0253096815260432</c:v>
                </c:pt>
                <c:pt idx="29">
                  <c:v>1.0989958493255632</c:v>
                </c:pt>
                <c:pt idx="30">
                  <c:v>1.0608576084001573</c:v>
                </c:pt>
                <c:pt idx="31">
                  <c:v>1.0631310223281527</c:v>
                </c:pt>
                <c:pt idx="32">
                  <c:v>1.1083926268946118</c:v>
                </c:pt>
                <c:pt idx="33">
                  <c:v>1.1792818066493855</c:v>
                </c:pt>
                <c:pt idx="34">
                  <c:v>1.017841861229233</c:v>
                </c:pt>
                <c:pt idx="35">
                  <c:v>0.96165409154216452</c:v>
                </c:pt>
                <c:pt idx="36">
                  <c:v>1.0419169585111321</c:v>
                </c:pt>
                <c:pt idx="37">
                  <c:v>1.1543595765488426</c:v>
                </c:pt>
                <c:pt idx="38">
                  <c:v>1.1987705630258645</c:v>
                </c:pt>
                <c:pt idx="39">
                  <c:v>1.1413671348466465</c:v>
                </c:pt>
                <c:pt idx="40">
                  <c:v>1.0578031792244986</c:v>
                </c:pt>
                <c:pt idx="41">
                  <c:v>1.1692927979243957</c:v>
                </c:pt>
                <c:pt idx="42">
                  <c:v>1.0965144296984486</c:v>
                </c:pt>
                <c:pt idx="43">
                  <c:v>1.1416166885053625</c:v>
                </c:pt>
                <c:pt idx="44">
                  <c:v>1.1719344147020205</c:v>
                </c:pt>
                <c:pt idx="45">
                  <c:v>1.1321214761249598</c:v>
                </c:pt>
                <c:pt idx="46">
                  <c:v>1.1674059287975207</c:v>
                </c:pt>
                <c:pt idx="47">
                  <c:v>1.0904886218416547</c:v>
                </c:pt>
              </c:numCache>
            </c:numRef>
          </c:val>
          <c:smooth val="0"/>
        </c:ser>
        <c:ser>
          <c:idx val="3"/>
          <c:order val="3"/>
          <c:tx>
            <c:strRef>
              <c:f>Sheet3!$W$624</c:f>
              <c:strCache>
                <c:ptCount val="1"/>
                <c:pt idx="0">
                  <c:v>New-99204</c:v>
                </c:pt>
              </c:strCache>
            </c:strRef>
          </c:tx>
          <c:val>
            <c:numRef>
              <c:f>Sheet3!$W$625:$W$672</c:f>
              <c:numCache>
                <c:formatCode>0.000</c:formatCode>
                <c:ptCount val="48"/>
                <c:pt idx="0">
                  <c:v>1</c:v>
                </c:pt>
                <c:pt idx="1">
                  <c:v>0.91706286318013741</c:v>
                </c:pt>
                <c:pt idx="2">
                  <c:v>0.99260433174854734</c:v>
                </c:pt>
                <c:pt idx="3">
                  <c:v>0.91051241415742201</c:v>
                </c:pt>
                <c:pt idx="4">
                  <c:v>0.90227152667723198</c:v>
                </c:pt>
                <c:pt idx="5">
                  <c:v>0.82972354287726713</c:v>
                </c:pt>
                <c:pt idx="6">
                  <c:v>0.86053882725832009</c:v>
                </c:pt>
                <c:pt idx="7">
                  <c:v>0.94717379820390901</c:v>
                </c:pt>
                <c:pt idx="8">
                  <c:v>0.84719140693784101</c:v>
                </c:pt>
                <c:pt idx="9">
                  <c:v>0.96513470681458002</c:v>
                </c:pt>
                <c:pt idx="10">
                  <c:v>0.8995949991195632</c:v>
                </c:pt>
                <c:pt idx="11">
                  <c:v>0.7237189646064448</c:v>
                </c:pt>
                <c:pt idx="12">
                  <c:v>1.1095682169636716</c:v>
                </c:pt>
                <c:pt idx="13">
                  <c:v>1.073425980141492</c:v>
                </c:pt>
                <c:pt idx="14">
                  <c:v>0.95349314036570965</c:v>
                </c:pt>
                <c:pt idx="15">
                  <c:v>1.0126192828891714</c:v>
                </c:pt>
                <c:pt idx="16">
                  <c:v>0.95752956476048456</c:v>
                </c:pt>
                <c:pt idx="17">
                  <c:v>0.98666656900276684</c:v>
                </c:pt>
                <c:pt idx="18">
                  <c:v>0.97771168673435882</c:v>
                </c:pt>
                <c:pt idx="19">
                  <c:v>0.92927459399706036</c:v>
                </c:pt>
                <c:pt idx="20">
                  <c:v>1.0288397290681741</c:v>
                </c:pt>
                <c:pt idx="21">
                  <c:v>1.0216638634774633</c:v>
                </c:pt>
                <c:pt idx="22">
                  <c:v>0.87358688706914778</c:v>
                </c:pt>
                <c:pt idx="23">
                  <c:v>0.89563772404060304</c:v>
                </c:pt>
                <c:pt idx="24">
                  <c:v>1.0601118133397844</c:v>
                </c:pt>
                <c:pt idx="25">
                  <c:v>1.2018967235305824</c:v>
                </c:pt>
                <c:pt idx="26">
                  <c:v>1.1105933282607265</c:v>
                </c:pt>
                <c:pt idx="27">
                  <c:v>1.1255988427876857</c:v>
                </c:pt>
                <c:pt idx="28">
                  <c:v>0.98925243918470052</c:v>
                </c:pt>
                <c:pt idx="29">
                  <c:v>1.0853988841166968</c:v>
                </c:pt>
                <c:pt idx="30">
                  <c:v>1.0610380796686092</c:v>
                </c:pt>
                <c:pt idx="31">
                  <c:v>1.0087040320900178</c:v>
                </c:pt>
                <c:pt idx="32">
                  <c:v>1.0772631781951874</c:v>
                </c:pt>
                <c:pt idx="33">
                  <c:v>1.0939205343418834</c:v>
                </c:pt>
                <c:pt idx="34">
                  <c:v>0.96288472435749284</c:v>
                </c:pt>
                <c:pt idx="35">
                  <c:v>0.89755207263106263</c:v>
                </c:pt>
                <c:pt idx="36">
                  <c:v>1.0777974712213036</c:v>
                </c:pt>
                <c:pt idx="37">
                  <c:v>1.2267998442630168</c:v>
                </c:pt>
                <c:pt idx="38">
                  <c:v>1.2537477038048883</c:v>
                </c:pt>
                <c:pt idx="39">
                  <c:v>1.2469142877952468</c:v>
                </c:pt>
                <c:pt idx="40">
                  <c:v>1.1105323982135986</c:v>
                </c:pt>
                <c:pt idx="41">
                  <c:v>1.16953710411721</c:v>
                </c:pt>
                <c:pt idx="42">
                  <c:v>1.0908914420182216</c:v>
                </c:pt>
                <c:pt idx="43">
                  <c:v>1.2246954560992265</c:v>
                </c:pt>
                <c:pt idx="44">
                  <c:v>1.2223903716568523</c:v>
                </c:pt>
                <c:pt idx="45">
                  <c:v>1.1342652202830121</c:v>
                </c:pt>
                <c:pt idx="46">
                  <c:v>1.2257729807793896</c:v>
                </c:pt>
                <c:pt idx="47">
                  <c:v>1.0949833078922586</c:v>
                </c:pt>
              </c:numCache>
            </c:numRef>
          </c:val>
          <c:smooth val="0"/>
        </c:ser>
        <c:ser>
          <c:idx val="4"/>
          <c:order val="4"/>
          <c:tx>
            <c:strRef>
              <c:f>Sheet3!$X$624</c:f>
              <c:strCache>
                <c:ptCount val="1"/>
                <c:pt idx="0">
                  <c:v>New-99205</c:v>
                </c:pt>
              </c:strCache>
            </c:strRef>
          </c:tx>
          <c:val>
            <c:numRef>
              <c:f>Sheet3!$X$625:$X$672</c:f>
              <c:numCache>
                <c:formatCode>0.000</c:formatCode>
                <c:ptCount val="48"/>
                <c:pt idx="0">
                  <c:v>1</c:v>
                </c:pt>
                <c:pt idx="1">
                  <c:v>0.97506265664160408</c:v>
                </c:pt>
                <c:pt idx="2">
                  <c:v>0.85789473684210538</c:v>
                </c:pt>
                <c:pt idx="3">
                  <c:v>0.87380116959064325</c:v>
                </c:pt>
                <c:pt idx="4">
                  <c:v>0.90701754385964917</c:v>
                </c:pt>
                <c:pt idx="5">
                  <c:v>0.95900584795321642</c:v>
                </c:pt>
                <c:pt idx="6">
                  <c:v>0.79649122807017536</c:v>
                </c:pt>
                <c:pt idx="7">
                  <c:v>0.90701754385964917</c:v>
                </c:pt>
                <c:pt idx="8">
                  <c:v>0.72333333333333338</c:v>
                </c:pt>
                <c:pt idx="9">
                  <c:v>0.96315789473684221</c:v>
                </c:pt>
                <c:pt idx="10">
                  <c:v>0.84660818713450281</c:v>
                </c:pt>
                <c:pt idx="11">
                  <c:v>0.72456140350877196</c:v>
                </c:pt>
                <c:pt idx="12">
                  <c:v>1.0619879792294746</c:v>
                </c:pt>
                <c:pt idx="13">
                  <c:v>1.0205911464559116</c:v>
                </c:pt>
                <c:pt idx="14">
                  <c:v>0.90112584492823578</c:v>
                </c:pt>
                <c:pt idx="15">
                  <c:v>1.0373621710154575</c:v>
                </c:pt>
                <c:pt idx="16">
                  <c:v>0.87580495341785547</c:v>
                </c:pt>
                <c:pt idx="17">
                  <c:v>0.9527109552797749</c:v>
                </c:pt>
                <c:pt idx="18">
                  <c:v>0.90559423754771451</c:v>
                </c:pt>
                <c:pt idx="19">
                  <c:v>0.86835763238539077</c:v>
                </c:pt>
                <c:pt idx="20">
                  <c:v>0.98041498952054396</c:v>
                </c:pt>
                <c:pt idx="21">
                  <c:v>0.85644191873344699</c:v>
                </c:pt>
                <c:pt idx="22">
                  <c:v>0.72953956834024769</c:v>
                </c:pt>
                <c:pt idx="23">
                  <c:v>0.75664781689841942</c:v>
                </c:pt>
                <c:pt idx="24">
                  <c:v>0.94284893365355749</c:v>
                </c:pt>
                <c:pt idx="25">
                  <c:v>1.0694117362134383</c:v>
                </c:pt>
                <c:pt idx="26">
                  <c:v>0.90439669329248251</c:v>
                </c:pt>
                <c:pt idx="27">
                  <c:v>1.0187792909532269</c:v>
                </c:pt>
                <c:pt idx="28">
                  <c:v>0.83825883987143368</c:v>
                </c:pt>
                <c:pt idx="29">
                  <c:v>0.97427723144200939</c:v>
                </c:pt>
                <c:pt idx="30">
                  <c:v>0.9536155609546586</c:v>
                </c:pt>
                <c:pt idx="31">
                  <c:v>0.82441603334144675</c:v>
                </c:pt>
                <c:pt idx="32">
                  <c:v>0.8614327233957082</c:v>
                </c:pt>
                <c:pt idx="33">
                  <c:v>0.85979209447363558</c:v>
                </c:pt>
                <c:pt idx="34">
                  <c:v>0.87096887900525477</c:v>
                </c:pt>
                <c:pt idx="35">
                  <c:v>0.75058773184818295</c:v>
                </c:pt>
                <c:pt idx="36">
                  <c:v>0.89281713673780572</c:v>
                </c:pt>
                <c:pt idx="37">
                  <c:v>1.1314064520347755</c:v>
                </c:pt>
                <c:pt idx="38">
                  <c:v>1.1238352695314542</c:v>
                </c:pt>
                <c:pt idx="39">
                  <c:v>1.0630004945624603</c:v>
                </c:pt>
                <c:pt idx="40">
                  <c:v>0.99337797101268788</c:v>
                </c:pt>
                <c:pt idx="41">
                  <c:v>1.0672131781604621</c:v>
                </c:pt>
                <c:pt idx="42">
                  <c:v>0.99201904081978443</c:v>
                </c:pt>
                <c:pt idx="43">
                  <c:v>1.0572476900791674</c:v>
                </c:pt>
                <c:pt idx="44">
                  <c:v>1.1556795337185002</c:v>
                </c:pt>
                <c:pt idx="45">
                  <c:v>1.0069672729417261</c:v>
                </c:pt>
                <c:pt idx="46">
                  <c:v>1.0517666716344554</c:v>
                </c:pt>
                <c:pt idx="47">
                  <c:v>0.95668685580428503</c:v>
                </c:pt>
              </c:numCache>
            </c:numRef>
          </c:val>
          <c:smooth val="0"/>
        </c:ser>
        <c:dLbls>
          <c:showLegendKey val="0"/>
          <c:showVal val="0"/>
          <c:showCatName val="0"/>
          <c:showSerName val="0"/>
          <c:showPercent val="0"/>
          <c:showBubbleSize val="0"/>
        </c:dLbls>
        <c:marker val="1"/>
        <c:smooth val="0"/>
        <c:axId val="49385984"/>
        <c:axId val="49080576"/>
      </c:lineChart>
      <c:catAx>
        <c:axId val="49385984"/>
        <c:scaling>
          <c:orientation val="minMax"/>
        </c:scaling>
        <c:delete val="0"/>
        <c:axPos val="b"/>
        <c:majorTickMark val="none"/>
        <c:minorTickMark val="none"/>
        <c:tickLblPos val="nextTo"/>
        <c:crossAx val="49080576"/>
        <c:crosses val="autoZero"/>
        <c:auto val="1"/>
        <c:lblAlgn val="ctr"/>
        <c:lblOffset val="100"/>
        <c:noMultiLvlLbl val="0"/>
      </c:catAx>
      <c:valAx>
        <c:axId val="49080576"/>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200"/>
            </a:pPr>
            <a:endParaRPr lang="en-US"/>
          </a:p>
        </c:txPr>
        <c:crossAx val="493859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Relative</a:t>
            </a:r>
            <a:r>
              <a:rPr lang="en-US" baseline="0"/>
              <a:t> frequency of various bills for Evaluation and Management (EM) Office visits - Established patients </a:t>
            </a:r>
            <a:r>
              <a:rPr lang="en-US" sz="1800" b="1" i="0" baseline="0">
                <a:effectLst/>
              </a:rPr>
              <a:t>, 1% Marketscan Sample 2007-10</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overlay val="0"/>
    </c:title>
    <c:autoTitleDeleted val="0"/>
    <c:plotArea>
      <c:layout/>
      <c:lineChart>
        <c:grouping val="standard"/>
        <c:varyColors val="0"/>
        <c:ser>
          <c:idx val="5"/>
          <c:order val="0"/>
          <c:tx>
            <c:strRef>
              <c:f>Sheet3!$Y$624</c:f>
              <c:strCache>
                <c:ptCount val="1"/>
                <c:pt idx="0">
                  <c:v>Est-99211</c:v>
                </c:pt>
              </c:strCache>
            </c:strRef>
          </c:tx>
          <c:val>
            <c:numRef>
              <c:f>Sheet3!$Y$625:$Y$672</c:f>
              <c:numCache>
                <c:formatCode>0.000</c:formatCode>
                <c:ptCount val="48"/>
                <c:pt idx="0">
                  <c:v>1</c:v>
                </c:pt>
                <c:pt idx="1">
                  <c:v>1.004659129838986</c:v>
                </c:pt>
                <c:pt idx="2">
                  <c:v>1.036450839328537</c:v>
                </c:pt>
                <c:pt idx="3">
                  <c:v>0.97435651478816943</c:v>
                </c:pt>
                <c:pt idx="4">
                  <c:v>0.97841726618705027</c:v>
                </c:pt>
                <c:pt idx="5">
                  <c:v>1.0115267785771382</c:v>
                </c:pt>
                <c:pt idx="6">
                  <c:v>1.0009592326139087</c:v>
                </c:pt>
                <c:pt idx="7">
                  <c:v>1.0604316546762589</c:v>
                </c:pt>
                <c:pt idx="8">
                  <c:v>0.94362909672262196</c:v>
                </c:pt>
                <c:pt idx="9">
                  <c:v>1.3035971223021581</c:v>
                </c:pt>
                <c:pt idx="10">
                  <c:v>1.1879616306954435</c:v>
                </c:pt>
                <c:pt idx="11">
                  <c:v>0.97649880095923258</c:v>
                </c:pt>
                <c:pt idx="12">
                  <c:v>1.0733571988200425</c:v>
                </c:pt>
                <c:pt idx="13">
                  <c:v>1.0542332321935854</c:v>
                </c:pt>
                <c:pt idx="14">
                  <c:v>0.95730757755156326</c:v>
                </c:pt>
                <c:pt idx="15">
                  <c:v>1.046441830518827</c:v>
                </c:pt>
                <c:pt idx="16">
                  <c:v>0.98784695156958424</c:v>
                </c:pt>
                <c:pt idx="17">
                  <c:v>1.0186713597451067</c:v>
                </c:pt>
                <c:pt idx="18">
                  <c:v>1.0253085836983566</c:v>
                </c:pt>
                <c:pt idx="19">
                  <c:v>1.0200150922018996</c:v>
                </c:pt>
                <c:pt idx="20">
                  <c:v>1.0245620656668049</c:v>
                </c:pt>
                <c:pt idx="21">
                  <c:v>1.2663660426139352</c:v>
                </c:pt>
                <c:pt idx="22">
                  <c:v>1.0266658892102685</c:v>
                </c:pt>
                <c:pt idx="23">
                  <c:v>0.9992483178696453</c:v>
                </c:pt>
                <c:pt idx="24">
                  <c:v>1.0087433484305937</c:v>
                </c:pt>
                <c:pt idx="25">
                  <c:v>1.0511822917799782</c:v>
                </c:pt>
                <c:pt idx="26">
                  <c:v>1.0840101510021136</c:v>
                </c:pt>
                <c:pt idx="27">
                  <c:v>1.0814732252543584</c:v>
                </c:pt>
                <c:pt idx="28">
                  <c:v>0.98351425259656466</c:v>
                </c:pt>
                <c:pt idx="29">
                  <c:v>1.1149298095631512</c:v>
                </c:pt>
                <c:pt idx="30">
                  <c:v>1.0999885783636654</c:v>
                </c:pt>
                <c:pt idx="31">
                  <c:v>1.0718160880156662</c:v>
                </c:pt>
                <c:pt idx="32">
                  <c:v>1.2322451051913863</c:v>
                </c:pt>
                <c:pt idx="33">
                  <c:v>1.2370666657285563</c:v>
                </c:pt>
                <c:pt idx="34">
                  <c:v>1.1036327810952473</c:v>
                </c:pt>
                <c:pt idx="35">
                  <c:v>1.0364953538480255</c:v>
                </c:pt>
                <c:pt idx="36">
                  <c:v>0.93433783119293157</c:v>
                </c:pt>
                <c:pt idx="37">
                  <c:v>0.98385428654669504</c:v>
                </c:pt>
                <c:pt idx="38">
                  <c:v>1.0257283307847649</c:v>
                </c:pt>
                <c:pt idx="39">
                  <c:v>0.97392799747952941</c:v>
                </c:pt>
                <c:pt idx="40">
                  <c:v>0.86598070954700734</c:v>
                </c:pt>
                <c:pt idx="41">
                  <c:v>1.0334308905064615</c:v>
                </c:pt>
                <c:pt idx="42">
                  <c:v>0.92579319098719115</c:v>
                </c:pt>
                <c:pt idx="43">
                  <c:v>0.96740187372818842</c:v>
                </c:pt>
                <c:pt idx="44">
                  <c:v>0.98198967976059748</c:v>
                </c:pt>
                <c:pt idx="45">
                  <c:v>1.0260998368806666</c:v>
                </c:pt>
                <c:pt idx="46">
                  <c:v>1.0376536764632116</c:v>
                </c:pt>
                <c:pt idx="47">
                  <c:v>0.89235764235603243</c:v>
                </c:pt>
              </c:numCache>
            </c:numRef>
          </c:val>
          <c:smooth val="0"/>
        </c:ser>
        <c:ser>
          <c:idx val="6"/>
          <c:order val="1"/>
          <c:tx>
            <c:strRef>
              <c:f>Sheet3!$Z$624</c:f>
              <c:strCache>
                <c:ptCount val="1"/>
                <c:pt idx="0">
                  <c:v>Est-99212</c:v>
                </c:pt>
              </c:strCache>
            </c:strRef>
          </c:tx>
          <c:val>
            <c:numRef>
              <c:f>Sheet3!$Z$625:$Z$672</c:f>
              <c:numCache>
                <c:formatCode>0.000</c:formatCode>
                <c:ptCount val="48"/>
                <c:pt idx="0">
                  <c:v>1</c:v>
                </c:pt>
                <c:pt idx="1">
                  <c:v>0.99398968091334883</c:v>
                </c:pt>
                <c:pt idx="2">
                  <c:v>0.95722336065573765</c:v>
                </c:pt>
                <c:pt idx="3">
                  <c:v>0.93844347677595619</c:v>
                </c:pt>
                <c:pt idx="4">
                  <c:v>0.95978483606557374</c:v>
                </c:pt>
                <c:pt idx="5">
                  <c:v>0.92375341530054622</c:v>
                </c:pt>
                <c:pt idx="6">
                  <c:v>0.88601434426229497</c:v>
                </c:pt>
                <c:pt idx="7">
                  <c:v>0.97003073770491788</c:v>
                </c:pt>
                <c:pt idx="8">
                  <c:v>0.85705259562841529</c:v>
                </c:pt>
                <c:pt idx="9">
                  <c:v>0.98360655737704916</c:v>
                </c:pt>
                <c:pt idx="10">
                  <c:v>0.94995730874316953</c:v>
                </c:pt>
                <c:pt idx="11">
                  <c:v>0.79533811475409821</c:v>
                </c:pt>
                <c:pt idx="12">
                  <c:v>0.94892108787608509</c:v>
                </c:pt>
                <c:pt idx="13">
                  <c:v>0.95241182227078025</c:v>
                </c:pt>
                <c:pt idx="14">
                  <c:v>0.90531877823493578</c:v>
                </c:pt>
                <c:pt idx="15">
                  <c:v>0.94268700869214672</c:v>
                </c:pt>
                <c:pt idx="16">
                  <c:v>0.90009954915070844</c:v>
                </c:pt>
                <c:pt idx="17">
                  <c:v>0.9144850493141099</c:v>
                </c:pt>
                <c:pt idx="18">
                  <c:v>0.90868953035183264</c:v>
                </c:pt>
                <c:pt idx="19">
                  <c:v>0.83681639650445161</c:v>
                </c:pt>
                <c:pt idx="20">
                  <c:v>0.93324890276483563</c:v>
                </c:pt>
                <c:pt idx="21">
                  <c:v>0.93424200607669572</c:v>
                </c:pt>
                <c:pt idx="22">
                  <c:v>0.81886804759813658</c:v>
                </c:pt>
                <c:pt idx="23">
                  <c:v>0.86584835828546647</c:v>
                </c:pt>
                <c:pt idx="24">
                  <c:v>0.86099136311768387</c:v>
                </c:pt>
                <c:pt idx="25">
                  <c:v>0.93359881160773883</c:v>
                </c:pt>
                <c:pt idx="26">
                  <c:v>0.92162455770343599</c:v>
                </c:pt>
                <c:pt idx="27">
                  <c:v>0.9428312046492926</c:v>
                </c:pt>
                <c:pt idx="28">
                  <c:v>0.84538392969653642</c:v>
                </c:pt>
                <c:pt idx="29">
                  <c:v>0.93737795992636408</c:v>
                </c:pt>
                <c:pt idx="30">
                  <c:v>0.8846832224835981</c:v>
                </c:pt>
                <c:pt idx="31">
                  <c:v>0.84998756113730645</c:v>
                </c:pt>
                <c:pt idx="32">
                  <c:v>0.90825531257625658</c:v>
                </c:pt>
                <c:pt idx="33">
                  <c:v>0.92577905436949703</c:v>
                </c:pt>
                <c:pt idx="34">
                  <c:v>0.85267862699577313</c:v>
                </c:pt>
                <c:pt idx="35">
                  <c:v>0.83550296465293228</c:v>
                </c:pt>
                <c:pt idx="36">
                  <c:v>0.77111804584804911</c:v>
                </c:pt>
                <c:pt idx="37">
                  <c:v>0.84330362903025535</c:v>
                </c:pt>
                <c:pt idx="38">
                  <c:v>0.88054081756687019</c:v>
                </c:pt>
                <c:pt idx="39">
                  <c:v>0.86099418705523678</c:v>
                </c:pt>
                <c:pt idx="40">
                  <c:v>0.76447133170012427</c:v>
                </c:pt>
                <c:pt idx="41">
                  <c:v>0.84961540925274459</c:v>
                </c:pt>
                <c:pt idx="42">
                  <c:v>0.78014567252657385</c:v>
                </c:pt>
                <c:pt idx="43">
                  <c:v>0.81556174641924739</c:v>
                </c:pt>
                <c:pt idx="44">
                  <c:v>0.79887221094433392</c:v>
                </c:pt>
                <c:pt idx="45">
                  <c:v>0.77290373024599901</c:v>
                </c:pt>
                <c:pt idx="46">
                  <c:v>0.79661695768618235</c:v>
                </c:pt>
                <c:pt idx="47">
                  <c:v>0.74532482676654987</c:v>
                </c:pt>
              </c:numCache>
            </c:numRef>
          </c:val>
          <c:smooth val="0"/>
        </c:ser>
        <c:ser>
          <c:idx val="7"/>
          <c:order val="2"/>
          <c:tx>
            <c:strRef>
              <c:f>Sheet3!$AA$624</c:f>
              <c:strCache>
                <c:ptCount val="1"/>
                <c:pt idx="0">
                  <c:v>Est-99213</c:v>
                </c:pt>
              </c:strCache>
            </c:strRef>
          </c:tx>
          <c:val>
            <c:numRef>
              <c:f>Sheet3!$AA$625:$AA$672</c:f>
              <c:numCache>
                <c:formatCode>0.000</c:formatCode>
                <c:ptCount val="48"/>
                <c:pt idx="0">
                  <c:v>1</c:v>
                </c:pt>
                <c:pt idx="1">
                  <c:v>1.0371196594151804</c:v>
                </c:pt>
                <c:pt idx="2">
                  <c:v>0.99342621211422244</c:v>
                </c:pt>
                <c:pt idx="3">
                  <c:v>0.92967584690378446</c:v>
                </c:pt>
                <c:pt idx="4">
                  <c:v>0.91659362457904692</c:v>
                </c:pt>
                <c:pt idx="5">
                  <c:v>0.84870907720933109</c:v>
                </c:pt>
                <c:pt idx="6">
                  <c:v>0.79591271854961476</c:v>
                </c:pt>
                <c:pt idx="7">
                  <c:v>0.86351893712229555</c:v>
                </c:pt>
                <c:pt idx="8">
                  <c:v>0.83984253663637354</c:v>
                </c:pt>
                <c:pt idx="9">
                  <c:v>0.97197490427642197</c:v>
                </c:pt>
                <c:pt idx="10">
                  <c:v>0.96020820839292043</c:v>
                </c:pt>
                <c:pt idx="11">
                  <c:v>0.84974858144577214</c:v>
                </c:pt>
                <c:pt idx="12">
                  <c:v>1.0313892021893101</c:v>
                </c:pt>
                <c:pt idx="13">
                  <c:v>1.1052617653578791</c:v>
                </c:pt>
                <c:pt idx="14">
                  <c:v>0.97365897951037617</c:v>
                </c:pt>
                <c:pt idx="15">
                  <c:v>0.99277901515588329</c:v>
                </c:pt>
                <c:pt idx="16">
                  <c:v>0.90149620116170881</c:v>
                </c:pt>
                <c:pt idx="17">
                  <c:v>0.87670758508038238</c:v>
                </c:pt>
                <c:pt idx="18">
                  <c:v>0.8362265837299292</c:v>
                </c:pt>
                <c:pt idx="19">
                  <c:v>0.80324907525254652</c:v>
                </c:pt>
                <c:pt idx="20">
                  <c:v>0.91011656887652115</c:v>
                </c:pt>
                <c:pt idx="21">
                  <c:v>0.94972874473640845</c:v>
                </c:pt>
                <c:pt idx="22">
                  <c:v>0.87047501875136324</c:v>
                </c:pt>
                <c:pt idx="23">
                  <c:v>0.93613825133777184</c:v>
                </c:pt>
                <c:pt idx="24">
                  <c:v>0.94471816983950962</c:v>
                </c:pt>
                <c:pt idx="25">
                  <c:v>1.0811331809503288</c:v>
                </c:pt>
                <c:pt idx="26">
                  <c:v>1.0397420515116174</c:v>
                </c:pt>
                <c:pt idx="27">
                  <c:v>0.9912958473571446</c:v>
                </c:pt>
                <c:pt idx="28">
                  <c:v>0.90004744104323675</c:v>
                </c:pt>
                <c:pt idx="29">
                  <c:v>0.93621340772659922</c:v>
                </c:pt>
                <c:pt idx="30">
                  <c:v>0.85594293243994535</c:v>
                </c:pt>
                <c:pt idx="31">
                  <c:v>0.84759118459347149</c:v>
                </c:pt>
                <c:pt idx="32">
                  <c:v>0.97614608683660398</c:v>
                </c:pt>
                <c:pt idx="33">
                  <c:v>1.0366885068994685</c:v>
                </c:pt>
                <c:pt idx="34">
                  <c:v>0.95084076271194906</c:v>
                </c:pt>
                <c:pt idx="35">
                  <c:v>0.92526446178065302</c:v>
                </c:pt>
                <c:pt idx="36">
                  <c:v>0.87735910988740995</c:v>
                </c:pt>
                <c:pt idx="37">
                  <c:v>0.97731592866774009</c:v>
                </c:pt>
                <c:pt idx="38">
                  <c:v>1.0247231374675703</c:v>
                </c:pt>
                <c:pt idx="39">
                  <c:v>0.92316500001541235</c:v>
                </c:pt>
                <c:pt idx="40">
                  <c:v>0.84132210168794552</c:v>
                </c:pt>
                <c:pt idx="41">
                  <c:v>0.8932193241554639</c:v>
                </c:pt>
                <c:pt idx="42">
                  <c:v>0.77939633549094789</c:v>
                </c:pt>
                <c:pt idx="43">
                  <c:v>0.83181705044247445</c:v>
                </c:pt>
                <c:pt idx="44">
                  <c:v>0.87499714038618581</c:v>
                </c:pt>
                <c:pt idx="45">
                  <c:v>0.84993382104944371</c:v>
                </c:pt>
                <c:pt idx="46">
                  <c:v>0.91225384438456791</c:v>
                </c:pt>
                <c:pt idx="47">
                  <c:v>0.90080013852285734</c:v>
                </c:pt>
              </c:numCache>
            </c:numRef>
          </c:val>
          <c:smooth val="0"/>
        </c:ser>
        <c:ser>
          <c:idx val="9"/>
          <c:order val="3"/>
          <c:tx>
            <c:strRef>
              <c:f>Sheet3!$AB$624</c:f>
              <c:strCache>
                <c:ptCount val="1"/>
                <c:pt idx="0">
                  <c:v>Est-99214</c:v>
                </c:pt>
              </c:strCache>
            </c:strRef>
          </c:tx>
          <c:val>
            <c:numRef>
              <c:f>Sheet3!$AB$625:$AB$672</c:f>
              <c:numCache>
                <c:formatCode>0.000</c:formatCode>
                <c:ptCount val="48"/>
                <c:pt idx="0">
                  <c:v>1</c:v>
                </c:pt>
                <c:pt idx="1">
                  <c:v>1.0088205604457725</c:v>
                </c:pt>
                <c:pt idx="2">
                  <c:v>0.98892029395138514</c:v>
                </c:pt>
                <c:pt idx="3">
                  <c:v>0.94968532127378935</c:v>
                </c:pt>
                <c:pt idx="4">
                  <c:v>0.9541548897682306</c:v>
                </c:pt>
                <c:pt idx="5">
                  <c:v>0.89874882231015651</c:v>
                </c:pt>
                <c:pt idx="6">
                  <c:v>0.8561334087054836</c:v>
                </c:pt>
                <c:pt idx="7">
                  <c:v>0.92843414358394583</c:v>
                </c:pt>
                <c:pt idx="8">
                  <c:v>0.87912191445260979</c:v>
                </c:pt>
                <c:pt idx="9">
                  <c:v>1.0556246466930472</c:v>
                </c:pt>
                <c:pt idx="10">
                  <c:v>0.99203504804974574</c:v>
                </c:pt>
                <c:pt idx="11">
                  <c:v>0.87066139061616743</c:v>
                </c:pt>
                <c:pt idx="12">
                  <c:v>1.1105559633013418</c:v>
                </c:pt>
                <c:pt idx="13">
                  <c:v>1.1450777607478679</c:v>
                </c:pt>
                <c:pt idx="14">
                  <c:v>1.0334313551325749</c:v>
                </c:pt>
                <c:pt idx="15">
                  <c:v>1.1042304976158137</c:v>
                </c:pt>
                <c:pt idx="16">
                  <c:v>0.98865396905823844</c:v>
                </c:pt>
                <c:pt idx="17">
                  <c:v>0.98059595928130261</c:v>
                </c:pt>
                <c:pt idx="18">
                  <c:v>0.97468803192251263</c:v>
                </c:pt>
                <c:pt idx="19">
                  <c:v>0.92875881598131227</c:v>
                </c:pt>
                <c:pt idx="20">
                  <c:v>1.0564727517609664</c:v>
                </c:pt>
                <c:pt idx="21">
                  <c:v>1.0856476424304085</c:v>
                </c:pt>
                <c:pt idx="22">
                  <c:v>0.97742202809261092</c:v>
                </c:pt>
                <c:pt idx="23">
                  <c:v>1.0538283423582913</c:v>
                </c:pt>
                <c:pt idx="24">
                  <c:v>1.086943324570909</c:v>
                </c:pt>
                <c:pt idx="25">
                  <c:v>1.235774641482059</c:v>
                </c:pt>
                <c:pt idx="26">
                  <c:v>1.1895319020769175</c:v>
                </c:pt>
                <c:pt idx="27">
                  <c:v>1.1623004993134869</c:v>
                </c:pt>
                <c:pt idx="28">
                  <c:v>1.0483858785324187</c:v>
                </c:pt>
                <c:pt idx="29">
                  <c:v>1.1343389169806897</c:v>
                </c:pt>
                <c:pt idx="30">
                  <c:v>1.0395146923616092</c:v>
                </c:pt>
                <c:pt idx="31">
                  <c:v>1.0269265287449298</c:v>
                </c:pt>
                <c:pt idx="32">
                  <c:v>1.1463736639554285</c:v>
                </c:pt>
                <c:pt idx="33">
                  <c:v>1.2058866028387449</c:v>
                </c:pt>
                <c:pt idx="34">
                  <c:v>1.1156978620921585</c:v>
                </c:pt>
                <c:pt idx="35">
                  <c:v>1.1147463158660156</c:v>
                </c:pt>
                <c:pt idx="36">
                  <c:v>1.0968617727177563</c:v>
                </c:pt>
                <c:pt idx="37">
                  <c:v>1.2098741903524786</c:v>
                </c:pt>
                <c:pt idx="38">
                  <c:v>1.2758188212246413</c:v>
                </c:pt>
                <c:pt idx="39">
                  <c:v>1.1844618390849875</c:v>
                </c:pt>
                <c:pt idx="40">
                  <c:v>1.0824558835670919</c:v>
                </c:pt>
                <c:pt idx="41">
                  <c:v>1.1631960027197212</c:v>
                </c:pt>
                <c:pt idx="42">
                  <c:v>1.0144110454511881</c:v>
                </c:pt>
                <c:pt idx="43">
                  <c:v>1.0807044076825125</c:v>
                </c:pt>
                <c:pt idx="44">
                  <c:v>1.1554136115392408</c:v>
                </c:pt>
                <c:pt idx="45">
                  <c:v>1.1168285978019596</c:v>
                </c:pt>
                <c:pt idx="46">
                  <c:v>1.1894841961840186</c:v>
                </c:pt>
                <c:pt idx="47">
                  <c:v>1.1376273739313383</c:v>
                </c:pt>
              </c:numCache>
            </c:numRef>
          </c:val>
          <c:smooth val="0"/>
        </c:ser>
        <c:ser>
          <c:idx val="10"/>
          <c:order val="4"/>
          <c:tx>
            <c:strRef>
              <c:f>Sheet3!$AC$624</c:f>
              <c:strCache>
                <c:ptCount val="1"/>
                <c:pt idx="0">
                  <c:v>Est-99215</c:v>
                </c:pt>
              </c:strCache>
            </c:strRef>
          </c:tx>
          <c:val>
            <c:numRef>
              <c:f>Sheet3!$AC$625:$AC$672</c:f>
              <c:numCache>
                <c:formatCode>0.000</c:formatCode>
                <c:ptCount val="48"/>
                <c:pt idx="0">
                  <c:v>1</c:v>
                </c:pt>
                <c:pt idx="1">
                  <c:v>0.95976016207031767</c:v>
                </c:pt>
                <c:pt idx="2">
                  <c:v>1.0480329368709971</c:v>
                </c:pt>
                <c:pt idx="3">
                  <c:v>0.98086306800853917</c:v>
                </c:pt>
                <c:pt idx="4">
                  <c:v>0.99908508691674291</c:v>
                </c:pt>
                <c:pt idx="5">
                  <c:v>0.95580969807868243</c:v>
                </c:pt>
                <c:pt idx="6">
                  <c:v>0.93092406221408952</c:v>
                </c:pt>
                <c:pt idx="7">
                  <c:v>0.99130832570905758</c:v>
                </c:pt>
                <c:pt idx="8">
                  <c:v>0.90901189387008219</c:v>
                </c:pt>
                <c:pt idx="9">
                  <c:v>1.0430009149130832</c:v>
                </c:pt>
                <c:pt idx="10">
                  <c:v>0.98369929856663618</c:v>
                </c:pt>
                <c:pt idx="11">
                  <c:v>0.81244281793229645</c:v>
                </c:pt>
                <c:pt idx="12">
                  <c:v>1.0843517460115015</c:v>
                </c:pt>
                <c:pt idx="13">
                  <c:v>1.0881417808909759</c:v>
                </c:pt>
                <c:pt idx="14">
                  <c:v>1.0086180101690079</c:v>
                </c:pt>
                <c:pt idx="15">
                  <c:v>1.1144769431577379</c:v>
                </c:pt>
                <c:pt idx="16">
                  <c:v>1.0451255546264151</c:v>
                </c:pt>
                <c:pt idx="17">
                  <c:v>1.0253829995563633</c:v>
                </c:pt>
                <c:pt idx="18">
                  <c:v>1.0594955455298625</c:v>
                </c:pt>
                <c:pt idx="19">
                  <c:v>0.94298210577217967</c:v>
                </c:pt>
                <c:pt idx="20">
                  <c:v>1.0550809807568216</c:v>
                </c:pt>
                <c:pt idx="21">
                  <c:v>1.1033822745052564</c:v>
                </c:pt>
                <c:pt idx="22">
                  <c:v>0.94070362072802949</c:v>
                </c:pt>
                <c:pt idx="23">
                  <c:v>1.009394766434059</c:v>
                </c:pt>
                <c:pt idx="24">
                  <c:v>1.0543794281478798</c:v>
                </c:pt>
                <c:pt idx="25">
                  <c:v>1.1660165696870928</c:v>
                </c:pt>
                <c:pt idx="26">
                  <c:v>1.1442162451524915</c:v>
                </c:pt>
                <c:pt idx="27">
                  <c:v>1.1127332534790004</c:v>
                </c:pt>
                <c:pt idx="28">
                  <c:v>0.99863247473876771</c:v>
                </c:pt>
                <c:pt idx="29">
                  <c:v>1.112318827686271</c:v>
                </c:pt>
                <c:pt idx="30">
                  <c:v>1.0535773137103384</c:v>
                </c:pt>
                <c:pt idx="31">
                  <c:v>1.02750859449025</c:v>
                </c:pt>
                <c:pt idx="32">
                  <c:v>1.0920119638425199</c:v>
                </c:pt>
                <c:pt idx="33">
                  <c:v>1.0607963436482091</c:v>
                </c:pt>
                <c:pt idx="34">
                  <c:v>1.0153431921875422</c:v>
                </c:pt>
                <c:pt idx="35">
                  <c:v>1.013070534614509</c:v>
                </c:pt>
                <c:pt idx="36">
                  <c:v>0.96806059176465453</c:v>
                </c:pt>
                <c:pt idx="37">
                  <c:v>1.0729582889663021</c:v>
                </c:pt>
                <c:pt idx="38">
                  <c:v>1.1852718446020389</c:v>
                </c:pt>
                <c:pt idx="39">
                  <c:v>1.1006551281622878</c:v>
                </c:pt>
                <c:pt idx="40">
                  <c:v>0.97160400535090896</c:v>
                </c:pt>
                <c:pt idx="41">
                  <c:v>1.0845444077234518</c:v>
                </c:pt>
                <c:pt idx="42">
                  <c:v>0.95530430285413936</c:v>
                </c:pt>
                <c:pt idx="43">
                  <c:v>0.98223424610967158</c:v>
                </c:pt>
                <c:pt idx="44">
                  <c:v>1.0175384568073844</c:v>
                </c:pt>
                <c:pt idx="45">
                  <c:v>0.99357316958568509</c:v>
                </c:pt>
                <c:pt idx="46">
                  <c:v>1.0464645230498399</c:v>
                </c:pt>
                <c:pt idx="47">
                  <c:v>1.0088098480065784</c:v>
                </c:pt>
              </c:numCache>
            </c:numRef>
          </c:val>
          <c:smooth val="0"/>
        </c:ser>
        <c:dLbls>
          <c:showLegendKey val="0"/>
          <c:showVal val="0"/>
          <c:showCatName val="0"/>
          <c:showSerName val="0"/>
          <c:showPercent val="0"/>
          <c:showBubbleSize val="0"/>
        </c:dLbls>
        <c:marker val="1"/>
        <c:smooth val="0"/>
        <c:axId val="49664000"/>
        <c:axId val="49081728"/>
      </c:lineChart>
      <c:catAx>
        <c:axId val="49664000"/>
        <c:scaling>
          <c:orientation val="minMax"/>
        </c:scaling>
        <c:delete val="0"/>
        <c:axPos val="b"/>
        <c:majorTickMark val="none"/>
        <c:minorTickMark val="none"/>
        <c:tickLblPos val="nextTo"/>
        <c:crossAx val="49081728"/>
        <c:crosses val="autoZero"/>
        <c:auto val="1"/>
        <c:lblAlgn val="ctr"/>
        <c:lblOffset val="100"/>
        <c:noMultiLvlLbl val="0"/>
      </c:catAx>
      <c:valAx>
        <c:axId val="49081728"/>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200"/>
            </a:pPr>
            <a:endParaRPr lang="en-US"/>
          </a:p>
        </c:txPr>
        <c:crossAx val="49664000"/>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Relative</a:t>
            </a:r>
            <a:r>
              <a:rPr lang="en-US" baseline="0"/>
              <a:t> frequency of various bills for Evaluation and Management (EM) Office visits - Established patients </a:t>
            </a:r>
            <a:r>
              <a:rPr lang="en-US" sz="1800" b="1" i="0" baseline="0">
                <a:effectLst/>
              </a:rPr>
              <a:t>, 1% Marketscan Sample 2007-10</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overlay val="0"/>
    </c:title>
    <c:autoTitleDeleted val="0"/>
    <c:plotArea>
      <c:layout/>
      <c:lineChart>
        <c:grouping val="standard"/>
        <c:varyColors val="0"/>
        <c:ser>
          <c:idx val="5"/>
          <c:order val="0"/>
          <c:tx>
            <c:strRef>
              <c:f>Sheet3!$Y$624</c:f>
              <c:strCache>
                <c:ptCount val="1"/>
                <c:pt idx="0">
                  <c:v>Est-99211</c:v>
                </c:pt>
              </c:strCache>
            </c:strRef>
          </c:tx>
          <c:trendline>
            <c:spPr>
              <a:ln w="34925">
                <a:solidFill>
                  <a:schemeClr val="accent6">
                    <a:lumMod val="75000"/>
                  </a:schemeClr>
                </a:solidFill>
                <a:prstDash val="sysDash"/>
              </a:ln>
            </c:spPr>
            <c:trendlineType val="linear"/>
            <c:dispRSqr val="0"/>
            <c:dispEq val="0"/>
          </c:trendline>
          <c:val>
            <c:numRef>
              <c:f>Sheet3!$Y$625:$Y$672</c:f>
              <c:numCache>
                <c:formatCode>0.000</c:formatCode>
                <c:ptCount val="48"/>
                <c:pt idx="0">
                  <c:v>1</c:v>
                </c:pt>
                <c:pt idx="1">
                  <c:v>1.004659129838986</c:v>
                </c:pt>
                <c:pt idx="2">
                  <c:v>1.036450839328537</c:v>
                </c:pt>
                <c:pt idx="3">
                  <c:v>0.97435651478816943</c:v>
                </c:pt>
                <c:pt idx="4">
                  <c:v>0.97841726618705027</c:v>
                </c:pt>
                <c:pt idx="5">
                  <c:v>1.0115267785771382</c:v>
                </c:pt>
                <c:pt idx="6">
                  <c:v>1.0009592326139087</c:v>
                </c:pt>
                <c:pt idx="7">
                  <c:v>1.0604316546762589</c:v>
                </c:pt>
                <c:pt idx="8">
                  <c:v>0.94362909672262196</c:v>
                </c:pt>
                <c:pt idx="9">
                  <c:v>1.3035971223021581</c:v>
                </c:pt>
                <c:pt idx="10">
                  <c:v>1.1879616306954435</c:v>
                </c:pt>
                <c:pt idx="11">
                  <c:v>0.97649880095923258</c:v>
                </c:pt>
                <c:pt idx="12">
                  <c:v>1.0733571988200425</c:v>
                </c:pt>
                <c:pt idx="13">
                  <c:v>1.0542332321935854</c:v>
                </c:pt>
                <c:pt idx="14">
                  <c:v>0.95730757755156326</c:v>
                </c:pt>
                <c:pt idx="15">
                  <c:v>1.046441830518827</c:v>
                </c:pt>
                <c:pt idx="16">
                  <c:v>0.98784695156958424</c:v>
                </c:pt>
                <c:pt idx="17">
                  <c:v>1.0186713597451067</c:v>
                </c:pt>
                <c:pt idx="18">
                  <c:v>1.0253085836983566</c:v>
                </c:pt>
                <c:pt idx="19">
                  <c:v>1.0200150922018996</c:v>
                </c:pt>
                <c:pt idx="20">
                  <c:v>1.0245620656668049</c:v>
                </c:pt>
                <c:pt idx="21">
                  <c:v>1.2663660426139352</c:v>
                </c:pt>
                <c:pt idx="22">
                  <c:v>1.0266658892102685</c:v>
                </c:pt>
                <c:pt idx="23">
                  <c:v>0.9992483178696453</c:v>
                </c:pt>
                <c:pt idx="24">
                  <c:v>1.0087433484305937</c:v>
                </c:pt>
                <c:pt idx="25">
                  <c:v>1.0511822917799782</c:v>
                </c:pt>
                <c:pt idx="26">
                  <c:v>1.0840101510021136</c:v>
                </c:pt>
                <c:pt idx="27">
                  <c:v>1.0814732252543584</c:v>
                </c:pt>
                <c:pt idx="28">
                  <c:v>0.98351425259656466</c:v>
                </c:pt>
                <c:pt idx="29">
                  <c:v>1.1149298095631512</c:v>
                </c:pt>
                <c:pt idx="30">
                  <c:v>1.0999885783636654</c:v>
                </c:pt>
                <c:pt idx="31">
                  <c:v>1.0718160880156662</c:v>
                </c:pt>
                <c:pt idx="32">
                  <c:v>1.2322451051913863</c:v>
                </c:pt>
                <c:pt idx="33">
                  <c:v>1.2370666657285563</c:v>
                </c:pt>
                <c:pt idx="34">
                  <c:v>1.1036327810952473</c:v>
                </c:pt>
                <c:pt idx="35">
                  <c:v>1.0364953538480255</c:v>
                </c:pt>
                <c:pt idx="36">
                  <c:v>0.93433783119293157</c:v>
                </c:pt>
                <c:pt idx="37">
                  <c:v>0.98385428654669504</c:v>
                </c:pt>
                <c:pt idx="38">
                  <c:v>1.0257283307847649</c:v>
                </c:pt>
                <c:pt idx="39">
                  <c:v>0.97392799747952941</c:v>
                </c:pt>
                <c:pt idx="40">
                  <c:v>0.86598070954700734</c:v>
                </c:pt>
                <c:pt idx="41">
                  <c:v>1.0334308905064615</c:v>
                </c:pt>
                <c:pt idx="42">
                  <c:v>0.92579319098719115</c:v>
                </c:pt>
                <c:pt idx="43">
                  <c:v>0.96740187372818842</c:v>
                </c:pt>
                <c:pt idx="44">
                  <c:v>0.98198967976059748</c:v>
                </c:pt>
                <c:pt idx="45">
                  <c:v>1.0260998368806666</c:v>
                </c:pt>
                <c:pt idx="46">
                  <c:v>1.0376536764632116</c:v>
                </c:pt>
                <c:pt idx="47">
                  <c:v>0.89235764235603243</c:v>
                </c:pt>
              </c:numCache>
            </c:numRef>
          </c:val>
          <c:smooth val="0"/>
        </c:ser>
        <c:ser>
          <c:idx val="6"/>
          <c:order val="1"/>
          <c:tx>
            <c:strRef>
              <c:f>Sheet3!$Z$624</c:f>
              <c:strCache>
                <c:ptCount val="1"/>
                <c:pt idx="0">
                  <c:v>Est-99212</c:v>
                </c:pt>
              </c:strCache>
            </c:strRef>
          </c:tx>
          <c:trendline>
            <c:spPr>
              <a:ln w="31750">
                <a:solidFill>
                  <a:schemeClr val="tx2">
                    <a:lumMod val="60000"/>
                    <a:lumOff val="40000"/>
                  </a:schemeClr>
                </a:solidFill>
              </a:ln>
            </c:spPr>
            <c:trendlineType val="linear"/>
            <c:dispRSqr val="0"/>
            <c:dispEq val="0"/>
          </c:trendline>
          <c:val>
            <c:numRef>
              <c:f>Sheet3!$Z$625:$Z$672</c:f>
              <c:numCache>
                <c:formatCode>0.000</c:formatCode>
                <c:ptCount val="48"/>
                <c:pt idx="0">
                  <c:v>1</c:v>
                </c:pt>
                <c:pt idx="1">
                  <c:v>0.99398968091334883</c:v>
                </c:pt>
                <c:pt idx="2">
                  <c:v>0.95722336065573765</c:v>
                </c:pt>
                <c:pt idx="3">
                  <c:v>0.93844347677595619</c:v>
                </c:pt>
                <c:pt idx="4">
                  <c:v>0.95978483606557374</c:v>
                </c:pt>
                <c:pt idx="5">
                  <c:v>0.92375341530054622</c:v>
                </c:pt>
                <c:pt idx="6">
                  <c:v>0.88601434426229497</c:v>
                </c:pt>
                <c:pt idx="7">
                  <c:v>0.97003073770491788</c:v>
                </c:pt>
                <c:pt idx="8">
                  <c:v>0.85705259562841529</c:v>
                </c:pt>
                <c:pt idx="9">
                  <c:v>0.98360655737704916</c:v>
                </c:pt>
                <c:pt idx="10">
                  <c:v>0.94995730874316953</c:v>
                </c:pt>
                <c:pt idx="11">
                  <c:v>0.79533811475409821</c:v>
                </c:pt>
                <c:pt idx="12">
                  <c:v>0.94892108787608509</c:v>
                </c:pt>
                <c:pt idx="13">
                  <c:v>0.95241182227078025</c:v>
                </c:pt>
                <c:pt idx="14">
                  <c:v>0.90531877823493578</c:v>
                </c:pt>
                <c:pt idx="15">
                  <c:v>0.94268700869214672</c:v>
                </c:pt>
                <c:pt idx="16">
                  <c:v>0.90009954915070844</c:v>
                </c:pt>
                <c:pt idx="17">
                  <c:v>0.9144850493141099</c:v>
                </c:pt>
                <c:pt idx="18">
                  <c:v>0.90868953035183264</c:v>
                </c:pt>
                <c:pt idx="19">
                  <c:v>0.83681639650445161</c:v>
                </c:pt>
                <c:pt idx="20">
                  <c:v>0.93324890276483563</c:v>
                </c:pt>
                <c:pt idx="21">
                  <c:v>0.93424200607669572</c:v>
                </c:pt>
                <c:pt idx="22">
                  <c:v>0.81886804759813658</c:v>
                </c:pt>
                <c:pt idx="23">
                  <c:v>0.86584835828546647</c:v>
                </c:pt>
                <c:pt idx="24">
                  <c:v>0.86099136311768387</c:v>
                </c:pt>
                <c:pt idx="25">
                  <c:v>0.93359881160773883</c:v>
                </c:pt>
                <c:pt idx="26">
                  <c:v>0.92162455770343599</c:v>
                </c:pt>
                <c:pt idx="27">
                  <c:v>0.9428312046492926</c:v>
                </c:pt>
                <c:pt idx="28">
                  <c:v>0.84538392969653642</c:v>
                </c:pt>
                <c:pt idx="29">
                  <c:v>0.93737795992636408</c:v>
                </c:pt>
                <c:pt idx="30">
                  <c:v>0.8846832224835981</c:v>
                </c:pt>
                <c:pt idx="31">
                  <c:v>0.84998756113730645</c:v>
                </c:pt>
                <c:pt idx="32">
                  <c:v>0.90825531257625658</c:v>
                </c:pt>
                <c:pt idx="33">
                  <c:v>0.92577905436949703</c:v>
                </c:pt>
                <c:pt idx="34">
                  <c:v>0.85267862699577313</c:v>
                </c:pt>
                <c:pt idx="35">
                  <c:v>0.83550296465293228</c:v>
                </c:pt>
                <c:pt idx="36">
                  <c:v>0.77111804584804911</c:v>
                </c:pt>
                <c:pt idx="37">
                  <c:v>0.84330362903025535</c:v>
                </c:pt>
                <c:pt idx="38">
                  <c:v>0.88054081756687019</c:v>
                </c:pt>
                <c:pt idx="39">
                  <c:v>0.86099418705523678</c:v>
                </c:pt>
                <c:pt idx="40">
                  <c:v>0.76447133170012427</c:v>
                </c:pt>
                <c:pt idx="41">
                  <c:v>0.84961540925274459</c:v>
                </c:pt>
                <c:pt idx="42">
                  <c:v>0.78014567252657385</c:v>
                </c:pt>
                <c:pt idx="43">
                  <c:v>0.81556174641924739</c:v>
                </c:pt>
                <c:pt idx="44">
                  <c:v>0.79887221094433392</c:v>
                </c:pt>
                <c:pt idx="45">
                  <c:v>0.77290373024599901</c:v>
                </c:pt>
                <c:pt idx="46">
                  <c:v>0.79661695768618235</c:v>
                </c:pt>
                <c:pt idx="47">
                  <c:v>0.74532482676654987</c:v>
                </c:pt>
              </c:numCache>
            </c:numRef>
          </c:val>
          <c:smooth val="0"/>
        </c:ser>
        <c:ser>
          <c:idx val="7"/>
          <c:order val="2"/>
          <c:tx>
            <c:strRef>
              <c:f>Sheet3!$AA$624</c:f>
              <c:strCache>
                <c:ptCount val="1"/>
                <c:pt idx="0">
                  <c:v>Est-99213</c:v>
                </c:pt>
              </c:strCache>
            </c:strRef>
          </c:tx>
          <c:trendline>
            <c:spPr>
              <a:ln w="28575">
                <a:solidFill>
                  <a:schemeClr val="accent2">
                    <a:lumMod val="60000"/>
                    <a:lumOff val="40000"/>
                  </a:schemeClr>
                </a:solidFill>
                <a:prstDash val="lgDash"/>
              </a:ln>
            </c:spPr>
            <c:trendlineType val="linear"/>
            <c:dispRSqr val="0"/>
            <c:dispEq val="0"/>
          </c:trendline>
          <c:val>
            <c:numRef>
              <c:f>Sheet3!$AA$625:$AA$672</c:f>
              <c:numCache>
                <c:formatCode>0.000</c:formatCode>
                <c:ptCount val="48"/>
                <c:pt idx="0">
                  <c:v>1</c:v>
                </c:pt>
                <c:pt idx="1">
                  <c:v>1.0371196594151804</c:v>
                </c:pt>
                <c:pt idx="2">
                  <c:v>0.99342621211422244</c:v>
                </c:pt>
                <c:pt idx="3">
                  <c:v>0.92967584690378446</c:v>
                </c:pt>
                <c:pt idx="4">
                  <c:v>0.91659362457904692</c:v>
                </c:pt>
                <c:pt idx="5">
                  <c:v>0.84870907720933109</c:v>
                </c:pt>
                <c:pt idx="6">
                  <c:v>0.79591271854961476</c:v>
                </c:pt>
                <c:pt idx="7">
                  <c:v>0.86351893712229555</c:v>
                </c:pt>
                <c:pt idx="8">
                  <c:v>0.83984253663637354</c:v>
                </c:pt>
                <c:pt idx="9">
                  <c:v>0.97197490427642197</c:v>
                </c:pt>
                <c:pt idx="10">
                  <c:v>0.96020820839292043</c:v>
                </c:pt>
                <c:pt idx="11">
                  <c:v>0.84974858144577214</c:v>
                </c:pt>
                <c:pt idx="12">
                  <c:v>1.0313892021893101</c:v>
                </c:pt>
                <c:pt idx="13">
                  <c:v>1.1052617653578791</c:v>
                </c:pt>
                <c:pt idx="14">
                  <c:v>0.97365897951037617</c:v>
                </c:pt>
                <c:pt idx="15">
                  <c:v>0.99277901515588329</c:v>
                </c:pt>
                <c:pt idx="16">
                  <c:v>0.90149620116170881</c:v>
                </c:pt>
                <c:pt idx="17">
                  <c:v>0.87670758508038238</c:v>
                </c:pt>
                <c:pt idx="18">
                  <c:v>0.8362265837299292</c:v>
                </c:pt>
                <c:pt idx="19">
                  <c:v>0.80324907525254652</c:v>
                </c:pt>
                <c:pt idx="20">
                  <c:v>0.91011656887652115</c:v>
                </c:pt>
                <c:pt idx="21">
                  <c:v>0.94972874473640845</c:v>
                </c:pt>
                <c:pt idx="22">
                  <c:v>0.87047501875136324</c:v>
                </c:pt>
                <c:pt idx="23">
                  <c:v>0.93613825133777184</c:v>
                </c:pt>
                <c:pt idx="24">
                  <c:v>0.94471816983950962</c:v>
                </c:pt>
                <c:pt idx="25">
                  <c:v>1.0811331809503288</c:v>
                </c:pt>
                <c:pt idx="26">
                  <c:v>1.0397420515116174</c:v>
                </c:pt>
                <c:pt idx="27">
                  <c:v>0.9912958473571446</c:v>
                </c:pt>
                <c:pt idx="28">
                  <c:v>0.90004744104323675</c:v>
                </c:pt>
                <c:pt idx="29">
                  <c:v>0.93621340772659922</c:v>
                </c:pt>
                <c:pt idx="30">
                  <c:v>0.85594293243994535</c:v>
                </c:pt>
                <c:pt idx="31">
                  <c:v>0.84759118459347149</c:v>
                </c:pt>
                <c:pt idx="32">
                  <c:v>0.97614608683660398</c:v>
                </c:pt>
                <c:pt idx="33">
                  <c:v>1.0366885068994685</c:v>
                </c:pt>
                <c:pt idx="34">
                  <c:v>0.95084076271194906</c:v>
                </c:pt>
                <c:pt idx="35">
                  <c:v>0.92526446178065302</c:v>
                </c:pt>
                <c:pt idx="36">
                  <c:v>0.87735910988740995</c:v>
                </c:pt>
                <c:pt idx="37">
                  <c:v>0.97731592866774009</c:v>
                </c:pt>
                <c:pt idx="38">
                  <c:v>1.0247231374675703</c:v>
                </c:pt>
                <c:pt idx="39">
                  <c:v>0.92316500001541235</c:v>
                </c:pt>
                <c:pt idx="40">
                  <c:v>0.84132210168794552</c:v>
                </c:pt>
                <c:pt idx="41">
                  <c:v>0.8932193241554639</c:v>
                </c:pt>
                <c:pt idx="42">
                  <c:v>0.77939633549094789</c:v>
                </c:pt>
                <c:pt idx="43">
                  <c:v>0.83181705044247445</c:v>
                </c:pt>
                <c:pt idx="44">
                  <c:v>0.87499714038618581</c:v>
                </c:pt>
                <c:pt idx="45">
                  <c:v>0.84993382104944371</c:v>
                </c:pt>
                <c:pt idx="46">
                  <c:v>0.91225384438456791</c:v>
                </c:pt>
                <c:pt idx="47">
                  <c:v>0.90080013852285734</c:v>
                </c:pt>
              </c:numCache>
            </c:numRef>
          </c:val>
          <c:smooth val="0"/>
        </c:ser>
        <c:ser>
          <c:idx val="9"/>
          <c:order val="3"/>
          <c:tx>
            <c:strRef>
              <c:f>Sheet3!$AB$624</c:f>
              <c:strCache>
                <c:ptCount val="1"/>
                <c:pt idx="0">
                  <c:v>Est-99214</c:v>
                </c:pt>
              </c:strCache>
            </c:strRef>
          </c:tx>
          <c:trendline>
            <c:spPr>
              <a:ln w="28575">
                <a:solidFill>
                  <a:schemeClr val="accent4">
                    <a:lumMod val="60000"/>
                    <a:lumOff val="40000"/>
                  </a:schemeClr>
                </a:solidFill>
                <a:prstDash val="sysDash"/>
              </a:ln>
            </c:spPr>
            <c:trendlineType val="linear"/>
            <c:dispRSqr val="0"/>
            <c:dispEq val="0"/>
          </c:trendline>
          <c:val>
            <c:numRef>
              <c:f>Sheet3!$AB$625:$AB$672</c:f>
              <c:numCache>
                <c:formatCode>0.000</c:formatCode>
                <c:ptCount val="48"/>
                <c:pt idx="0">
                  <c:v>1</c:v>
                </c:pt>
                <c:pt idx="1">
                  <c:v>1.0088205604457725</c:v>
                </c:pt>
                <c:pt idx="2">
                  <c:v>0.98892029395138514</c:v>
                </c:pt>
                <c:pt idx="3">
                  <c:v>0.94968532127378935</c:v>
                </c:pt>
                <c:pt idx="4">
                  <c:v>0.9541548897682306</c:v>
                </c:pt>
                <c:pt idx="5">
                  <c:v>0.89874882231015651</c:v>
                </c:pt>
                <c:pt idx="6">
                  <c:v>0.8561334087054836</c:v>
                </c:pt>
                <c:pt idx="7">
                  <c:v>0.92843414358394583</c:v>
                </c:pt>
                <c:pt idx="8">
                  <c:v>0.87912191445260979</c:v>
                </c:pt>
                <c:pt idx="9">
                  <c:v>1.0556246466930472</c:v>
                </c:pt>
                <c:pt idx="10">
                  <c:v>0.99203504804974574</c:v>
                </c:pt>
                <c:pt idx="11">
                  <c:v>0.87066139061616743</c:v>
                </c:pt>
                <c:pt idx="12">
                  <c:v>1.1105559633013418</c:v>
                </c:pt>
                <c:pt idx="13">
                  <c:v>1.1450777607478679</c:v>
                </c:pt>
                <c:pt idx="14">
                  <c:v>1.0334313551325749</c:v>
                </c:pt>
                <c:pt idx="15">
                  <c:v>1.1042304976158137</c:v>
                </c:pt>
                <c:pt idx="16">
                  <c:v>0.98865396905823844</c:v>
                </c:pt>
                <c:pt idx="17">
                  <c:v>0.98059595928130261</c:v>
                </c:pt>
                <c:pt idx="18">
                  <c:v>0.97468803192251263</c:v>
                </c:pt>
                <c:pt idx="19">
                  <c:v>0.92875881598131227</c:v>
                </c:pt>
                <c:pt idx="20">
                  <c:v>1.0564727517609664</c:v>
                </c:pt>
                <c:pt idx="21">
                  <c:v>1.0856476424304085</c:v>
                </c:pt>
                <c:pt idx="22">
                  <c:v>0.97742202809261092</c:v>
                </c:pt>
                <c:pt idx="23">
                  <c:v>1.0538283423582913</c:v>
                </c:pt>
                <c:pt idx="24">
                  <c:v>1.086943324570909</c:v>
                </c:pt>
                <c:pt idx="25">
                  <c:v>1.235774641482059</c:v>
                </c:pt>
                <c:pt idx="26">
                  <c:v>1.1895319020769175</c:v>
                </c:pt>
                <c:pt idx="27">
                  <c:v>1.1623004993134869</c:v>
                </c:pt>
                <c:pt idx="28">
                  <c:v>1.0483858785324187</c:v>
                </c:pt>
                <c:pt idx="29">
                  <c:v>1.1343389169806897</c:v>
                </c:pt>
                <c:pt idx="30">
                  <c:v>1.0395146923616092</c:v>
                </c:pt>
                <c:pt idx="31">
                  <c:v>1.0269265287449298</c:v>
                </c:pt>
                <c:pt idx="32">
                  <c:v>1.1463736639554285</c:v>
                </c:pt>
                <c:pt idx="33">
                  <c:v>1.2058866028387449</c:v>
                </c:pt>
                <c:pt idx="34">
                  <c:v>1.1156978620921585</c:v>
                </c:pt>
                <c:pt idx="35">
                  <c:v>1.1147463158660156</c:v>
                </c:pt>
                <c:pt idx="36">
                  <c:v>1.0968617727177563</c:v>
                </c:pt>
                <c:pt idx="37">
                  <c:v>1.2098741903524786</c:v>
                </c:pt>
                <c:pt idx="38">
                  <c:v>1.2758188212246413</c:v>
                </c:pt>
                <c:pt idx="39">
                  <c:v>1.1844618390849875</c:v>
                </c:pt>
                <c:pt idx="40">
                  <c:v>1.0824558835670919</c:v>
                </c:pt>
                <c:pt idx="41">
                  <c:v>1.1631960027197212</c:v>
                </c:pt>
                <c:pt idx="42">
                  <c:v>1.0144110454511881</c:v>
                </c:pt>
                <c:pt idx="43">
                  <c:v>1.0807044076825125</c:v>
                </c:pt>
                <c:pt idx="44">
                  <c:v>1.1554136115392408</c:v>
                </c:pt>
                <c:pt idx="45">
                  <c:v>1.1168285978019596</c:v>
                </c:pt>
                <c:pt idx="46">
                  <c:v>1.1894841961840186</c:v>
                </c:pt>
                <c:pt idx="47">
                  <c:v>1.1376273739313383</c:v>
                </c:pt>
              </c:numCache>
            </c:numRef>
          </c:val>
          <c:smooth val="0"/>
        </c:ser>
        <c:ser>
          <c:idx val="10"/>
          <c:order val="4"/>
          <c:tx>
            <c:strRef>
              <c:f>Sheet3!$AC$624</c:f>
              <c:strCache>
                <c:ptCount val="1"/>
                <c:pt idx="0">
                  <c:v>Est-99215</c:v>
                </c:pt>
              </c:strCache>
            </c:strRef>
          </c:tx>
          <c:trendline>
            <c:spPr>
              <a:ln w="38100">
                <a:solidFill>
                  <a:schemeClr val="accent5">
                    <a:lumMod val="60000"/>
                    <a:lumOff val="40000"/>
                  </a:schemeClr>
                </a:solidFill>
                <a:prstDash val="sysDot"/>
              </a:ln>
            </c:spPr>
            <c:trendlineType val="linear"/>
            <c:dispRSqr val="0"/>
            <c:dispEq val="0"/>
          </c:trendline>
          <c:val>
            <c:numRef>
              <c:f>Sheet3!$AC$625:$AC$672</c:f>
              <c:numCache>
                <c:formatCode>0.000</c:formatCode>
                <c:ptCount val="48"/>
                <c:pt idx="0">
                  <c:v>1</c:v>
                </c:pt>
                <c:pt idx="1">
                  <c:v>0.95976016207031767</c:v>
                </c:pt>
                <c:pt idx="2">
                  <c:v>1.0480329368709971</c:v>
                </c:pt>
                <c:pt idx="3">
                  <c:v>0.98086306800853917</c:v>
                </c:pt>
                <c:pt idx="4">
                  <c:v>0.99908508691674291</c:v>
                </c:pt>
                <c:pt idx="5">
                  <c:v>0.95580969807868243</c:v>
                </c:pt>
                <c:pt idx="6">
                  <c:v>0.93092406221408952</c:v>
                </c:pt>
                <c:pt idx="7">
                  <c:v>0.99130832570905758</c:v>
                </c:pt>
                <c:pt idx="8">
                  <c:v>0.90901189387008219</c:v>
                </c:pt>
                <c:pt idx="9">
                  <c:v>1.0430009149130832</c:v>
                </c:pt>
                <c:pt idx="10">
                  <c:v>0.98369929856663618</c:v>
                </c:pt>
                <c:pt idx="11">
                  <c:v>0.81244281793229645</c:v>
                </c:pt>
                <c:pt idx="12">
                  <c:v>1.0843517460115015</c:v>
                </c:pt>
                <c:pt idx="13">
                  <c:v>1.0881417808909759</c:v>
                </c:pt>
                <c:pt idx="14">
                  <c:v>1.0086180101690079</c:v>
                </c:pt>
                <c:pt idx="15">
                  <c:v>1.1144769431577379</c:v>
                </c:pt>
                <c:pt idx="16">
                  <c:v>1.0451255546264151</c:v>
                </c:pt>
                <c:pt idx="17">
                  <c:v>1.0253829995563633</c:v>
                </c:pt>
                <c:pt idx="18">
                  <c:v>1.0594955455298625</c:v>
                </c:pt>
                <c:pt idx="19">
                  <c:v>0.94298210577217967</c:v>
                </c:pt>
                <c:pt idx="20">
                  <c:v>1.0550809807568216</c:v>
                </c:pt>
                <c:pt idx="21">
                  <c:v>1.1033822745052564</c:v>
                </c:pt>
                <c:pt idx="22">
                  <c:v>0.94070362072802949</c:v>
                </c:pt>
                <c:pt idx="23">
                  <c:v>1.009394766434059</c:v>
                </c:pt>
                <c:pt idx="24">
                  <c:v>1.0543794281478798</c:v>
                </c:pt>
                <c:pt idx="25">
                  <c:v>1.1660165696870928</c:v>
                </c:pt>
                <c:pt idx="26">
                  <c:v>1.1442162451524915</c:v>
                </c:pt>
                <c:pt idx="27">
                  <c:v>1.1127332534790004</c:v>
                </c:pt>
                <c:pt idx="28">
                  <c:v>0.99863247473876771</c:v>
                </c:pt>
                <c:pt idx="29">
                  <c:v>1.112318827686271</c:v>
                </c:pt>
                <c:pt idx="30">
                  <c:v>1.0535773137103384</c:v>
                </c:pt>
                <c:pt idx="31">
                  <c:v>1.02750859449025</c:v>
                </c:pt>
                <c:pt idx="32">
                  <c:v>1.0920119638425199</c:v>
                </c:pt>
                <c:pt idx="33">
                  <c:v>1.0607963436482091</c:v>
                </c:pt>
                <c:pt idx="34">
                  <c:v>1.0153431921875422</c:v>
                </c:pt>
                <c:pt idx="35">
                  <c:v>1.013070534614509</c:v>
                </c:pt>
                <c:pt idx="36">
                  <c:v>0.96806059176465453</c:v>
                </c:pt>
                <c:pt idx="37">
                  <c:v>1.0729582889663021</c:v>
                </c:pt>
                <c:pt idx="38">
                  <c:v>1.1852718446020389</c:v>
                </c:pt>
                <c:pt idx="39">
                  <c:v>1.1006551281622878</c:v>
                </c:pt>
                <c:pt idx="40">
                  <c:v>0.97160400535090896</c:v>
                </c:pt>
                <c:pt idx="41">
                  <c:v>1.0845444077234518</c:v>
                </c:pt>
                <c:pt idx="42">
                  <c:v>0.95530430285413936</c:v>
                </c:pt>
                <c:pt idx="43">
                  <c:v>0.98223424610967158</c:v>
                </c:pt>
                <c:pt idx="44">
                  <c:v>1.0175384568073844</c:v>
                </c:pt>
                <c:pt idx="45">
                  <c:v>0.99357316958568509</c:v>
                </c:pt>
                <c:pt idx="46">
                  <c:v>1.0464645230498399</c:v>
                </c:pt>
                <c:pt idx="47">
                  <c:v>1.0088098480065784</c:v>
                </c:pt>
              </c:numCache>
            </c:numRef>
          </c:val>
          <c:smooth val="0"/>
        </c:ser>
        <c:dLbls>
          <c:showLegendKey val="0"/>
          <c:showVal val="0"/>
          <c:showCatName val="0"/>
          <c:showSerName val="0"/>
          <c:showPercent val="0"/>
          <c:showBubbleSize val="0"/>
        </c:dLbls>
        <c:marker val="1"/>
        <c:smooth val="0"/>
        <c:axId val="49732608"/>
        <c:axId val="49084032"/>
      </c:lineChart>
      <c:catAx>
        <c:axId val="49732608"/>
        <c:scaling>
          <c:orientation val="minMax"/>
        </c:scaling>
        <c:delete val="0"/>
        <c:axPos val="b"/>
        <c:majorTickMark val="none"/>
        <c:minorTickMark val="none"/>
        <c:tickLblPos val="nextTo"/>
        <c:crossAx val="49084032"/>
        <c:crosses val="autoZero"/>
        <c:auto val="1"/>
        <c:lblAlgn val="ctr"/>
        <c:lblOffset val="100"/>
        <c:noMultiLvlLbl val="0"/>
      </c:catAx>
      <c:valAx>
        <c:axId val="49084032"/>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200"/>
            </a:pPr>
            <a:endParaRPr lang="en-US"/>
          </a:p>
        </c:txPr>
        <c:crossAx val="497326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a:t>Relative</a:t>
            </a:r>
            <a:r>
              <a:rPr lang="en-US" baseline="0"/>
              <a:t> frequency of various bills for Evaluation and Management (EM) Office visits - Established patients </a:t>
            </a:r>
            <a:r>
              <a:rPr lang="en-US" sz="1800" b="1" i="0" baseline="0">
                <a:effectLst/>
              </a:rPr>
              <a:t>, 1% Marketscan Sample 2007-10</a:t>
            </a:r>
            <a:endParaRPr lang="en-US">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endParaRPr lang="en-US"/>
          </a:p>
        </c:rich>
      </c:tx>
      <c:layout/>
      <c:overlay val="0"/>
    </c:title>
    <c:autoTitleDeleted val="0"/>
    <c:plotArea>
      <c:layout/>
      <c:lineChart>
        <c:grouping val="standard"/>
        <c:varyColors val="0"/>
        <c:ser>
          <c:idx val="5"/>
          <c:order val="0"/>
          <c:tx>
            <c:strRef>
              <c:f>Sheet3!$Y$624</c:f>
              <c:strCache>
                <c:ptCount val="1"/>
                <c:pt idx="0">
                  <c:v>Est-99211</c:v>
                </c:pt>
              </c:strCache>
            </c:strRef>
          </c:tx>
          <c:spPr>
            <a:ln>
              <a:noFill/>
            </a:ln>
          </c:spPr>
          <c:marker>
            <c:symbol val="none"/>
          </c:marker>
          <c:trendline>
            <c:spPr>
              <a:ln w="34925">
                <a:solidFill>
                  <a:schemeClr val="accent6">
                    <a:lumMod val="75000"/>
                  </a:schemeClr>
                </a:solidFill>
                <a:prstDash val="sysDash"/>
              </a:ln>
            </c:spPr>
            <c:trendlineType val="linear"/>
            <c:dispRSqr val="0"/>
            <c:dispEq val="0"/>
          </c:trendline>
          <c:val>
            <c:numRef>
              <c:f>Sheet3!$Y$625:$Y$672</c:f>
              <c:numCache>
                <c:formatCode>0.000</c:formatCode>
                <c:ptCount val="48"/>
                <c:pt idx="0">
                  <c:v>1</c:v>
                </c:pt>
                <c:pt idx="1">
                  <c:v>1.004659129838986</c:v>
                </c:pt>
                <c:pt idx="2">
                  <c:v>1.036450839328537</c:v>
                </c:pt>
                <c:pt idx="3">
                  <c:v>0.97435651478816943</c:v>
                </c:pt>
                <c:pt idx="4">
                  <c:v>0.97841726618705027</c:v>
                </c:pt>
                <c:pt idx="5">
                  <c:v>1.0115267785771382</c:v>
                </c:pt>
                <c:pt idx="6">
                  <c:v>1.0009592326139087</c:v>
                </c:pt>
                <c:pt idx="7">
                  <c:v>1.0604316546762589</c:v>
                </c:pt>
                <c:pt idx="8">
                  <c:v>0.94362909672262196</c:v>
                </c:pt>
                <c:pt idx="9">
                  <c:v>1.3035971223021581</c:v>
                </c:pt>
                <c:pt idx="10">
                  <c:v>1.1879616306954435</c:v>
                </c:pt>
                <c:pt idx="11">
                  <c:v>0.97649880095923258</c:v>
                </c:pt>
                <c:pt idx="12">
                  <c:v>1.0733571988200425</c:v>
                </c:pt>
                <c:pt idx="13">
                  <c:v>1.0542332321935854</c:v>
                </c:pt>
                <c:pt idx="14">
                  <c:v>0.95730757755156326</c:v>
                </c:pt>
                <c:pt idx="15">
                  <c:v>1.046441830518827</c:v>
                </c:pt>
                <c:pt idx="16">
                  <c:v>0.98784695156958424</c:v>
                </c:pt>
                <c:pt idx="17">
                  <c:v>1.0186713597451067</c:v>
                </c:pt>
                <c:pt idx="18">
                  <c:v>1.0253085836983566</c:v>
                </c:pt>
                <c:pt idx="19">
                  <c:v>1.0200150922018996</c:v>
                </c:pt>
                <c:pt idx="20">
                  <c:v>1.0245620656668049</c:v>
                </c:pt>
                <c:pt idx="21">
                  <c:v>1.2663660426139352</c:v>
                </c:pt>
                <c:pt idx="22">
                  <c:v>1.0266658892102685</c:v>
                </c:pt>
                <c:pt idx="23">
                  <c:v>0.9992483178696453</c:v>
                </c:pt>
                <c:pt idx="24">
                  <c:v>1.0087433484305937</c:v>
                </c:pt>
                <c:pt idx="25">
                  <c:v>1.0511822917799782</c:v>
                </c:pt>
                <c:pt idx="26">
                  <c:v>1.0840101510021136</c:v>
                </c:pt>
                <c:pt idx="27">
                  <c:v>1.0814732252543584</c:v>
                </c:pt>
                <c:pt idx="28">
                  <c:v>0.98351425259656466</c:v>
                </c:pt>
                <c:pt idx="29">
                  <c:v>1.1149298095631512</c:v>
                </c:pt>
                <c:pt idx="30">
                  <c:v>1.0999885783636654</c:v>
                </c:pt>
                <c:pt idx="31">
                  <c:v>1.0718160880156662</c:v>
                </c:pt>
                <c:pt idx="32">
                  <c:v>1.2322451051913863</c:v>
                </c:pt>
                <c:pt idx="33">
                  <c:v>1.2370666657285563</c:v>
                </c:pt>
                <c:pt idx="34">
                  <c:v>1.1036327810952473</c:v>
                </c:pt>
                <c:pt idx="35">
                  <c:v>1.0364953538480255</c:v>
                </c:pt>
                <c:pt idx="36">
                  <c:v>0.93433783119293157</c:v>
                </c:pt>
                <c:pt idx="37">
                  <c:v>0.98385428654669504</c:v>
                </c:pt>
                <c:pt idx="38">
                  <c:v>1.0257283307847649</c:v>
                </c:pt>
                <c:pt idx="39">
                  <c:v>0.97392799747952941</c:v>
                </c:pt>
                <c:pt idx="40">
                  <c:v>0.86598070954700734</c:v>
                </c:pt>
                <c:pt idx="41">
                  <c:v>1.0334308905064615</c:v>
                </c:pt>
                <c:pt idx="42">
                  <c:v>0.92579319098719115</c:v>
                </c:pt>
                <c:pt idx="43">
                  <c:v>0.96740187372818842</c:v>
                </c:pt>
                <c:pt idx="44">
                  <c:v>0.98198967976059748</c:v>
                </c:pt>
                <c:pt idx="45">
                  <c:v>1.0260998368806666</c:v>
                </c:pt>
                <c:pt idx="46">
                  <c:v>1.0376536764632116</c:v>
                </c:pt>
                <c:pt idx="47">
                  <c:v>0.89235764235603243</c:v>
                </c:pt>
              </c:numCache>
            </c:numRef>
          </c:val>
          <c:smooth val="0"/>
        </c:ser>
        <c:ser>
          <c:idx val="6"/>
          <c:order val="1"/>
          <c:tx>
            <c:strRef>
              <c:f>Sheet3!$Z$624</c:f>
              <c:strCache>
                <c:ptCount val="1"/>
                <c:pt idx="0">
                  <c:v>Est-99212</c:v>
                </c:pt>
              </c:strCache>
            </c:strRef>
          </c:tx>
          <c:spPr>
            <a:ln>
              <a:noFill/>
            </a:ln>
          </c:spPr>
          <c:marker>
            <c:symbol val="none"/>
          </c:marker>
          <c:trendline>
            <c:spPr>
              <a:ln w="31750">
                <a:solidFill>
                  <a:schemeClr val="tx2">
                    <a:lumMod val="60000"/>
                    <a:lumOff val="40000"/>
                  </a:schemeClr>
                </a:solidFill>
              </a:ln>
            </c:spPr>
            <c:trendlineType val="linear"/>
            <c:dispRSqr val="0"/>
            <c:dispEq val="0"/>
          </c:trendline>
          <c:val>
            <c:numRef>
              <c:f>Sheet3!$Z$625:$Z$672</c:f>
              <c:numCache>
                <c:formatCode>0.000</c:formatCode>
                <c:ptCount val="48"/>
                <c:pt idx="0">
                  <c:v>1</c:v>
                </c:pt>
                <c:pt idx="1">
                  <c:v>0.99398968091334883</c:v>
                </c:pt>
                <c:pt idx="2">
                  <c:v>0.95722336065573765</c:v>
                </c:pt>
                <c:pt idx="3">
                  <c:v>0.93844347677595619</c:v>
                </c:pt>
                <c:pt idx="4">
                  <c:v>0.95978483606557374</c:v>
                </c:pt>
                <c:pt idx="5">
                  <c:v>0.92375341530054622</c:v>
                </c:pt>
                <c:pt idx="6">
                  <c:v>0.88601434426229497</c:v>
                </c:pt>
                <c:pt idx="7">
                  <c:v>0.97003073770491788</c:v>
                </c:pt>
                <c:pt idx="8">
                  <c:v>0.85705259562841529</c:v>
                </c:pt>
                <c:pt idx="9">
                  <c:v>0.98360655737704916</c:v>
                </c:pt>
                <c:pt idx="10">
                  <c:v>0.94995730874316953</c:v>
                </c:pt>
                <c:pt idx="11">
                  <c:v>0.79533811475409821</c:v>
                </c:pt>
                <c:pt idx="12">
                  <c:v>0.94892108787608509</c:v>
                </c:pt>
                <c:pt idx="13">
                  <c:v>0.95241182227078025</c:v>
                </c:pt>
                <c:pt idx="14">
                  <c:v>0.90531877823493578</c:v>
                </c:pt>
                <c:pt idx="15">
                  <c:v>0.94268700869214672</c:v>
                </c:pt>
                <c:pt idx="16">
                  <c:v>0.90009954915070844</c:v>
                </c:pt>
                <c:pt idx="17">
                  <c:v>0.9144850493141099</c:v>
                </c:pt>
                <c:pt idx="18">
                  <c:v>0.90868953035183264</c:v>
                </c:pt>
                <c:pt idx="19">
                  <c:v>0.83681639650445161</c:v>
                </c:pt>
                <c:pt idx="20">
                  <c:v>0.93324890276483563</c:v>
                </c:pt>
                <c:pt idx="21">
                  <c:v>0.93424200607669572</c:v>
                </c:pt>
                <c:pt idx="22">
                  <c:v>0.81886804759813658</c:v>
                </c:pt>
                <c:pt idx="23">
                  <c:v>0.86584835828546647</c:v>
                </c:pt>
                <c:pt idx="24">
                  <c:v>0.86099136311768387</c:v>
                </c:pt>
                <c:pt idx="25">
                  <c:v>0.93359881160773883</c:v>
                </c:pt>
                <c:pt idx="26">
                  <c:v>0.92162455770343599</c:v>
                </c:pt>
                <c:pt idx="27">
                  <c:v>0.9428312046492926</c:v>
                </c:pt>
                <c:pt idx="28">
                  <c:v>0.84538392969653642</c:v>
                </c:pt>
                <c:pt idx="29">
                  <c:v>0.93737795992636408</c:v>
                </c:pt>
                <c:pt idx="30">
                  <c:v>0.8846832224835981</c:v>
                </c:pt>
                <c:pt idx="31">
                  <c:v>0.84998756113730645</c:v>
                </c:pt>
                <c:pt idx="32">
                  <c:v>0.90825531257625658</c:v>
                </c:pt>
                <c:pt idx="33">
                  <c:v>0.92577905436949703</c:v>
                </c:pt>
                <c:pt idx="34">
                  <c:v>0.85267862699577313</c:v>
                </c:pt>
                <c:pt idx="35">
                  <c:v>0.83550296465293228</c:v>
                </c:pt>
                <c:pt idx="36">
                  <c:v>0.77111804584804911</c:v>
                </c:pt>
                <c:pt idx="37">
                  <c:v>0.84330362903025535</c:v>
                </c:pt>
                <c:pt idx="38">
                  <c:v>0.88054081756687019</c:v>
                </c:pt>
                <c:pt idx="39">
                  <c:v>0.86099418705523678</c:v>
                </c:pt>
                <c:pt idx="40">
                  <c:v>0.76447133170012427</c:v>
                </c:pt>
                <c:pt idx="41">
                  <c:v>0.84961540925274459</c:v>
                </c:pt>
                <c:pt idx="42">
                  <c:v>0.78014567252657385</c:v>
                </c:pt>
                <c:pt idx="43">
                  <c:v>0.81556174641924739</c:v>
                </c:pt>
                <c:pt idx="44">
                  <c:v>0.79887221094433392</c:v>
                </c:pt>
                <c:pt idx="45">
                  <c:v>0.77290373024599901</c:v>
                </c:pt>
                <c:pt idx="46">
                  <c:v>0.79661695768618235</c:v>
                </c:pt>
                <c:pt idx="47">
                  <c:v>0.74532482676654987</c:v>
                </c:pt>
              </c:numCache>
            </c:numRef>
          </c:val>
          <c:smooth val="0"/>
        </c:ser>
        <c:ser>
          <c:idx val="7"/>
          <c:order val="2"/>
          <c:tx>
            <c:strRef>
              <c:f>Sheet3!$AA$624</c:f>
              <c:strCache>
                <c:ptCount val="1"/>
                <c:pt idx="0">
                  <c:v>Est-99213</c:v>
                </c:pt>
              </c:strCache>
            </c:strRef>
          </c:tx>
          <c:spPr>
            <a:ln>
              <a:noFill/>
            </a:ln>
          </c:spPr>
          <c:marker>
            <c:symbol val="none"/>
          </c:marker>
          <c:trendline>
            <c:spPr>
              <a:ln w="28575">
                <a:solidFill>
                  <a:schemeClr val="accent2">
                    <a:lumMod val="60000"/>
                    <a:lumOff val="40000"/>
                  </a:schemeClr>
                </a:solidFill>
                <a:prstDash val="lgDash"/>
              </a:ln>
            </c:spPr>
            <c:trendlineType val="linear"/>
            <c:dispRSqr val="0"/>
            <c:dispEq val="0"/>
          </c:trendline>
          <c:val>
            <c:numRef>
              <c:f>Sheet3!$AA$625:$AA$672</c:f>
              <c:numCache>
                <c:formatCode>0.000</c:formatCode>
                <c:ptCount val="48"/>
                <c:pt idx="0">
                  <c:v>1</c:v>
                </c:pt>
                <c:pt idx="1">
                  <c:v>1.0371196594151804</c:v>
                </c:pt>
                <c:pt idx="2">
                  <c:v>0.99342621211422244</c:v>
                </c:pt>
                <c:pt idx="3">
                  <c:v>0.92967584690378446</c:v>
                </c:pt>
                <c:pt idx="4">
                  <c:v>0.91659362457904692</c:v>
                </c:pt>
                <c:pt idx="5">
                  <c:v>0.84870907720933109</c:v>
                </c:pt>
                <c:pt idx="6">
                  <c:v>0.79591271854961476</c:v>
                </c:pt>
                <c:pt idx="7">
                  <c:v>0.86351893712229555</c:v>
                </c:pt>
                <c:pt idx="8">
                  <c:v>0.83984253663637354</c:v>
                </c:pt>
                <c:pt idx="9">
                  <c:v>0.97197490427642197</c:v>
                </c:pt>
                <c:pt idx="10">
                  <c:v>0.96020820839292043</c:v>
                </c:pt>
                <c:pt idx="11">
                  <c:v>0.84974858144577214</c:v>
                </c:pt>
                <c:pt idx="12">
                  <c:v>1.0313892021893101</c:v>
                </c:pt>
                <c:pt idx="13">
                  <c:v>1.1052617653578791</c:v>
                </c:pt>
                <c:pt idx="14">
                  <c:v>0.97365897951037617</c:v>
                </c:pt>
                <c:pt idx="15">
                  <c:v>0.99277901515588329</c:v>
                </c:pt>
                <c:pt idx="16">
                  <c:v>0.90149620116170881</c:v>
                </c:pt>
                <c:pt idx="17">
                  <c:v>0.87670758508038238</c:v>
                </c:pt>
                <c:pt idx="18">
                  <c:v>0.8362265837299292</c:v>
                </c:pt>
                <c:pt idx="19">
                  <c:v>0.80324907525254652</c:v>
                </c:pt>
                <c:pt idx="20">
                  <c:v>0.91011656887652115</c:v>
                </c:pt>
                <c:pt idx="21">
                  <c:v>0.94972874473640845</c:v>
                </c:pt>
                <c:pt idx="22">
                  <c:v>0.87047501875136324</c:v>
                </c:pt>
                <c:pt idx="23">
                  <c:v>0.93613825133777184</c:v>
                </c:pt>
                <c:pt idx="24">
                  <c:v>0.94471816983950962</c:v>
                </c:pt>
                <c:pt idx="25">
                  <c:v>1.0811331809503288</c:v>
                </c:pt>
                <c:pt idx="26">
                  <c:v>1.0397420515116174</c:v>
                </c:pt>
                <c:pt idx="27">
                  <c:v>0.9912958473571446</c:v>
                </c:pt>
                <c:pt idx="28">
                  <c:v>0.90004744104323675</c:v>
                </c:pt>
                <c:pt idx="29">
                  <c:v>0.93621340772659922</c:v>
                </c:pt>
                <c:pt idx="30">
                  <c:v>0.85594293243994535</c:v>
                </c:pt>
                <c:pt idx="31">
                  <c:v>0.84759118459347149</c:v>
                </c:pt>
                <c:pt idx="32">
                  <c:v>0.97614608683660398</c:v>
                </c:pt>
                <c:pt idx="33">
                  <c:v>1.0366885068994685</c:v>
                </c:pt>
                <c:pt idx="34">
                  <c:v>0.95084076271194906</c:v>
                </c:pt>
                <c:pt idx="35">
                  <c:v>0.92526446178065302</c:v>
                </c:pt>
                <c:pt idx="36">
                  <c:v>0.87735910988740995</c:v>
                </c:pt>
                <c:pt idx="37">
                  <c:v>0.97731592866774009</c:v>
                </c:pt>
                <c:pt idx="38">
                  <c:v>1.0247231374675703</c:v>
                </c:pt>
                <c:pt idx="39">
                  <c:v>0.92316500001541235</c:v>
                </c:pt>
                <c:pt idx="40">
                  <c:v>0.84132210168794552</c:v>
                </c:pt>
                <c:pt idx="41">
                  <c:v>0.8932193241554639</c:v>
                </c:pt>
                <c:pt idx="42">
                  <c:v>0.77939633549094789</c:v>
                </c:pt>
                <c:pt idx="43">
                  <c:v>0.83181705044247445</c:v>
                </c:pt>
                <c:pt idx="44">
                  <c:v>0.87499714038618581</c:v>
                </c:pt>
                <c:pt idx="45">
                  <c:v>0.84993382104944371</c:v>
                </c:pt>
                <c:pt idx="46">
                  <c:v>0.91225384438456791</c:v>
                </c:pt>
                <c:pt idx="47">
                  <c:v>0.90080013852285734</c:v>
                </c:pt>
              </c:numCache>
            </c:numRef>
          </c:val>
          <c:smooth val="0"/>
        </c:ser>
        <c:ser>
          <c:idx val="9"/>
          <c:order val="3"/>
          <c:tx>
            <c:strRef>
              <c:f>Sheet3!$AB$624</c:f>
              <c:strCache>
                <c:ptCount val="1"/>
                <c:pt idx="0">
                  <c:v>Est-99214</c:v>
                </c:pt>
              </c:strCache>
            </c:strRef>
          </c:tx>
          <c:spPr>
            <a:ln>
              <a:noFill/>
            </a:ln>
          </c:spPr>
          <c:marker>
            <c:symbol val="none"/>
          </c:marker>
          <c:trendline>
            <c:spPr>
              <a:ln w="28575">
                <a:solidFill>
                  <a:schemeClr val="accent4">
                    <a:lumMod val="60000"/>
                    <a:lumOff val="40000"/>
                  </a:schemeClr>
                </a:solidFill>
                <a:prstDash val="sysDash"/>
              </a:ln>
            </c:spPr>
            <c:trendlineType val="linear"/>
            <c:dispRSqr val="0"/>
            <c:dispEq val="0"/>
          </c:trendline>
          <c:val>
            <c:numRef>
              <c:f>Sheet3!$AB$625:$AB$672</c:f>
              <c:numCache>
                <c:formatCode>0.000</c:formatCode>
                <c:ptCount val="48"/>
                <c:pt idx="0">
                  <c:v>1</c:v>
                </c:pt>
                <c:pt idx="1">
                  <c:v>1.0088205604457725</c:v>
                </c:pt>
                <c:pt idx="2">
                  <c:v>0.98892029395138514</c:v>
                </c:pt>
                <c:pt idx="3">
                  <c:v>0.94968532127378935</c:v>
                </c:pt>
                <c:pt idx="4">
                  <c:v>0.9541548897682306</c:v>
                </c:pt>
                <c:pt idx="5">
                  <c:v>0.89874882231015651</c:v>
                </c:pt>
                <c:pt idx="6">
                  <c:v>0.8561334087054836</c:v>
                </c:pt>
                <c:pt idx="7">
                  <c:v>0.92843414358394583</c:v>
                </c:pt>
                <c:pt idx="8">
                  <c:v>0.87912191445260979</c:v>
                </c:pt>
                <c:pt idx="9">
                  <c:v>1.0556246466930472</c:v>
                </c:pt>
                <c:pt idx="10">
                  <c:v>0.99203504804974574</c:v>
                </c:pt>
                <c:pt idx="11">
                  <c:v>0.87066139061616743</c:v>
                </c:pt>
                <c:pt idx="12">
                  <c:v>1.1105559633013418</c:v>
                </c:pt>
                <c:pt idx="13">
                  <c:v>1.1450777607478679</c:v>
                </c:pt>
                <c:pt idx="14">
                  <c:v>1.0334313551325749</c:v>
                </c:pt>
                <c:pt idx="15">
                  <c:v>1.1042304976158137</c:v>
                </c:pt>
                <c:pt idx="16">
                  <c:v>0.98865396905823844</c:v>
                </c:pt>
                <c:pt idx="17">
                  <c:v>0.98059595928130261</c:v>
                </c:pt>
                <c:pt idx="18">
                  <c:v>0.97468803192251263</c:v>
                </c:pt>
                <c:pt idx="19">
                  <c:v>0.92875881598131227</c:v>
                </c:pt>
                <c:pt idx="20">
                  <c:v>1.0564727517609664</c:v>
                </c:pt>
                <c:pt idx="21">
                  <c:v>1.0856476424304085</c:v>
                </c:pt>
                <c:pt idx="22">
                  <c:v>0.97742202809261092</c:v>
                </c:pt>
                <c:pt idx="23">
                  <c:v>1.0538283423582913</c:v>
                </c:pt>
                <c:pt idx="24">
                  <c:v>1.086943324570909</c:v>
                </c:pt>
                <c:pt idx="25">
                  <c:v>1.235774641482059</c:v>
                </c:pt>
                <c:pt idx="26">
                  <c:v>1.1895319020769175</c:v>
                </c:pt>
                <c:pt idx="27">
                  <c:v>1.1623004993134869</c:v>
                </c:pt>
                <c:pt idx="28">
                  <c:v>1.0483858785324187</c:v>
                </c:pt>
                <c:pt idx="29">
                  <c:v>1.1343389169806897</c:v>
                </c:pt>
                <c:pt idx="30">
                  <c:v>1.0395146923616092</c:v>
                </c:pt>
                <c:pt idx="31">
                  <c:v>1.0269265287449298</c:v>
                </c:pt>
                <c:pt idx="32">
                  <c:v>1.1463736639554285</c:v>
                </c:pt>
                <c:pt idx="33">
                  <c:v>1.2058866028387449</c:v>
                </c:pt>
                <c:pt idx="34">
                  <c:v>1.1156978620921585</c:v>
                </c:pt>
                <c:pt idx="35">
                  <c:v>1.1147463158660156</c:v>
                </c:pt>
                <c:pt idx="36">
                  <c:v>1.0968617727177563</c:v>
                </c:pt>
                <c:pt idx="37">
                  <c:v>1.2098741903524786</c:v>
                </c:pt>
                <c:pt idx="38">
                  <c:v>1.2758188212246413</c:v>
                </c:pt>
                <c:pt idx="39">
                  <c:v>1.1844618390849875</c:v>
                </c:pt>
                <c:pt idx="40">
                  <c:v>1.0824558835670919</c:v>
                </c:pt>
                <c:pt idx="41">
                  <c:v>1.1631960027197212</c:v>
                </c:pt>
                <c:pt idx="42">
                  <c:v>1.0144110454511881</c:v>
                </c:pt>
                <c:pt idx="43">
                  <c:v>1.0807044076825125</c:v>
                </c:pt>
                <c:pt idx="44">
                  <c:v>1.1554136115392408</c:v>
                </c:pt>
                <c:pt idx="45">
                  <c:v>1.1168285978019596</c:v>
                </c:pt>
                <c:pt idx="46">
                  <c:v>1.1894841961840186</c:v>
                </c:pt>
                <c:pt idx="47">
                  <c:v>1.1376273739313383</c:v>
                </c:pt>
              </c:numCache>
            </c:numRef>
          </c:val>
          <c:smooth val="0"/>
        </c:ser>
        <c:ser>
          <c:idx val="10"/>
          <c:order val="4"/>
          <c:tx>
            <c:strRef>
              <c:f>Sheet3!$AC$624</c:f>
              <c:strCache>
                <c:ptCount val="1"/>
                <c:pt idx="0">
                  <c:v>Est-99215</c:v>
                </c:pt>
              </c:strCache>
            </c:strRef>
          </c:tx>
          <c:spPr>
            <a:ln>
              <a:noFill/>
            </a:ln>
          </c:spPr>
          <c:marker>
            <c:symbol val="none"/>
          </c:marker>
          <c:trendline>
            <c:spPr>
              <a:ln w="38100">
                <a:solidFill>
                  <a:schemeClr val="accent5">
                    <a:lumMod val="60000"/>
                    <a:lumOff val="40000"/>
                  </a:schemeClr>
                </a:solidFill>
                <a:prstDash val="sysDot"/>
              </a:ln>
            </c:spPr>
            <c:trendlineType val="linear"/>
            <c:dispRSqr val="0"/>
            <c:dispEq val="0"/>
          </c:trendline>
          <c:val>
            <c:numRef>
              <c:f>Sheet3!$AC$625:$AC$672</c:f>
              <c:numCache>
                <c:formatCode>0.000</c:formatCode>
                <c:ptCount val="48"/>
                <c:pt idx="0">
                  <c:v>1</c:v>
                </c:pt>
                <c:pt idx="1">
                  <c:v>0.95976016207031767</c:v>
                </c:pt>
                <c:pt idx="2">
                  <c:v>1.0480329368709971</c:v>
                </c:pt>
                <c:pt idx="3">
                  <c:v>0.98086306800853917</c:v>
                </c:pt>
                <c:pt idx="4">
                  <c:v>0.99908508691674291</c:v>
                </c:pt>
                <c:pt idx="5">
                  <c:v>0.95580969807868243</c:v>
                </c:pt>
                <c:pt idx="6">
                  <c:v>0.93092406221408952</c:v>
                </c:pt>
                <c:pt idx="7">
                  <c:v>0.99130832570905758</c:v>
                </c:pt>
                <c:pt idx="8">
                  <c:v>0.90901189387008219</c:v>
                </c:pt>
                <c:pt idx="9">
                  <c:v>1.0430009149130832</c:v>
                </c:pt>
                <c:pt idx="10">
                  <c:v>0.98369929856663618</c:v>
                </c:pt>
                <c:pt idx="11">
                  <c:v>0.81244281793229645</c:v>
                </c:pt>
                <c:pt idx="12">
                  <c:v>1.0843517460115015</c:v>
                </c:pt>
                <c:pt idx="13">
                  <c:v>1.0881417808909759</c:v>
                </c:pt>
                <c:pt idx="14">
                  <c:v>1.0086180101690079</c:v>
                </c:pt>
                <c:pt idx="15">
                  <c:v>1.1144769431577379</c:v>
                </c:pt>
                <c:pt idx="16">
                  <c:v>1.0451255546264151</c:v>
                </c:pt>
                <c:pt idx="17">
                  <c:v>1.0253829995563633</c:v>
                </c:pt>
                <c:pt idx="18">
                  <c:v>1.0594955455298625</c:v>
                </c:pt>
                <c:pt idx="19">
                  <c:v>0.94298210577217967</c:v>
                </c:pt>
                <c:pt idx="20">
                  <c:v>1.0550809807568216</c:v>
                </c:pt>
                <c:pt idx="21">
                  <c:v>1.1033822745052564</c:v>
                </c:pt>
                <c:pt idx="22">
                  <c:v>0.94070362072802949</c:v>
                </c:pt>
                <c:pt idx="23">
                  <c:v>1.009394766434059</c:v>
                </c:pt>
                <c:pt idx="24">
                  <c:v>1.0543794281478798</c:v>
                </c:pt>
                <c:pt idx="25">
                  <c:v>1.1660165696870928</c:v>
                </c:pt>
                <c:pt idx="26">
                  <c:v>1.1442162451524915</c:v>
                </c:pt>
                <c:pt idx="27">
                  <c:v>1.1127332534790004</c:v>
                </c:pt>
                <c:pt idx="28">
                  <c:v>0.99863247473876771</c:v>
                </c:pt>
                <c:pt idx="29">
                  <c:v>1.112318827686271</c:v>
                </c:pt>
                <c:pt idx="30">
                  <c:v>1.0535773137103384</c:v>
                </c:pt>
                <c:pt idx="31">
                  <c:v>1.02750859449025</c:v>
                </c:pt>
                <c:pt idx="32">
                  <c:v>1.0920119638425199</c:v>
                </c:pt>
                <c:pt idx="33">
                  <c:v>1.0607963436482091</c:v>
                </c:pt>
                <c:pt idx="34">
                  <c:v>1.0153431921875422</c:v>
                </c:pt>
                <c:pt idx="35">
                  <c:v>1.013070534614509</c:v>
                </c:pt>
                <c:pt idx="36">
                  <c:v>0.96806059176465453</c:v>
                </c:pt>
                <c:pt idx="37">
                  <c:v>1.0729582889663021</c:v>
                </c:pt>
                <c:pt idx="38">
                  <c:v>1.1852718446020389</c:v>
                </c:pt>
                <c:pt idx="39">
                  <c:v>1.1006551281622878</c:v>
                </c:pt>
                <c:pt idx="40">
                  <c:v>0.97160400535090896</c:v>
                </c:pt>
                <c:pt idx="41">
                  <c:v>1.0845444077234518</c:v>
                </c:pt>
                <c:pt idx="42">
                  <c:v>0.95530430285413936</c:v>
                </c:pt>
                <c:pt idx="43">
                  <c:v>0.98223424610967158</c:v>
                </c:pt>
                <c:pt idx="44">
                  <c:v>1.0175384568073844</c:v>
                </c:pt>
                <c:pt idx="45">
                  <c:v>0.99357316958568509</c:v>
                </c:pt>
                <c:pt idx="46">
                  <c:v>1.0464645230498399</c:v>
                </c:pt>
                <c:pt idx="47">
                  <c:v>1.0088098480065784</c:v>
                </c:pt>
              </c:numCache>
            </c:numRef>
          </c:val>
          <c:smooth val="0"/>
        </c:ser>
        <c:dLbls>
          <c:showLegendKey val="0"/>
          <c:showVal val="0"/>
          <c:showCatName val="0"/>
          <c:showSerName val="0"/>
          <c:showPercent val="0"/>
          <c:showBubbleSize val="0"/>
        </c:dLbls>
        <c:marker val="1"/>
        <c:smooth val="0"/>
        <c:axId val="49386496"/>
        <c:axId val="49081152"/>
      </c:lineChart>
      <c:catAx>
        <c:axId val="49386496"/>
        <c:scaling>
          <c:orientation val="minMax"/>
        </c:scaling>
        <c:delete val="0"/>
        <c:axPos val="b"/>
        <c:majorTickMark val="none"/>
        <c:minorTickMark val="none"/>
        <c:tickLblPos val="nextTo"/>
        <c:crossAx val="49081152"/>
        <c:crosses val="autoZero"/>
        <c:auto val="1"/>
        <c:lblAlgn val="ctr"/>
        <c:lblOffset val="100"/>
        <c:noMultiLvlLbl val="0"/>
      </c:catAx>
      <c:valAx>
        <c:axId val="49081152"/>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200"/>
            </a:pPr>
            <a:endParaRPr lang="en-US"/>
          </a:p>
        </c:txPr>
        <c:crossAx val="49386496"/>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ayout/>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0"/>
            </a:pPr>
            <a:r>
              <a:rPr lang="en-US" b="0"/>
              <a:t>Relative</a:t>
            </a:r>
            <a:r>
              <a:rPr lang="en-US" b="0" baseline="0"/>
              <a:t> frequency of various bills for Evaluation and Management (EM) Office visits </a:t>
            </a:r>
            <a:r>
              <a:rPr lang="en-US" b="1" baseline="0"/>
              <a:t>New Patients</a:t>
            </a:r>
            <a:r>
              <a:rPr lang="en-US" b="0" baseline="0"/>
              <a:t>, 1% Marketscan Sample 2007-10</a:t>
            </a:r>
            <a:endParaRPr lang="en-US" b="0"/>
          </a:p>
        </c:rich>
      </c:tx>
      <c:layout/>
      <c:overlay val="0"/>
    </c:title>
    <c:autoTitleDeleted val="0"/>
    <c:plotArea>
      <c:layout/>
      <c:lineChart>
        <c:grouping val="standard"/>
        <c:varyColors val="0"/>
        <c:ser>
          <c:idx val="0"/>
          <c:order val="0"/>
          <c:tx>
            <c:strRef>
              <c:f>Sheet3!$T$624</c:f>
              <c:strCache>
                <c:ptCount val="1"/>
                <c:pt idx="0">
                  <c:v>New-99201</c:v>
                </c:pt>
              </c:strCache>
            </c:strRef>
          </c:tx>
          <c:trendline>
            <c:spPr>
              <a:ln w="28575">
                <a:solidFill>
                  <a:schemeClr val="accent1"/>
                </a:solidFill>
              </a:ln>
            </c:spPr>
            <c:trendlineType val="linear"/>
            <c:dispRSqr val="0"/>
            <c:dispEq val="0"/>
          </c:trendline>
          <c:val>
            <c:numRef>
              <c:f>Sheet3!$T$625:$T$672</c:f>
              <c:numCache>
                <c:formatCode>0.000</c:formatCode>
                <c:ptCount val="48"/>
                <c:pt idx="0">
                  <c:v>1</c:v>
                </c:pt>
                <c:pt idx="1">
                  <c:v>0.93094672548354263</c:v>
                </c:pt>
                <c:pt idx="2">
                  <c:v>0.89311163895486934</c:v>
                </c:pt>
                <c:pt idx="3">
                  <c:v>0.925336500395883</c:v>
                </c:pt>
                <c:pt idx="4">
                  <c:v>0.97862232779097402</c:v>
                </c:pt>
                <c:pt idx="5">
                  <c:v>0.96706254948535242</c:v>
                </c:pt>
                <c:pt idx="6">
                  <c:v>1.0071258907363423</c:v>
                </c:pt>
                <c:pt idx="7">
                  <c:v>1.1045130641330168</c:v>
                </c:pt>
                <c:pt idx="8">
                  <c:v>0.91306413301662703</c:v>
                </c:pt>
                <c:pt idx="9">
                  <c:v>0.90261282660332531</c:v>
                </c:pt>
                <c:pt idx="10">
                  <c:v>0.92288202692003163</c:v>
                </c:pt>
                <c:pt idx="11">
                  <c:v>0.74821852731591443</c:v>
                </c:pt>
                <c:pt idx="12">
                  <c:v>0.93369239604644849</c:v>
                </c:pt>
                <c:pt idx="13">
                  <c:v>0.92694716908461749</c:v>
                </c:pt>
                <c:pt idx="14">
                  <c:v>0.94982531001701365</c:v>
                </c:pt>
                <c:pt idx="15">
                  <c:v>0.90230043427872419</c:v>
                </c:pt>
                <c:pt idx="16">
                  <c:v>0.83084506948409664</c:v>
                </c:pt>
                <c:pt idx="17">
                  <c:v>0.93355795509669381</c:v>
                </c:pt>
                <c:pt idx="18">
                  <c:v>1.0002406661750292</c:v>
                </c:pt>
                <c:pt idx="19">
                  <c:v>0.88327703988843298</c:v>
                </c:pt>
                <c:pt idx="20">
                  <c:v>0.96481547591466355</c:v>
                </c:pt>
                <c:pt idx="21">
                  <c:v>0.88126042564211227</c:v>
                </c:pt>
                <c:pt idx="22">
                  <c:v>0.77518651628564761</c:v>
                </c:pt>
                <c:pt idx="23">
                  <c:v>0.82681184099145555</c:v>
                </c:pt>
                <c:pt idx="24">
                  <c:v>0.80174291185158131</c:v>
                </c:pt>
                <c:pt idx="25">
                  <c:v>0.95681099823474924</c:v>
                </c:pt>
                <c:pt idx="26">
                  <c:v>0.93501965563989631</c:v>
                </c:pt>
                <c:pt idx="27">
                  <c:v>0.92960528792349606</c:v>
                </c:pt>
                <c:pt idx="28">
                  <c:v>0.89337067320604802</c:v>
                </c:pt>
                <c:pt idx="29">
                  <c:v>0.95973138521731294</c:v>
                </c:pt>
                <c:pt idx="30">
                  <c:v>0.92252496090974179</c:v>
                </c:pt>
                <c:pt idx="31">
                  <c:v>0.87254618198912381</c:v>
                </c:pt>
                <c:pt idx="32">
                  <c:v>0.89517546244484791</c:v>
                </c:pt>
                <c:pt idx="33">
                  <c:v>0.86838128374573897</c:v>
                </c:pt>
                <c:pt idx="34">
                  <c:v>0.82416394739513654</c:v>
                </c:pt>
                <c:pt idx="35">
                  <c:v>0.78716576799973448</c:v>
                </c:pt>
                <c:pt idx="36">
                  <c:v>0.76723068301973285</c:v>
                </c:pt>
                <c:pt idx="37">
                  <c:v>0.76591648178126137</c:v>
                </c:pt>
                <c:pt idx="38">
                  <c:v>0.87578370531748895</c:v>
                </c:pt>
                <c:pt idx="39">
                  <c:v>0.78139777237045693</c:v>
                </c:pt>
                <c:pt idx="40">
                  <c:v>0.77459020995517414</c:v>
                </c:pt>
                <c:pt idx="41">
                  <c:v>0.86695227299495947</c:v>
                </c:pt>
                <c:pt idx="42">
                  <c:v>0.76355091955201237</c:v>
                </c:pt>
                <c:pt idx="43">
                  <c:v>0.89050275918837096</c:v>
                </c:pt>
                <c:pt idx="44">
                  <c:v>0.81561957262025808</c:v>
                </c:pt>
                <c:pt idx="45">
                  <c:v>0.81138784463237934</c:v>
                </c:pt>
                <c:pt idx="46">
                  <c:v>0.83463168387014752</c:v>
                </c:pt>
                <c:pt idx="47">
                  <c:v>0.75067174741499043</c:v>
                </c:pt>
              </c:numCache>
            </c:numRef>
          </c:val>
          <c:smooth val="0"/>
        </c:ser>
        <c:ser>
          <c:idx val="1"/>
          <c:order val="1"/>
          <c:tx>
            <c:strRef>
              <c:f>Sheet3!$U$624</c:f>
              <c:strCache>
                <c:ptCount val="1"/>
                <c:pt idx="0">
                  <c:v>New-99202</c:v>
                </c:pt>
              </c:strCache>
            </c:strRef>
          </c:tx>
          <c:trendline>
            <c:spPr>
              <a:ln w="25400">
                <a:solidFill>
                  <a:srgbClr val="C00000"/>
                </a:solidFill>
                <a:prstDash val="dash"/>
              </a:ln>
            </c:spPr>
            <c:trendlineType val="linear"/>
            <c:dispRSqr val="0"/>
            <c:dispEq val="0"/>
          </c:trendline>
          <c:val>
            <c:numRef>
              <c:f>Sheet3!$U$625:$U$672</c:f>
              <c:numCache>
                <c:formatCode>0.000</c:formatCode>
                <c:ptCount val="48"/>
                <c:pt idx="0">
                  <c:v>1</c:v>
                </c:pt>
                <c:pt idx="1">
                  <c:v>0.98228069100710647</c:v>
                </c:pt>
                <c:pt idx="2">
                  <c:v>0.91723842195540328</c:v>
                </c:pt>
                <c:pt idx="3">
                  <c:v>0.94648370497427126</c:v>
                </c:pt>
                <c:pt idx="4">
                  <c:v>0.90909090909090917</c:v>
                </c:pt>
                <c:pt idx="5">
                  <c:v>0.88577758719268163</c:v>
                </c:pt>
                <c:pt idx="6">
                  <c:v>0.8820754716981134</c:v>
                </c:pt>
                <c:pt idx="7">
                  <c:v>0.95754716981132082</c:v>
                </c:pt>
                <c:pt idx="8">
                  <c:v>0.87558604917095495</c:v>
                </c:pt>
                <c:pt idx="9">
                  <c:v>0.95540308747855929</c:v>
                </c:pt>
                <c:pt idx="10">
                  <c:v>0.92477129788450541</c:v>
                </c:pt>
                <c:pt idx="11">
                  <c:v>0.78730703259005164</c:v>
                </c:pt>
                <c:pt idx="12">
                  <c:v>0.92690405049172442</c:v>
                </c:pt>
                <c:pt idx="13">
                  <c:v>1.0320805563700417</c:v>
                </c:pt>
                <c:pt idx="14">
                  <c:v>0.92289935899313502</c:v>
                </c:pt>
                <c:pt idx="15">
                  <c:v>0.95629605900561498</c:v>
                </c:pt>
                <c:pt idx="16">
                  <c:v>0.85663991783465354</c:v>
                </c:pt>
                <c:pt idx="17">
                  <c:v>0.86187028764038709</c:v>
                </c:pt>
                <c:pt idx="18">
                  <c:v>0.9203509189485779</c:v>
                </c:pt>
                <c:pt idx="19">
                  <c:v>0.83333989457013247</c:v>
                </c:pt>
                <c:pt idx="20">
                  <c:v>0.93485275634498544</c:v>
                </c:pt>
                <c:pt idx="21">
                  <c:v>0.91124934736087437</c:v>
                </c:pt>
                <c:pt idx="22">
                  <c:v>0.7877592240589133</c:v>
                </c:pt>
                <c:pt idx="23">
                  <c:v>0.79620548249230216</c:v>
                </c:pt>
                <c:pt idx="24">
                  <c:v>0.91618563573182832</c:v>
                </c:pt>
                <c:pt idx="25">
                  <c:v>1.055138756433345</c:v>
                </c:pt>
                <c:pt idx="26">
                  <c:v>1.0601737762674417</c:v>
                </c:pt>
                <c:pt idx="27">
                  <c:v>1.0143206338636293</c:v>
                </c:pt>
                <c:pt idx="28">
                  <c:v>0.91280210240331539</c:v>
                </c:pt>
                <c:pt idx="29">
                  <c:v>0.96964546232233573</c:v>
                </c:pt>
                <c:pt idx="30">
                  <c:v>0.96731458380713753</c:v>
                </c:pt>
                <c:pt idx="31">
                  <c:v>0.93498304311245672</c:v>
                </c:pt>
                <c:pt idx="32">
                  <c:v>1.0286943847073498</c:v>
                </c:pt>
                <c:pt idx="33">
                  <c:v>1.0165637911443839</c:v>
                </c:pt>
                <c:pt idx="34">
                  <c:v>0.90049606637146395</c:v>
                </c:pt>
                <c:pt idx="35">
                  <c:v>0.83385299140467606</c:v>
                </c:pt>
                <c:pt idx="36">
                  <c:v>0.85862594028049954</c:v>
                </c:pt>
                <c:pt idx="37">
                  <c:v>0.97673149238650481</c:v>
                </c:pt>
                <c:pt idx="38">
                  <c:v>1.0466268231426901</c:v>
                </c:pt>
                <c:pt idx="39">
                  <c:v>0.91264574637500073</c:v>
                </c:pt>
                <c:pt idx="40">
                  <c:v>0.88287340397120617</c:v>
                </c:pt>
                <c:pt idx="41">
                  <c:v>0.9531467610693406</c:v>
                </c:pt>
                <c:pt idx="42">
                  <c:v>0.90579223951447663</c:v>
                </c:pt>
                <c:pt idx="43">
                  <c:v>0.92804676098402916</c:v>
                </c:pt>
                <c:pt idx="44">
                  <c:v>0.94216343505053646</c:v>
                </c:pt>
                <c:pt idx="45">
                  <c:v>0.92671813283659343</c:v>
                </c:pt>
                <c:pt idx="46">
                  <c:v>0.93495562735069637</c:v>
                </c:pt>
                <c:pt idx="47">
                  <c:v>0.91044243803050273</c:v>
                </c:pt>
              </c:numCache>
            </c:numRef>
          </c:val>
          <c:smooth val="0"/>
        </c:ser>
        <c:ser>
          <c:idx val="2"/>
          <c:order val="2"/>
          <c:tx>
            <c:strRef>
              <c:f>Sheet3!$V$624</c:f>
              <c:strCache>
                <c:ptCount val="1"/>
                <c:pt idx="0">
                  <c:v>New-99203</c:v>
                </c:pt>
              </c:strCache>
            </c:strRef>
          </c:tx>
          <c:trendline>
            <c:spPr>
              <a:ln w="25400">
                <a:solidFill>
                  <a:schemeClr val="accent3">
                    <a:lumMod val="75000"/>
                  </a:schemeClr>
                </a:solidFill>
              </a:ln>
            </c:spPr>
            <c:trendlineType val="linear"/>
            <c:dispRSqr val="0"/>
            <c:dispEq val="0"/>
          </c:trendline>
          <c:val>
            <c:numRef>
              <c:f>Sheet3!$V$625:$V$672</c:f>
              <c:numCache>
                <c:formatCode>0.000</c:formatCode>
                <c:ptCount val="48"/>
                <c:pt idx="0">
                  <c:v>1</c:v>
                </c:pt>
                <c:pt idx="1">
                  <c:v>1.0306711793628343</c:v>
                </c:pt>
                <c:pt idx="2">
                  <c:v>1.027109853842527</c:v>
                </c:pt>
                <c:pt idx="3">
                  <c:v>0.98948609146628952</c:v>
                </c:pt>
                <c:pt idx="4">
                  <c:v>0.91560584629891562</c:v>
                </c:pt>
                <c:pt idx="5">
                  <c:v>0.94101052962439091</c:v>
                </c:pt>
                <c:pt idx="6">
                  <c:v>0.91961338991041963</c:v>
                </c:pt>
                <c:pt idx="7">
                  <c:v>0.97571900047147586</c:v>
                </c:pt>
                <c:pt idx="8">
                  <c:v>0.92225365393682224</c:v>
                </c:pt>
                <c:pt idx="9">
                  <c:v>1.0671852899575671</c:v>
                </c:pt>
                <c:pt idx="10">
                  <c:v>0.9254203991827753</c:v>
                </c:pt>
                <c:pt idx="11">
                  <c:v>0.82366808109382361</c:v>
                </c:pt>
                <c:pt idx="12">
                  <c:v>1.0859605580211058</c:v>
                </c:pt>
                <c:pt idx="13">
                  <c:v>1.1593567890324206</c:v>
                </c:pt>
                <c:pt idx="14">
                  <c:v>1.0381270575848645</c:v>
                </c:pt>
                <c:pt idx="15">
                  <c:v>1.0437776816949755</c:v>
                </c:pt>
                <c:pt idx="16">
                  <c:v>0.98789187511835175</c:v>
                </c:pt>
                <c:pt idx="17">
                  <c:v>0.9771843760667247</c:v>
                </c:pt>
                <c:pt idx="18">
                  <c:v>1.007105331360524</c:v>
                </c:pt>
                <c:pt idx="19">
                  <c:v>0.95046566347995398</c:v>
                </c:pt>
                <c:pt idx="20">
                  <c:v>1.0276463840583185</c:v>
                </c:pt>
                <c:pt idx="21">
                  <c:v>1.0205147226962066</c:v>
                </c:pt>
                <c:pt idx="22">
                  <c:v>0.8942529612936545</c:v>
                </c:pt>
                <c:pt idx="23">
                  <c:v>0.90343272372047023</c:v>
                </c:pt>
                <c:pt idx="24">
                  <c:v>1.0447370369107332</c:v>
                </c:pt>
                <c:pt idx="25">
                  <c:v>1.1710886590517389</c:v>
                </c:pt>
                <c:pt idx="26">
                  <c:v>1.142700509808001</c:v>
                </c:pt>
                <c:pt idx="27">
                  <c:v>1.1194979094762147</c:v>
                </c:pt>
                <c:pt idx="28">
                  <c:v>1.0253096815260432</c:v>
                </c:pt>
                <c:pt idx="29">
                  <c:v>1.0989958493255632</c:v>
                </c:pt>
                <c:pt idx="30">
                  <c:v>1.0608576084001573</c:v>
                </c:pt>
                <c:pt idx="31">
                  <c:v>1.0631310223281527</c:v>
                </c:pt>
                <c:pt idx="32">
                  <c:v>1.1083926268946118</c:v>
                </c:pt>
                <c:pt idx="33">
                  <c:v>1.1792818066493855</c:v>
                </c:pt>
                <c:pt idx="34">
                  <c:v>1.017841861229233</c:v>
                </c:pt>
                <c:pt idx="35">
                  <c:v>0.96165409154216452</c:v>
                </c:pt>
                <c:pt idx="36">
                  <c:v>1.0419169585111321</c:v>
                </c:pt>
                <c:pt idx="37">
                  <c:v>1.1543595765488426</c:v>
                </c:pt>
                <c:pt idx="38">
                  <c:v>1.1987705630258645</c:v>
                </c:pt>
                <c:pt idx="39">
                  <c:v>1.1413671348466465</c:v>
                </c:pt>
                <c:pt idx="40">
                  <c:v>1.0578031792244986</c:v>
                </c:pt>
                <c:pt idx="41">
                  <c:v>1.1692927979243957</c:v>
                </c:pt>
                <c:pt idx="42">
                  <c:v>1.0965144296984486</c:v>
                </c:pt>
                <c:pt idx="43">
                  <c:v>1.1416166885053625</c:v>
                </c:pt>
                <c:pt idx="44">
                  <c:v>1.1719344147020205</c:v>
                </c:pt>
                <c:pt idx="45">
                  <c:v>1.1321214761249598</c:v>
                </c:pt>
                <c:pt idx="46">
                  <c:v>1.1674059287975207</c:v>
                </c:pt>
                <c:pt idx="47">
                  <c:v>1.0904886218416547</c:v>
                </c:pt>
              </c:numCache>
            </c:numRef>
          </c:val>
          <c:smooth val="0"/>
        </c:ser>
        <c:ser>
          <c:idx val="3"/>
          <c:order val="3"/>
          <c:tx>
            <c:strRef>
              <c:f>Sheet3!$W$624</c:f>
              <c:strCache>
                <c:ptCount val="1"/>
                <c:pt idx="0">
                  <c:v>New-99204</c:v>
                </c:pt>
              </c:strCache>
            </c:strRef>
          </c:tx>
          <c:trendline>
            <c:spPr>
              <a:ln w="28575">
                <a:solidFill>
                  <a:schemeClr val="accent4">
                    <a:lumMod val="75000"/>
                  </a:schemeClr>
                </a:solidFill>
                <a:prstDash val="lgDash"/>
              </a:ln>
            </c:spPr>
            <c:trendlineType val="linear"/>
            <c:dispRSqr val="0"/>
            <c:dispEq val="0"/>
          </c:trendline>
          <c:val>
            <c:numRef>
              <c:f>Sheet3!$W$625:$W$672</c:f>
              <c:numCache>
                <c:formatCode>0.000</c:formatCode>
                <c:ptCount val="48"/>
                <c:pt idx="0">
                  <c:v>1</c:v>
                </c:pt>
                <c:pt idx="1">
                  <c:v>0.91706286318013741</c:v>
                </c:pt>
                <c:pt idx="2">
                  <c:v>0.99260433174854734</c:v>
                </c:pt>
                <c:pt idx="3">
                  <c:v>0.91051241415742201</c:v>
                </c:pt>
                <c:pt idx="4">
                  <c:v>0.90227152667723198</c:v>
                </c:pt>
                <c:pt idx="5">
                  <c:v>0.82972354287726713</c:v>
                </c:pt>
                <c:pt idx="6">
                  <c:v>0.86053882725832009</c:v>
                </c:pt>
                <c:pt idx="7">
                  <c:v>0.94717379820390901</c:v>
                </c:pt>
                <c:pt idx="8">
                  <c:v>0.84719140693784101</c:v>
                </c:pt>
                <c:pt idx="9">
                  <c:v>0.96513470681458002</c:v>
                </c:pt>
                <c:pt idx="10">
                  <c:v>0.8995949991195632</c:v>
                </c:pt>
                <c:pt idx="11">
                  <c:v>0.7237189646064448</c:v>
                </c:pt>
                <c:pt idx="12">
                  <c:v>1.1095682169636716</c:v>
                </c:pt>
                <c:pt idx="13">
                  <c:v>1.073425980141492</c:v>
                </c:pt>
                <c:pt idx="14">
                  <c:v>0.95349314036570965</c:v>
                </c:pt>
                <c:pt idx="15">
                  <c:v>1.0126192828891714</c:v>
                </c:pt>
                <c:pt idx="16">
                  <c:v>0.95752956476048456</c:v>
                </c:pt>
                <c:pt idx="17">
                  <c:v>0.98666656900276684</c:v>
                </c:pt>
                <c:pt idx="18">
                  <c:v>0.97771168673435882</c:v>
                </c:pt>
                <c:pt idx="19">
                  <c:v>0.92927459399706036</c:v>
                </c:pt>
                <c:pt idx="20">
                  <c:v>1.0288397290681741</c:v>
                </c:pt>
                <c:pt idx="21">
                  <c:v>1.0216638634774633</c:v>
                </c:pt>
                <c:pt idx="22">
                  <c:v>0.87358688706914778</c:v>
                </c:pt>
                <c:pt idx="23">
                  <c:v>0.89563772404060304</c:v>
                </c:pt>
                <c:pt idx="24">
                  <c:v>1.0601118133397844</c:v>
                </c:pt>
                <c:pt idx="25">
                  <c:v>1.2018967235305824</c:v>
                </c:pt>
                <c:pt idx="26">
                  <c:v>1.1105933282607265</c:v>
                </c:pt>
                <c:pt idx="27">
                  <c:v>1.1255988427876857</c:v>
                </c:pt>
                <c:pt idx="28">
                  <c:v>0.98925243918470052</c:v>
                </c:pt>
                <c:pt idx="29">
                  <c:v>1.0853988841166968</c:v>
                </c:pt>
                <c:pt idx="30">
                  <c:v>1.0610380796686092</c:v>
                </c:pt>
                <c:pt idx="31">
                  <c:v>1.0087040320900178</c:v>
                </c:pt>
                <c:pt idx="32">
                  <c:v>1.0772631781951874</c:v>
                </c:pt>
                <c:pt idx="33">
                  <c:v>1.0939205343418834</c:v>
                </c:pt>
                <c:pt idx="34">
                  <c:v>0.96288472435749284</c:v>
                </c:pt>
                <c:pt idx="35">
                  <c:v>0.89755207263106263</c:v>
                </c:pt>
                <c:pt idx="36">
                  <c:v>1.0777974712213036</c:v>
                </c:pt>
                <c:pt idx="37">
                  <c:v>1.2267998442630168</c:v>
                </c:pt>
                <c:pt idx="38">
                  <c:v>1.2537477038048883</c:v>
                </c:pt>
                <c:pt idx="39">
                  <c:v>1.2469142877952468</c:v>
                </c:pt>
                <c:pt idx="40">
                  <c:v>1.1105323982135986</c:v>
                </c:pt>
                <c:pt idx="41">
                  <c:v>1.16953710411721</c:v>
                </c:pt>
                <c:pt idx="42">
                  <c:v>1.0908914420182216</c:v>
                </c:pt>
                <c:pt idx="43">
                  <c:v>1.2246954560992265</c:v>
                </c:pt>
                <c:pt idx="44">
                  <c:v>1.2223903716568523</c:v>
                </c:pt>
                <c:pt idx="45">
                  <c:v>1.1342652202830121</c:v>
                </c:pt>
                <c:pt idx="46">
                  <c:v>1.2257729807793896</c:v>
                </c:pt>
                <c:pt idx="47">
                  <c:v>1.0949833078922586</c:v>
                </c:pt>
              </c:numCache>
            </c:numRef>
          </c:val>
          <c:smooth val="0"/>
        </c:ser>
        <c:ser>
          <c:idx val="4"/>
          <c:order val="4"/>
          <c:tx>
            <c:strRef>
              <c:f>Sheet3!$X$624</c:f>
              <c:strCache>
                <c:ptCount val="1"/>
                <c:pt idx="0">
                  <c:v>New-99205</c:v>
                </c:pt>
              </c:strCache>
            </c:strRef>
          </c:tx>
          <c:trendline>
            <c:spPr>
              <a:ln w="38100">
                <a:solidFill>
                  <a:srgbClr val="00B0F0"/>
                </a:solidFill>
                <a:prstDash val="sysDot"/>
              </a:ln>
            </c:spPr>
            <c:trendlineType val="linear"/>
            <c:dispRSqr val="0"/>
            <c:dispEq val="0"/>
          </c:trendline>
          <c:val>
            <c:numRef>
              <c:f>Sheet3!$X$625:$X$672</c:f>
              <c:numCache>
                <c:formatCode>0.000</c:formatCode>
                <c:ptCount val="48"/>
                <c:pt idx="0">
                  <c:v>1</c:v>
                </c:pt>
                <c:pt idx="1">
                  <c:v>0.97506265664160408</c:v>
                </c:pt>
                <c:pt idx="2">
                  <c:v>0.85789473684210538</c:v>
                </c:pt>
                <c:pt idx="3">
                  <c:v>0.87380116959064325</c:v>
                </c:pt>
                <c:pt idx="4">
                  <c:v>0.90701754385964917</c:v>
                </c:pt>
                <c:pt idx="5">
                  <c:v>0.95900584795321642</c:v>
                </c:pt>
                <c:pt idx="6">
                  <c:v>0.79649122807017536</c:v>
                </c:pt>
                <c:pt idx="7">
                  <c:v>0.90701754385964917</c:v>
                </c:pt>
                <c:pt idx="8">
                  <c:v>0.72333333333333338</c:v>
                </c:pt>
                <c:pt idx="9">
                  <c:v>0.96315789473684221</c:v>
                </c:pt>
                <c:pt idx="10">
                  <c:v>0.84660818713450281</c:v>
                </c:pt>
                <c:pt idx="11">
                  <c:v>0.72456140350877196</c:v>
                </c:pt>
                <c:pt idx="12">
                  <c:v>1.0619879792294746</c:v>
                </c:pt>
                <c:pt idx="13">
                  <c:v>1.0205911464559116</c:v>
                </c:pt>
                <c:pt idx="14">
                  <c:v>0.90112584492823578</c:v>
                </c:pt>
                <c:pt idx="15">
                  <c:v>1.0373621710154575</c:v>
                </c:pt>
                <c:pt idx="16">
                  <c:v>0.87580495341785547</c:v>
                </c:pt>
                <c:pt idx="17">
                  <c:v>0.9527109552797749</c:v>
                </c:pt>
                <c:pt idx="18">
                  <c:v>0.90559423754771451</c:v>
                </c:pt>
                <c:pt idx="19">
                  <c:v>0.86835763238539077</c:v>
                </c:pt>
                <c:pt idx="20">
                  <c:v>0.98041498952054396</c:v>
                </c:pt>
                <c:pt idx="21">
                  <c:v>0.85644191873344699</c:v>
                </c:pt>
                <c:pt idx="22">
                  <c:v>0.72953956834024769</c:v>
                </c:pt>
                <c:pt idx="23">
                  <c:v>0.75664781689841942</c:v>
                </c:pt>
                <c:pt idx="24">
                  <c:v>0.94284893365355749</c:v>
                </c:pt>
                <c:pt idx="25">
                  <c:v>1.0694117362134383</c:v>
                </c:pt>
                <c:pt idx="26">
                  <c:v>0.90439669329248251</c:v>
                </c:pt>
                <c:pt idx="27">
                  <c:v>1.0187792909532269</c:v>
                </c:pt>
                <c:pt idx="28">
                  <c:v>0.83825883987143368</c:v>
                </c:pt>
                <c:pt idx="29">
                  <c:v>0.97427723144200939</c:v>
                </c:pt>
                <c:pt idx="30">
                  <c:v>0.9536155609546586</c:v>
                </c:pt>
                <c:pt idx="31">
                  <c:v>0.82441603334144675</c:v>
                </c:pt>
                <c:pt idx="32">
                  <c:v>0.8614327233957082</c:v>
                </c:pt>
                <c:pt idx="33">
                  <c:v>0.85979209447363558</c:v>
                </c:pt>
                <c:pt idx="34">
                  <c:v>0.87096887900525477</c:v>
                </c:pt>
                <c:pt idx="35">
                  <c:v>0.75058773184818295</c:v>
                </c:pt>
                <c:pt idx="36">
                  <c:v>0.89281713673780572</c:v>
                </c:pt>
                <c:pt idx="37">
                  <c:v>1.1314064520347755</c:v>
                </c:pt>
                <c:pt idx="38">
                  <c:v>1.1238352695314542</c:v>
                </c:pt>
                <c:pt idx="39">
                  <c:v>1.0630004945624603</c:v>
                </c:pt>
                <c:pt idx="40">
                  <c:v>0.99337797101268788</c:v>
                </c:pt>
                <c:pt idx="41">
                  <c:v>1.0672131781604621</c:v>
                </c:pt>
                <c:pt idx="42">
                  <c:v>0.99201904081978443</c:v>
                </c:pt>
                <c:pt idx="43">
                  <c:v>1.0572476900791674</c:v>
                </c:pt>
                <c:pt idx="44">
                  <c:v>1.1556795337185002</c:v>
                </c:pt>
                <c:pt idx="45">
                  <c:v>1.0069672729417261</c:v>
                </c:pt>
                <c:pt idx="46">
                  <c:v>1.0517666716344554</c:v>
                </c:pt>
                <c:pt idx="47">
                  <c:v>0.95668685580428503</c:v>
                </c:pt>
              </c:numCache>
            </c:numRef>
          </c:val>
          <c:smooth val="0"/>
        </c:ser>
        <c:dLbls>
          <c:showLegendKey val="0"/>
          <c:showVal val="0"/>
          <c:showCatName val="0"/>
          <c:showSerName val="0"/>
          <c:showPercent val="0"/>
          <c:showBubbleSize val="0"/>
        </c:dLbls>
        <c:marker val="1"/>
        <c:smooth val="0"/>
        <c:axId val="90742784"/>
        <c:axId val="93454336"/>
      </c:lineChart>
      <c:catAx>
        <c:axId val="90742784"/>
        <c:scaling>
          <c:orientation val="minMax"/>
        </c:scaling>
        <c:delete val="0"/>
        <c:axPos val="b"/>
        <c:majorTickMark val="none"/>
        <c:minorTickMark val="none"/>
        <c:tickLblPos val="nextTo"/>
        <c:crossAx val="93454336"/>
        <c:crosses val="autoZero"/>
        <c:auto val="1"/>
        <c:lblAlgn val="ctr"/>
        <c:lblOffset val="100"/>
        <c:noMultiLvlLbl val="0"/>
      </c:catAx>
      <c:valAx>
        <c:axId val="93454336"/>
        <c:scaling>
          <c:orientation val="minMax"/>
          <c:max val="1.35"/>
          <c:min val="0.70000000000000007"/>
        </c:scaling>
        <c:delete val="0"/>
        <c:axPos val="l"/>
        <c:majorGridlines/>
        <c:title>
          <c:tx>
            <c:rich>
              <a:bodyPr/>
              <a:lstStyle/>
              <a:p>
                <a:pPr>
                  <a:defRPr sz="1600"/>
                </a:pPr>
                <a:r>
                  <a:rPr lang="en-US" sz="1600"/>
                  <a:t>Frequency relative to January 2007</a:t>
                </a:r>
              </a:p>
            </c:rich>
          </c:tx>
          <c:layout/>
          <c:overlay val="0"/>
        </c:title>
        <c:numFmt formatCode="0.0" sourceLinked="0"/>
        <c:majorTickMark val="none"/>
        <c:minorTickMark val="none"/>
        <c:tickLblPos val="nextTo"/>
        <c:txPr>
          <a:bodyPr/>
          <a:lstStyle/>
          <a:p>
            <a:pPr>
              <a:defRPr sz="1200"/>
            </a:pPr>
            <a:endParaRPr lang="en-US"/>
          </a:p>
        </c:txPr>
        <c:crossAx val="9074278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5438458" y="0"/>
            <a:ext cx="4160520" cy="365760"/>
          </a:xfrm>
          <a:prstGeom prst="rect">
            <a:avLst/>
          </a:prstGeom>
        </p:spPr>
        <p:txBody>
          <a:bodyPr vert="horz" lIns="96661" tIns="48331" rIns="96661" bIns="48331" rtlCol="0"/>
          <a:lstStyle>
            <a:lvl1pPr algn="r">
              <a:defRPr sz="1300"/>
            </a:lvl1pPr>
          </a:lstStyle>
          <a:p>
            <a:fld id="{5786DEB5-FD34-46FB-AF1B-798118320CB2}" type="datetimeFigureOut">
              <a:rPr lang="en-US" smtClean="0"/>
              <a:t>3/25/2013</a:t>
            </a:fld>
            <a:endParaRPr lang="en-US" dirty="0"/>
          </a:p>
        </p:txBody>
      </p:sp>
      <p:sp>
        <p:nvSpPr>
          <p:cNvPr id="4" name="Footer Placeholder 3"/>
          <p:cNvSpPr>
            <a:spLocks noGrp="1"/>
          </p:cNvSpPr>
          <p:nvPr>
            <p:ph type="ftr" sz="quarter" idx="2"/>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6661" tIns="48331" rIns="96661" bIns="48331" rtlCol="0" anchor="b"/>
          <a:lstStyle>
            <a:lvl1pPr algn="r">
              <a:defRPr sz="1300"/>
            </a:lvl1pPr>
          </a:lstStyle>
          <a:p>
            <a:fld id="{3F1F62C8-F1EE-4AD7-877D-8B7FB33A9D3B}" type="slidenum">
              <a:rPr lang="en-US" smtClean="0"/>
              <a:t>‹#›</a:t>
            </a:fld>
            <a:endParaRPr lang="en-US" dirty="0"/>
          </a:p>
        </p:txBody>
      </p:sp>
    </p:spTree>
    <p:extLst>
      <p:ext uri="{BB962C8B-B14F-4D97-AF65-F5344CB8AC3E}">
        <p14:creationId xmlns:p14="http://schemas.microsoft.com/office/powerpoint/2010/main" val="2819300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6661" tIns="48331" rIns="96661" bIns="48331" rtlCol="0"/>
          <a:lstStyle>
            <a:lvl1pPr algn="r">
              <a:defRPr sz="1300"/>
            </a:lvl1pPr>
          </a:lstStyle>
          <a:p>
            <a:fld id="{01FEA61D-97C0-4522-A44F-E3DC2D41A234}" type="datetimeFigureOut">
              <a:rPr lang="en-US" smtClean="0"/>
              <a:t>3/25/2013</a:t>
            </a:fld>
            <a:endParaRPr lang="en-US" dirty="0"/>
          </a:p>
        </p:txBody>
      </p:sp>
      <p:sp>
        <p:nvSpPr>
          <p:cNvPr id="4" name="Slide Image Placeholder 3"/>
          <p:cNvSpPr>
            <a:spLocks noGrp="1" noRot="1" noChangeAspect="1"/>
          </p:cNvSpPr>
          <p:nvPr>
            <p:ph type="sldImg" idx="2"/>
          </p:nvPr>
        </p:nvSpPr>
        <p:spPr>
          <a:xfrm>
            <a:off x="2971800" y="549275"/>
            <a:ext cx="36576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6661" tIns="48331" rIns="96661" bIns="48331" rtlCol="0" anchor="b"/>
          <a:lstStyle>
            <a:lvl1pPr algn="r">
              <a:defRPr sz="1300"/>
            </a:lvl1pPr>
          </a:lstStyle>
          <a:p>
            <a:fld id="{8AE208E6-00A9-4973-B2D8-CE2A83997A9C}" type="slidenum">
              <a:rPr lang="en-US" smtClean="0"/>
              <a:t>‹#›</a:t>
            </a:fld>
            <a:endParaRPr lang="en-US" dirty="0"/>
          </a:p>
        </p:txBody>
      </p:sp>
    </p:spTree>
    <p:extLst>
      <p:ext uri="{BB962C8B-B14F-4D97-AF65-F5344CB8AC3E}">
        <p14:creationId xmlns:p14="http://schemas.microsoft.com/office/powerpoint/2010/main" val="1992246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1</a:t>
            </a:fld>
            <a:endParaRPr lang="en-US" dirty="0"/>
          </a:p>
        </p:txBody>
      </p:sp>
    </p:spTree>
    <p:extLst>
      <p:ext uri="{BB962C8B-B14F-4D97-AF65-F5344CB8AC3E}">
        <p14:creationId xmlns:p14="http://schemas.microsoft.com/office/powerpoint/2010/main" val="3657167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smtClean="0"/>
              <a:t>(Medtronic post conflict of interest info makes problem less severe)</a:t>
            </a:r>
          </a:p>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11</a:t>
            </a:fld>
            <a:endParaRPr lang="en-US" dirty="0"/>
          </a:p>
        </p:txBody>
      </p:sp>
    </p:spTree>
    <p:extLst>
      <p:ext uri="{BB962C8B-B14F-4D97-AF65-F5344CB8AC3E}">
        <p14:creationId xmlns:p14="http://schemas.microsoft.com/office/powerpoint/2010/main" val="1037318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Medical malpractice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12</a:t>
            </a:fld>
            <a:endParaRPr lang="en-US" dirty="0"/>
          </a:p>
        </p:txBody>
      </p:sp>
    </p:spTree>
    <p:extLst>
      <p:ext uri="{BB962C8B-B14F-4D97-AF65-F5344CB8AC3E}">
        <p14:creationId xmlns:p14="http://schemas.microsoft.com/office/powerpoint/2010/main" val="315252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13</a:t>
            </a:fld>
            <a:endParaRPr lang="en-US" dirty="0"/>
          </a:p>
        </p:txBody>
      </p:sp>
    </p:spTree>
    <p:extLst>
      <p:ext uri="{BB962C8B-B14F-4D97-AF65-F5344CB8AC3E}">
        <p14:creationId xmlns:p14="http://schemas.microsoft.com/office/powerpoint/2010/main" val="1103727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14</a:t>
            </a:fld>
            <a:endParaRPr lang="en-US" dirty="0"/>
          </a:p>
        </p:txBody>
      </p:sp>
    </p:spTree>
    <p:extLst>
      <p:ext uri="{BB962C8B-B14F-4D97-AF65-F5344CB8AC3E}">
        <p14:creationId xmlns:p14="http://schemas.microsoft.com/office/powerpoint/2010/main" val="2655346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2</a:t>
            </a:fld>
            <a:endParaRPr lang="en-US" dirty="0"/>
          </a:p>
        </p:txBody>
      </p:sp>
    </p:spTree>
    <p:extLst>
      <p:ext uri="{BB962C8B-B14F-4D97-AF65-F5344CB8AC3E}">
        <p14:creationId xmlns:p14="http://schemas.microsoft.com/office/powerpoint/2010/main" val="405673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3</a:t>
            </a:fld>
            <a:endParaRPr lang="en-US" dirty="0"/>
          </a:p>
        </p:txBody>
      </p:sp>
    </p:spTree>
    <p:extLst>
      <p:ext uri="{BB962C8B-B14F-4D97-AF65-F5344CB8AC3E}">
        <p14:creationId xmlns:p14="http://schemas.microsoft.com/office/powerpoint/2010/main" val="1748074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4</a:t>
            </a:fld>
            <a:endParaRPr lang="en-US" dirty="0"/>
          </a:p>
        </p:txBody>
      </p:sp>
    </p:spTree>
    <p:extLst>
      <p:ext uri="{BB962C8B-B14F-4D97-AF65-F5344CB8AC3E}">
        <p14:creationId xmlns:p14="http://schemas.microsoft.com/office/powerpoint/2010/main" val="275308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5</a:t>
            </a:fld>
            <a:endParaRPr lang="en-US" dirty="0"/>
          </a:p>
        </p:txBody>
      </p:sp>
    </p:spTree>
    <p:extLst>
      <p:ext uri="{BB962C8B-B14F-4D97-AF65-F5344CB8AC3E}">
        <p14:creationId xmlns:p14="http://schemas.microsoft.com/office/powerpoint/2010/main" val="571281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6</a:t>
            </a:fld>
            <a:endParaRPr lang="en-US" dirty="0"/>
          </a:p>
        </p:txBody>
      </p:sp>
    </p:spTree>
    <p:extLst>
      <p:ext uri="{BB962C8B-B14F-4D97-AF65-F5344CB8AC3E}">
        <p14:creationId xmlns:p14="http://schemas.microsoft.com/office/powerpoint/2010/main" val="3563910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7</a:t>
            </a:fld>
            <a:endParaRPr lang="en-US" dirty="0"/>
          </a:p>
        </p:txBody>
      </p:sp>
    </p:spTree>
    <p:extLst>
      <p:ext uri="{BB962C8B-B14F-4D97-AF65-F5344CB8AC3E}">
        <p14:creationId xmlns:p14="http://schemas.microsoft.com/office/powerpoint/2010/main" val="3739096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8</a:t>
            </a:fld>
            <a:endParaRPr lang="en-US" dirty="0"/>
          </a:p>
        </p:txBody>
      </p:sp>
    </p:spTree>
    <p:extLst>
      <p:ext uri="{BB962C8B-B14F-4D97-AF65-F5344CB8AC3E}">
        <p14:creationId xmlns:p14="http://schemas.microsoft.com/office/powerpoint/2010/main" val="3739096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E208E6-00A9-4973-B2D8-CE2A83997A9C}" type="slidenum">
              <a:rPr lang="en-US" smtClean="0"/>
              <a:t>9</a:t>
            </a:fld>
            <a:endParaRPr lang="en-US" dirty="0"/>
          </a:p>
        </p:txBody>
      </p:sp>
    </p:spTree>
    <p:extLst>
      <p:ext uri="{BB962C8B-B14F-4D97-AF65-F5344CB8AC3E}">
        <p14:creationId xmlns:p14="http://schemas.microsoft.com/office/powerpoint/2010/main" val="1899824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538261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2908576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1734871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1001788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1373098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93946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94759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69134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2899956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1863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CC3AA08-9484-4144-BBA6-175BEA9E945F}" type="datetimeFigureOut">
              <a:rPr lang="en-US" smtClean="0"/>
              <a:t>3/25/2013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BD968F6-3AFC-495F-A109-06719EFCC50A}" type="slidenum">
              <a:rPr lang="en-US" smtClean="0"/>
              <a:t>‹#›</a:t>
            </a:fld>
            <a:endParaRPr lang="en-US" dirty="0"/>
          </a:p>
        </p:txBody>
      </p:sp>
    </p:spTree>
    <p:extLst>
      <p:ext uri="{BB962C8B-B14F-4D97-AF65-F5344CB8AC3E}">
        <p14:creationId xmlns:p14="http://schemas.microsoft.com/office/powerpoint/2010/main" val="340734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3AA08-9484-4144-BBA6-175BEA9E945F}" type="datetimeFigureOut">
              <a:rPr lang="en-US" smtClean="0"/>
              <a:t>3/25/2013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968F6-3AFC-495F-A109-06719EFCC50A}" type="slidenum">
              <a:rPr lang="en-US" smtClean="0"/>
              <a:t>‹#›</a:t>
            </a:fld>
            <a:endParaRPr lang="en-US" dirty="0"/>
          </a:p>
        </p:txBody>
      </p:sp>
    </p:spTree>
    <p:extLst>
      <p:ext uri="{BB962C8B-B14F-4D97-AF65-F5344CB8AC3E}">
        <p14:creationId xmlns:p14="http://schemas.microsoft.com/office/powerpoint/2010/main" val="90737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conomix.blogs.nytimes.com/2013/03/01/shocked-shocked-over-hospital-bill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njleg.state.nj.us/2008/Bills/A3000/2609_I1.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dx.doi.org/10.1136/bmj.e6863" TargetMode="External"/><Relationship Id="rId2" Type="http://schemas.openxmlformats.org/officeDocument/2006/relationships/hyperlink" Target="http://bmj.com/lookup/doi/10.1136/bmj.e6863?eto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136775"/>
          </a:xfrm>
        </p:spPr>
        <p:txBody>
          <a:bodyPr>
            <a:normAutofit fontScale="90000"/>
          </a:bodyPr>
          <a:lstStyle/>
          <a:p>
            <a:r>
              <a:rPr lang="en-US" dirty="0" smtClean="0"/>
              <a:t>TIME Magazine</a:t>
            </a:r>
            <a:br>
              <a:rPr lang="en-US" dirty="0" smtClean="0"/>
            </a:br>
            <a:r>
              <a:rPr lang="en-US" dirty="0" smtClean="0"/>
              <a:t>“Bitter Pill: Why Medical Bills are Killing US”</a:t>
            </a:r>
            <a:br>
              <a:rPr lang="en-US" dirty="0" smtClean="0"/>
            </a:br>
            <a:r>
              <a:rPr lang="en-US" dirty="0" smtClean="0"/>
              <a:t>By </a:t>
            </a:r>
            <a:r>
              <a:rPr lang="en-US" dirty="0"/>
              <a:t>Steven </a:t>
            </a:r>
            <a:r>
              <a:rPr lang="en-US" dirty="0" smtClean="0"/>
              <a:t>Brill</a:t>
            </a:r>
            <a:br>
              <a:rPr lang="en-US" dirty="0" smtClean="0"/>
            </a:br>
            <a:r>
              <a:rPr lang="en-US" dirty="0" smtClean="0"/>
              <a:t>March 4, 2013 p. 16-55</a:t>
            </a:r>
            <a:r>
              <a:rPr lang="en-US" dirty="0"/>
              <a:t/>
            </a:r>
            <a:br>
              <a:rPr lang="en-US" dirty="0"/>
            </a:br>
            <a:endParaRPr lang="en-US" dirty="0"/>
          </a:p>
        </p:txBody>
      </p:sp>
      <p:sp>
        <p:nvSpPr>
          <p:cNvPr id="3" name="Subtitle 2"/>
          <p:cNvSpPr>
            <a:spLocks noGrp="1"/>
          </p:cNvSpPr>
          <p:nvPr>
            <p:ph type="subTitle" idx="1"/>
          </p:nvPr>
        </p:nvSpPr>
        <p:spPr>
          <a:xfrm>
            <a:off x="1371600" y="4648200"/>
            <a:ext cx="6400800" cy="1752600"/>
          </a:xfrm>
        </p:spPr>
        <p:txBody>
          <a:bodyPr>
            <a:normAutofit fontScale="77500" lnSpcReduction="20000"/>
          </a:bodyPr>
          <a:lstStyle/>
          <a:p>
            <a:r>
              <a:rPr lang="en-US" dirty="0" smtClean="0"/>
              <a:t>Slides by Randall P Ellis</a:t>
            </a:r>
          </a:p>
          <a:p>
            <a:r>
              <a:rPr lang="en-US" dirty="0" smtClean="0"/>
              <a:t>Economics Department</a:t>
            </a:r>
          </a:p>
          <a:p>
            <a:r>
              <a:rPr lang="en-US" dirty="0" smtClean="0"/>
              <a:t>Boston University</a:t>
            </a:r>
          </a:p>
          <a:p>
            <a:r>
              <a:rPr lang="en-US" dirty="0" smtClean="0"/>
              <a:t>(Drawing upon </a:t>
            </a:r>
            <a:r>
              <a:rPr lang="en-US" dirty="0" err="1" smtClean="0"/>
              <a:t>ppt</a:t>
            </a:r>
            <a:r>
              <a:rPr lang="en-US" dirty="0" smtClean="0"/>
              <a:t> slides of Calvin </a:t>
            </a:r>
            <a:r>
              <a:rPr lang="en-US" dirty="0" err="1" smtClean="0"/>
              <a:t>Luscombe</a:t>
            </a:r>
            <a:r>
              <a:rPr lang="en-US" dirty="0" smtClean="0"/>
              <a:t>)</a:t>
            </a:r>
            <a:endParaRPr lang="en-US" dirty="0"/>
          </a:p>
        </p:txBody>
      </p:sp>
    </p:spTree>
    <p:extLst>
      <p:ext uri="{BB962C8B-B14F-4D97-AF65-F5344CB8AC3E}">
        <p14:creationId xmlns:p14="http://schemas.microsoft.com/office/powerpoint/2010/main" val="705054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Medical-billing advocates</a:t>
            </a:r>
            <a:endParaRPr lang="en-US" dirty="0"/>
          </a:p>
        </p:txBody>
      </p:sp>
      <p:sp>
        <p:nvSpPr>
          <p:cNvPr id="3" name="Subtitle 2"/>
          <p:cNvSpPr>
            <a:spLocks noGrp="1"/>
          </p:cNvSpPr>
          <p:nvPr>
            <p:ph idx="1"/>
          </p:nvPr>
        </p:nvSpPr>
        <p:spPr/>
        <p:txBody>
          <a:bodyPr/>
          <a:lstStyle/>
          <a:p>
            <a:r>
              <a:rPr lang="en-US" dirty="0" smtClean="0"/>
              <a:t>Negotiate for reductions in charges</a:t>
            </a:r>
          </a:p>
          <a:p>
            <a:r>
              <a:rPr lang="en-US" dirty="0" smtClean="0"/>
              <a:t>Seton hospital accepts a 82% average discount on its charges</a:t>
            </a:r>
          </a:p>
          <a:p>
            <a:r>
              <a:rPr lang="en-US" dirty="0" smtClean="0"/>
              <a:t>Appear to bring huge value to their clients</a:t>
            </a:r>
          </a:p>
          <a:p>
            <a:r>
              <a:rPr lang="en-US" dirty="0" smtClean="0"/>
              <a:t>New to me</a:t>
            </a:r>
            <a:endParaRPr lang="en-US" dirty="0"/>
          </a:p>
        </p:txBody>
      </p:sp>
    </p:spTree>
    <p:extLst>
      <p:ext uri="{BB962C8B-B14F-4D97-AF65-F5344CB8AC3E}">
        <p14:creationId xmlns:p14="http://schemas.microsoft.com/office/powerpoint/2010/main" val="2866528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Crop: Durable Medical Goods</a:t>
            </a:r>
            <a:endParaRPr lang="en-US" dirty="0"/>
          </a:p>
        </p:txBody>
      </p:sp>
      <p:sp>
        <p:nvSpPr>
          <p:cNvPr id="3" name="Content Placeholder 2"/>
          <p:cNvSpPr>
            <a:spLocks noGrp="1"/>
          </p:cNvSpPr>
          <p:nvPr>
            <p:ph idx="1"/>
          </p:nvPr>
        </p:nvSpPr>
        <p:spPr/>
        <p:txBody>
          <a:bodyPr/>
          <a:lstStyle/>
          <a:p>
            <a:r>
              <a:rPr lang="en-US" dirty="0" smtClean="0"/>
              <a:t>Medtronic: Profit margin 75% vs. Apple 40%</a:t>
            </a:r>
          </a:p>
          <a:p>
            <a:r>
              <a:rPr lang="en-US" dirty="0" smtClean="0"/>
              <a:t>Congress protected profit</a:t>
            </a:r>
          </a:p>
          <a:p>
            <a:r>
              <a:rPr lang="en-US" dirty="0" smtClean="0"/>
              <a:t>Payments to physicians</a:t>
            </a:r>
          </a:p>
          <a:p>
            <a:pPr lvl="1"/>
            <a:r>
              <a:rPr lang="en-US" dirty="0" smtClean="0"/>
              <a:t>Stock options</a:t>
            </a:r>
          </a:p>
          <a:p>
            <a:pPr lvl="1"/>
            <a:r>
              <a:rPr lang="en-US" dirty="0" smtClean="0"/>
              <a:t>Royalty agreements</a:t>
            </a:r>
          </a:p>
          <a:p>
            <a:pPr lvl="1"/>
            <a:r>
              <a:rPr lang="en-US" dirty="0" smtClean="0"/>
              <a:t>Consulting agreements </a:t>
            </a:r>
          </a:p>
          <a:p>
            <a:pPr lvl="1"/>
            <a:r>
              <a:rPr lang="en-US" dirty="0" smtClean="0"/>
              <a:t>Research grants and fellowships</a:t>
            </a:r>
          </a:p>
          <a:p>
            <a:r>
              <a:rPr lang="en-US" dirty="0" smtClean="0"/>
              <a:t>Sunshine laws?</a:t>
            </a:r>
          </a:p>
        </p:txBody>
      </p:sp>
    </p:spTree>
    <p:extLst>
      <p:ext uri="{BB962C8B-B14F-4D97-AF65-F5344CB8AC3E}">
        <p14:creationId xmlns:p14="http://schemas.microsoft.com/office/powerpoint/2010/main" val="232324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4267200"/>
            <a:ext cx="3810000" cy="2486526"/>
          </a:xfrm>
          <a:prstGeom prst="rect">
            <a:avLst/>
          </a:prstGeom>
        </p:spPr>
      </p:pic>
      <p:sp>
        <p:nvSpPr>
          <p:cNvPr id="2" name="Title 1"/>
          <p:cNvSpPr>
            <a:spLocks noGrp="1"/>
          </p:cNvSpPr>
          <p:nvPr>
            <p:ph type="title"/>
          </p:nvPr>
        </p:nvSpPr>
        <p:spPr/>
        <p:txBody>
          <a:bodyPr>
            <a:normAutofit/>
          </a:bodyPr>
          <a:lstStyle/>
          <a:p>
            <a:r>
              <a:rPr lang="en-US" dirty="0" smtClean="0"/>
              <a:t>Better Safe Than Sorry: Malpractice</a:t>
            </a:r>
            <a:endParaRPr lang="en-US" dirty="0"/>
          </a:p>
        </p:txBody>
      </p:sp>
      <p:sp>
        <p:nvSpPr>
          <p:cNvPr id="3" name="Content Placeholder 2"/>
          <p:cNvSpPr>
            <a:spLocks noGrp="1"/>
          </p:cNvSpPr>
          <p:nvPr>
            <p:ph idx="1"/>
          </p:nvPr>
        </p:nvSpPr>
        <p:spPr/>
        <p:txBody>
          <a:bodyPr>
            <a:normAutofit/>
          </a:bodyPr>
          <a:lstStyle/>
          <a:p>
            <a:r>
              <a:rPr lang="en-US" dirty="0" smtClean="0"/>
              <a:t>Technological advance: high cost but not necessarily high benefit.</a:t>
            </a:r>
          </a:p>
          <a:p>
            <a:r>
              <a:rPr lang="en-US" dirty="0" smtClean="0"/>
              <a:t>Hospital CEO says: “We can’t be sued for doing too much.” </a:t>
            </a:r>
          </a:p>
          <a:p>
            <a:r>
              <a:rPr lang="en-US" dirty="0" smtClean="0"/>
              <a:t>Practical Proposal: Safe Harbor</a:t>
            </a:r>
          </a:p>
        </p:txBody>
      </p:sp>
    </p:spTree>
    <p:extLst>
      <p:ext uri="{BB962C8B-B14F-4D97-AF65-F5344CB8AC3E}">
        <p14:creationId xmlns:p14="http://schemas.microsoft.com/office/powerpoint/2010/main" val="1770833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It Really </a:t>
            </a:r>
            <a:r>
              <a:rPr lang="en-US" dirty="0"/>
              <a:t>N</a:t>
            </a:r>
            <a:r>
              <a:rPr lang="en-US" dirty="0" smtClean="0"/>
              <a:t>onprofit?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Nonprofits not prohibited from earning more than costs.</a:t>
            </a:r>
          </a:p>
          <a:p>
            <a:pPr lvl="1"/>
            <a:r>
              <a:rPr lang="en-US" dirty="0" smtClean="0"/>
              <a:t>BOA survey: nonprofit more profitable than for profit after tax deductions</a:t>
            </a:r>
          </a:p>
          <a:p>
            <a:pPr lvl="1"/>
            <a:r>
              <a:rPr lang="en-US" dirty="0" smtClean="0"/>
              <a:t>Excess revenue increases executive salaries, expands facilities, buys rival hospitals.</a:t>
            </a:r>
          </a:p>
          <a:p>
            <a:r>
              <a:rPr lang="en-US" dirty="0" smtClean="0"/>
              <a:t>Example: Stamford nonprofit hospital in Conn.</a:t>
            </a:r>
          </a:p>
          <a:p>
            <a:pPr lvl="1"/>
            <a:r>
              <a:rPr lang="en-US" dirty="0" smtClean="0"/>
              <a:t>12.7% operating profit</a:t>
            </a:r>
          </a:p>
          <a:p>
            <a:pPr lvl="1"/>
            <a:r>
              <a:rPr lang="en-US" dirty="0" smtClean="0"/>
              <a:t>CEO earns $1.86 mil/year </a:t>
            </a:r>
          </a:p>
          <a:p>
            <a:pPr lvl="1"/>
            <a:r>
              <a:rPr lang="en-US" dirty="0" smtClean="0"/>
              <a:t>99.4% revenue from patients bills</a:t>
            </a:r>
          </a:p>
          <a:p>
            <a:endParaRPr lang="en-US" dirty="0"/>
          </a:p>
        </p:txBody>
      </p:sp>
    </p:spTree>
    <p:extLst>
      <p:ext uri="{BB962C8B-B14F-4D97-AF65-F5344CB8AC3E}">
        <p14:creationId xmlns:p14="http://schemas.microsoft.com/office/powerpoint/2010/main" val="27640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Medicare Doesn’t Pay Enough</a:t>
            </a:r>
            <a:br>
              <a:rPr lang="en-US" dirty="0" smtClean="0"/>
            </a:br>
            <a:endParaRPr lang="en-US" sz="2700" i="1" dirty="0"/>
          </a:p>
        </p:txBody>
      </p:sp>
      <p:sp>
        <p:nvSpPr>
          <p:cNvPr id="3" name="Content Placeholder 2"/>
          <p:cNvSpPr>
            <a:spLocks noGrp="1"/>
          </p:cNvSpPr>
          <p:nvPr>
            <p:ph idx="1"/>
          </p:nvPr>
        </p:nvSpPr>
        <p:spPr/>
        <p:txBody>
          <a:bodyPr/>
          <a:lstStyle/>
          <a:p>
            <a:r>
              <a:rPr lang="en-US" dirty="0" smtClean="0"/>
              <a:t>Stamford Hospital</a:t>
            </a:r>
            <a:endParaRPr lang="en-US" dirty="0"/>
          </a:p>
          <a:p>
            <a:pPr lvl="1"/>
            <a:r>
              <a:rPr lang="en-US" dirty="0" smtClean="0"/>
              <a:t>serves 50% Medicare and Medicaid patients</a:t>
            </a:r>
          </a:p>
          <a:p>
            <a:pPr lvl="1"/>
            <a:r>
              <a:rPr lang="en-US" dirty="0" smtClean="0"/>
              <a:t>Operating profit margin of 12.7%</a:t>
            </a:r>
          </a:p>
          <a:p>
            <a:endParaRPr lang="en-US" dirty="0" smtClean="0"/>
          </a:p>
          <a:p>
            <a:r>
              <a:rPr lang="en-US" dirty="0" smtClean="0"/>
              <a:t>For-profit Hospitals accept them and even advertise to them.</a:t>
            </a:r>
            <a:endParaRPr lang="en-US" dirty="0"/>
          </a:p>
        </p:txBody>
      </p:sp>
    </p:spTree>
    <p:extLst>
      <p:ext uri="{BB962C8B-B14F-4D97-AF65-F5344CB8AC3E}">
        <p14:creationId xmlns:p14="http://schemas.microsoft.com/office/powerpoint/2010/main" val="1717310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Be Done?</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According to Brill:</a:t>
            </a:r>
          </a:p>
          <a:p>
            <a:r>
              <a:rPr lang="en-US" dirty="0" smtClean="0"/>
              <a:t>Tighten antitrust laws related to hospitals</a:t>
            </a:r>
          </a:p>
          <a:p>
            <a:r>
              <a:rPr lang="en-US" dirty="0" smtClean="0"/>
              <a:t>Tax hospital profit at 75%. </a:t>
            </a:r>
            <a:endParaRPr lang="en-US" dirty="0"/>
          </a:p>
          <a:p>
            <a:r>
              <a:rPr lang="en-US" dirty="0" smtClean="0"/>
              <a:t>Increase tax on non-doctor salaries over $750,000/year</a:t>
            </a:r>
          </a:p>
          <a:p>
            <a:r>
              <a:rPr lang="en-US" dirty="0" smtClean="0"/>
              <a:t>Outlaw Chargemaster</a:t>
            </a:r>
          </a:p>
          <a:p>
            <a:r>
              <a:rPr lang="en-US" dirty="0" smtClean="0"/>
              <a:t>Limit wonder drug monopoly/patent power </a:t>
            </a:r>
          </a:p>
          <a:p>
            <a:r>
              <a:rPr lang="en-US" dirty="0" smtClean="0"/>
              <a:t>Cap CT and MRI payments, tighten Medicare</a:t>
            </a:r>
          </a:p>
          <a:p>
            <a:r>
              <a:rPr lang="en-US" dirty="0" smtClean="0"/>
              <a:t>Safe Harbor for physicians</a:t>
            </a:r>
          </a:p>
          <a:p>
            <a:pPr marL="0" indent="0">
              <a:buNone/>
            </a:pPr>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47355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Princeton Economist </a:t>
            </a:r>
            <a:r>
              <a:rPr lang="en-US" dirty="0" err="1" smtClean="0"/>
              <a:t>Uwe</a:t>
            </a:r>
            <a:r>
              <a:rPr lang="en-US" dirty="0" smtClean="0"/>
              <a:t> Reinhardt’s approach</a:t>
            </a:r>
            <a:endParaRPr lang="en-US" dirty="0"/>
          </a:p>
        </p:txBody>
      </p:sp>
      <p:sp>
        <p:nvSpPr>
          <p:cNvPr id="3" name="Content Placeholder 2"/>
          <p:cNvSpPr>
            <a:spLocks noGrp="1"/>
          </p:cNvSpPr>
          <p:nvPr>
            <p:ph idx="1"/>
          </p:nvPr>
        </p:nvSpPr>
        <p:spPr>
          <a:xfrm>
            <a:off x="457200" y="1600200"/>
            <a:ext cx="8686800" cy="4525963"/>
          </a:xfrm>
        </p:spPr>
        <p:txBody>
          <a:bodyPr>
            <a:normAutofit/>
          </a:bodyPr>
          <a:lstStyle/>
          <a:p>
            <a:r>
              <a:rPr lang="en-US" dirty="0" smtClean="0"/>
              <a:t>Make </a:t>
            </a:r>
            <a:r>
              <a:rPr lang="en-US" dirty="0"/>
              <a:t>it illegal for hospitals to charge uninsured people more than X percent of what Medicare pays for a </a:t>
            </a:r>
            <a:r>
              <a:rPr lang="en-US" dirty="0" smtClean="0"/>
              <a:t>procedure. </a:t>
            </a:r>
          </a:p>
          <a:p>
            <a:pPr marL="0" indent="0">
              <a:buNone/>
            </a:pPr>
            <a:endParaRPr lang="en-US" dirty="0" smtClean="0"/>
          </a:p>
          <a:p>
            <a:r>
              <a:rPr lang="en-US" dirty="0" smtClean="0"/>
              <a:t>What is a reasonable magnitude for X?</a:t>
            </a:r>
          </a:p>
          <a:p>
            <a:endParaRPr lang="en-US" dirty="0" smtClean="0"/>
          </a:p>
          <a:p>
            <a:endParaRPr lang="en-US" dirty="0"/>
          </a:p>
          <a:p>
            <a:pPr marL="0" indent="0">
              <a:buNone/>
            </a:pPr>
            <a:r>
              <a:rPr lang="en-US" sz="1600" dirty="0" err="1"/>
              <a:t>Uwe</a:t>
            </a:r>
            <a:r>
              <a:rPr lang="en-US" sz="1600" dirty="0"/>
              <a:t> Reinhardt </a:t>
            </a:r>
            <a:r>
              <a:rPr lang="en-US" sz="1600" dirty="0">
                <a:hlinkClick r:id="rId2"/>
              </a:rPr>
              <a:t>Shocked, Shocked</a:t>
            </a:r>
            <a:r>
              <a:rPr lang="en-US" sz="1600" dirty="0" smtClean="0">
                <a:hlinkClick r:id="rId2"/>
              </a:rPr>
              <a:t>. </a:t>
            </a:r>
            <a:r>
              <a:rPr lang="en-US" sz="1600" dirty="0">
                <a:hlinkClick r:id="rId2"/>
              </a:rPr>
              <a:t>over Hospital Bills.</a:t>
            </a:r>
            <a:r>
              <a:rPr lang="en-US" sz="1600" dirty="0"/>
              <a:t> New York Times </a:t>
            </a:r>
            <a:r>
              <a:rPr lang="en-US" sz="1600" dirty="0" err="1"/>
              <a:t>Economix</a:t>
            </a:r>
            <a:r>
              <a:rPr lang="en-US" sz="1600" dirty="0"/>
              <a:t> </a:t>
            </a:r>
            <a:r>
              <a:rPr lang="en-US" sz="1600" dirty="0" smtClean="0"/>
              <a:t>Blog. March 1, 2013</a:t>
            </a:r>
            <a:endParaRPr lang="en-US" sz="1600" dirty="0"/>
          </a:p>
        </p:txBody>
      </p:sp>
    </p:spTree>
    <p:extLst>
      <p:ext uri="{BB962C8B-B14F-4D97-AF65-F5344CB8AC3E}">
        <p14:creationId xmlns:p14="http://schemas.microsoft.com/office/powerpoint/2010/main" val="21157120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Uwe</a:t>
            </a:r>
            <a:r>
              <a:rPr lang="en-US" dirty="0" smtClean="0"/>
              <a:t> Reinhardt’s approach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Professor Reinhardt served on a state commission that helped guide the state of New Jersey to enact such legislation in 2008.</a:t>
            </a:r>
          </a:p>
          <a:p>
            <a:r>
              <a:rPr lang="en-US" dirty="0"/>
              <a:t>F</a:t>
            </a:r>
            <a:r>
              <a:rPr lang="en-US" dirty="0" smtClean="0"/>
              <a:t>ormer </a:t>
            </a:r>
            <a:r>
              <a:rPr lang="en-US" dirty="0"/>
              <a:t>Gov. Jon Corzine of New Jersey </a:t>
            </a:r>
            <a:r>
              <a:rPr lang="en-US" dirty="0" smtClean="0"/>
              <a:t>worked with the </a:t>
            </a:r>
            <a:r>
              <a:rPr lang="en-US" dirty="0"/>
              <a:t>state </a:t>
            </a:r>
            <a:r>
              <a:rPr lang="en-US" dirty="0" smtClean="0"/>
              <a:t>Legislature to enact </a:t>
            </a:r>
            <a:r>
              <a:rPr lang="en-US" dirty="0">
                <a:hlinkClick r:id="rId2"/>
              </a:rPr>
              <a:t>Assembly Bill No. 2609</a:t>
            </a:r>
            <a:r>
              <a:rPr lang="en-US" dirty="0"/>
              <a:t>. </a:t>
            </a:r>
            <a:endParaRPr lang="en-US" dirty="0" smtClean="0"/>
          </a:p>
          <a:p>
            <a:r>
              <a:rPr lang="en-US" dirty="0" smtClean="0"/>
              <a:t>The bill limits what New Jersey hospitals can charge uninsured New Jersey residents with gross incomes up to 500 percent of the federal poverty level: </a:t>
            </a:r>
            <a:r>
              <a:rPr lang="en-US" b="1" dirty="0" smtClean="0"/>
              <a:t>no more than 115 percent of the applicable payment under the federal Medicare program. </a:t>
            </a:r>
            <a:endParaRPr lang="en-US" b="1" dirty="0"/>
          </a:p>
        </p:txBody>
      </p:sp>
    </p:spTree>
    <p:extLst>
      <p:ext uri="{BB962C8B-B14F-4D97-AF65-F5344CB8AC3E}">
        <p14:creationId xmlns:p14="http://schemas.microsoft.com/office/powerpoint/2010/main" val="9363339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
            <a:ext cx="290493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0084" y="533400"/>
            <a:ext cx="2743200" cy="5964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284" y="409513"/>
            <a:ext cx="3290716" cy="1729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34247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470"/>
          <a:stretch/>
        </p:blipFill>
        <p:spPr bwMode="auto">
          <a:xfrm>
            <a:off x="609601" y="609600"/>
            <a:ext cx="7232113" cy="5310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7630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a:xfrm>
            <a:off x="457200" y="1600200"/>
            <a:ext cx="8534400" cy="4525963"/>
          </a:xfrm>
        </p:spPr>
        <p:txBody>
          <a:bodyPr>
            <a:normAutofit lnSpcReduction="10000"/>
          </a:bodyPr>
          <a:lstStyle/>
          <a:p>
            <a:r>
              <a:rPr lang="en-US" b="1" dirty="0" smtClean="0"/>
              <a:t>Sean Recchi: </a:t>
            </a:r>
            <a:r>
              <a:rPr lang="en-US" dirty="0" smtClean="0"/>
              <a:t>42, small business, private insurance, </a:t>
            </a:r>
            <a:r>
              <a:rPr lang="en-US" dirty="0" smtClean="0">
                <a:solidFill>
                  <a:srgbClr val="FF0000"/>
                </a:solidFill>
              </a:rPr>
              <a:t>but coverage limit of  $2000/day for IP care</a:t>
            </a:r>
          </a:p>
          <a:p>
            <a:pPr lvl="1"/>
            <a:r>
              <a:rPr lang="en-US" dirty="0" smtClean="0"/>
              <a:t>Cancer: Billed $83,900 OOP in advance.</a:t>
            </a:r>
          </a:p>
          <a:p>
            <a:r>
              <a:rPr lang="en-US" b="1" dirty="0" smtClean="0"/>
              <a:t>Janis S: </a:t>
            </a:r>
            <a:r>
              <a:rPr lang="en-US" dirty="0" smtClean="0"/>
              <a:t>64, unemployed, </a:t>
            </a:r>
            <a:r>
              <a:rPr lang="en-US" dirty="0" smtClean="0">
                <a:solidFill>
                  <a:srgbClr val="FF0000"/>
                </a:solidFill>
              </a:rPr>
              <a:t>uninsured</a:t>
            </a:r>
            <a:r>
              <a:rPr lang="en-US" dirty="0" smtClean="0"/>
              <a:t>. </a:t>
            </a:r>
          </a:p>
          <a:p>
            <a:pPr lvl="1"/>
            <a:r>
              <a:rPr lang="en-US" dirty="0" smtClean="0"/>
              <a:t>Heart Burn: Billed $21,000 OOP.</a:t>
            </a:r>
          </a:p>
          <a:p>
            <a:r>
              <a:rPr lang="en-US" b="1" dirty="0" smtClean="0"/>
              <a:t>Emilia Glibert: </a:t>
            </a:r>
            <a:r>
              <a:rPr lang="en-US" dirty="0" smtClean="0"/>
              <a:t>60ish, school bus driver, </a:t>
            </a:r>
            <a:r>
              <a:rPr lang="en-US" dirty="0" smtClean="0">
                <a:solidFill>
                  <a:srgbClr val="FF0000"/>
                </a:solidFill>
              </a:rPr>
              <a:t>no insurance</a:t>
            </a:r>
            <a:r>
              <a:rPr lang="en-US" dirty="0" smtClean="0"/>
              <a:t>. </a:t>
            </a:r>
          </a:p>
          <a:p>
            <a:pPr lvl="1"/>
            <a:r>
              <a:rPr lang="en-US" dirty="0" smtClean="0"/>
              <a:t>Slip and fall, One day treatment: Billed $9,400 OOP.</a:t>
            </a:r>
          </a:p>
          <a:p>
            <a:endParaRPr lang="en-US" dirty="0" smtClean="0"/>
          </a:p>
        </p:txBody>
      </p:sp>
    </p:spTree>
    <p:extLst>
      <p:ext uri="{BB962C8B-B14F-4D97-AF65-F5344CB8AC3E}">
        <p14:creationId xmlns:p14="http://schemas.microsoft.com/office/powerpoint/2010/main" val="39553974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problems with US</a:t>
            </a:r>
            <a:endParaRPr lang="en-US" dirty="0"/>
          </a:p>
        </p:txBody>
      </p:sp>
      <p:sp>
        <p:nvSpPr>
          <p:cNvPr id="3" name="Content Placeholder 2"/>
          <p:cNvSpPr>
            <a:spLocks noGrp="1"/>
          </p:cNvSpPr>
          <p:nvPr>
            <p:ph idx="1"/>
          </p:nvPr>
        </p:nvSpPr>
        <p:spPr/>
        <p:txBody>
          <a:bodyPr>
            <a:normAutofit fontScale="92500"/>
          </a:bodyPr>
          <a:lstStyle/>
          <a:p>
            <a:r>
              <a:rPr lang="en-US" dirty="0" smtClean="0"/>
              <a:t>All of the prices featured in the Brill article are for people paying prices not negotiated by their health plan. Few people do indeed pay such high prices. </a:t>
            </a:r>
            <a:endParaRPr lang="en-US" dirty="0"/>
          </a:p>
          <a:p>
            <a:r>
              <a:rPr lang="en-US" dirty="0" smtClean="0"/>
              <a:t>But there are other problems with fees being simply too high. </a:t>
            </a:r>
          </a:p>
          <a:p>
            <a:pPr lvl="1"/>
            <a:r>
              <a:rPr lang="en-US" dirty="0" smtClean="0"/>
              <a:t>Fees unreasonably high when there is market power</a:t>
            </a:r>
          </a:p>
          <a:p>
            <a:pPr lvl="1"/>
            <a:r>
              <a:rPr lang="en-US" dirty="0" smtClean="0"/>
              <a:t>Providers often able to </a:t>
            </a:r>
            <a:r>
              <a:rPr lang="en-US" dirty="0" err="1" smtClean="0"/>
              <a:t>upcode</a:t>
            </a:r>
            <a:r>
              <a:rPr lang="en-US" dirty="0" smtClean="0"/>
              <a:t> the number and intensity of services they provide.</a:t>
            </a:r>
            <a:endParaRPr lang="en-US" dirty="0"/>
          </a:p>
        </p:txBody>
      </p:sp>
    </p:spTree>
    <p:extLst>
      <p:ext uri="{BB962C8B-B14F-4D97-AF65-F5344CB8AC3E}">
        <p14:creationId xmlns:p14="http://schemas.microsoft.com/office/powerpoint/2010/main" val="3563423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096962"/>
          </a:xfrm>
        </p:spPr>
        <p:txBody>
          <a:bodyPr>
            <a:noAutofit/>
          </a:bodyPr>
          <a:lstStyle/>
          <a:p>
            <a:r>
              <a:rPr lang="en-US" sz="3600" dirty="0" smtClean="0"/>
              <a:t>When considering antitrust for price setting and monopolization, what is the relevant market?</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Consider the proposed acquisition of three practices with TEN primary care physicians (PCPs). Will this unduly increase a provider networks market power?</a:t>
            </a:r>
          </a:p>
          <a:p>
            <a:r>
              <a:rPr lang="en-US" dirty="0" smtClean="0"/>
              <a:t>Market is Massachusetts, all physicians:  </a:t>
            </a:r>
          </a:p>
          <a:p>
            <a:r>
              <a:rPr lang="en-US" dirty="0" smtClean="0"/>
              <a:t>29,000 physicians in Massachusetts</a:t>
            </a:r>
          </a:p>
          <a:p>
            <a:r>
              <a:rPr lang="en-US" dirty="0" smtClean="0"/>
              <a:t>1203 MDs in Essex County</a:t>
            </a:r>
          </a:p>
          <a:p>
            <a:r>
              <a:rPr lang="en-US" dirty="0" smtClean="0"/>
              <a:t>493 PCPs in Essex County</a:t>
            </a:r>
          </a:p>
          <a:p>
            <a:r>
              <a:rPr lang="en-US" dirty="0" smtClean="0"/>
              <a:t>36 PCPs in the three towns where they are locating?</a:t>
            </a:r>
          </a:p>
          <a:p>
            <a:endParaRPr lang="en-US" dirty="0"/>
          </a:p>
        </p:txBody>
      </p:sp>
    </p:spTree>
    <p:extLst>
      <p:ext uri="{BB962C8B-B14F-4D97-AF65-F5344CB8AC3E}">
        <p14:creationId xmlns:p14="http://schemas.microsoft.com/office/powerpoint/2010/main" val="3228241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6238"/>
            <a:ext cx="8991599" cy="6405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709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6553200" cy="6186309"/>
          </a:xfrm>
          <a:prstGeom prst="rect">
            <a:avLst/>
          </a:prstGeom>
        </p:spPr>
        <p:txBody>
          <a:bodyPr wrap="square">
            <a:spAutoFit/>
          </a:bodyPr>
          <a:lstStyle/>
          <a:p>
            <a:r>
              <a:rPr lang="en-US" dirty="0"/>
              <a:t>Map of North Shore cities and </a:t>
            </a:r>
            <a:r>
              <a:rPr lang="en-US" dirty="0" smtClean="0"/>
              <a:t>towns</a:t>
            </a:r>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a:p>
            <a:r>
              <a:rPr lang="en-US" dirty="0"/>
              <a:t>Source: http://www.sec.state.ma.us/cis/cispdf/ma_city_town.pdf</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5" y="771525"/>
            <a:ext cx="6000750" cy="531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61849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913" y="1262581"/>
            <a:ext cx="5194423" cy="4585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48009"/>
            <a:ext cx="73342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00025" y="119581"/>
            <a:ext cx="8458200" cy="1143000"/>
          </a:xfrm>
        </p:spPr>
        <p:txBody>
          <a:bodyPr>
            <a:normAutofit/>
          </a:bodyPr>
          <a:lstStyle/>
          <a:p>
            <a:r>
              <a:rPr lang="en-US" sz="3200" dirty="0" smtClean="0"/>
              <a:t>Town-level market shares </a:t>
            </a:r>
            <a:r>
              <a:rPr lang="en-US" sz="3200" b="1" dirty="0" smtClean="0"/>
              <a:t>BEFORE </a:t>
            </a:r>
            <a:r>
              <a:rPr lang="en-US" sz="3200" dirty="0" smtClean="0"/>
              <a:t>proposed merger</a:t>
            </a:r>
            <a:endParaRPr lang="en-US" sz="3200" dirty="0"/>
          </a:p>
        </p:txBody>
      </p:sp>
    </p:spTree>
    <p:extLst>
      <p:ext uri="{BB962C8B-B14F-4D97-AF65-F5344CB8AC3E}">
        <p14:creationId xmlns:p14="http://schemas.microsoft.com/office/powerpoint/2010/main" val="345745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048009"/>
            <a:ext cx="733425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163269"/>
            <a:ext cx="8458200" cy="1096962"/>
          </a:xfrm>
        </p:spPr>
        <p:txBody>
          <a:bodyPr>
            <a:normAutofit/>
          </a:bodyPr>
          <a:lstStyle/>
          <a:p>
            <a:r>
              <a:rPr lang="en-US" sz="3200" dirty="0" smtClean="0"/>
              <a:t>Town-level market shares </a:t>
            </a:r>
            <a:r>
              <a:rPr lang="en-US" sz="3200" b="1" dirty="0" smtClean="0"/>
              <a:t>AFTER</a:t>
            </a:r>
            <a:r>
              <a:rPr lang="en-US" sz="3200" dirty="0" smtClean="0"/>
              <a:t> proposed merger</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838" y="1276815"/>
            <a:ext cx="5268912" cy="464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748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28" y="457200"/>
            <a:ext cx="9034251"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523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Massachusetts faces a crisis?!?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Table </a:t>
            </a:r>
            <a:r>
              <a:rPr lang="en-US" dirty="0"/>
              <a:t>1.1 </a:t>
            </a:r>
            <a:r>
              <a:rPr lang="en-US" dirty="0" smtClean="0"/>
              <a:t> Physician </a:t>
            </a:r>
            <a:r>
              <a:rPr lang="en-US" dirty="0"/>
              <a:t>Specialties Categorized </a:t>
            </a:r>
            <a:r>
              <a:rPr lang="en-US" dirty="0" smtClean="0"/>
              <a:t> as </a:t>
            </a:r>
            <a:r>
              <a:rPr lang="en-US" dirty="0"/>
              <a:t>Critical or Severe in 2011 </a:t>
            </a:r>
            <a:r>
              <a:rPr lang="en-US" dirty="0" smtClean="0"/>
              <a:t>Massachusetts Medical Society Survey</a:t>
            </a:r>
            <a:endParaRPr lang="en-US" dirty="0"/>
          </a:p>
          <a:p>
            <a:pPr marL="0" indent="0">
              <a:buNone/>
            </a:pPr>
            <a:endParaRPr lang="en-US" dirty="0" smtClean="0"/>
          </a:p>
          <a:p>
            <a:pPr marL="0" indent="0">
              <a:buNone/>
            </a:pPr>
            <a:r>
              <a:rPr lang="en-US" u="sng" dirty="0" smtClean="0"/>
              <a:t>Specialty  </a:t>
            </a:r>
            <a:endParaRPr lang="en-US" u="sng" dirty="0"/>
          </a:p>
          <a:p>
            <a:pPr marL="0" indent="0">
              <a:buNone/>
            </a:pPr>
            <a:r>
              <a:rPr lang="en-US" dirty="0"/>
              <a:t>Dermatology </a:t>
            </a:r>
            <a:r>
              <a:rPr lang="en-US" dirty="0" smtClean="0"/>
              <a:t>			Severe </a:t>
            </a:r>
            <a:endParaRPr lang="en-US" dirty="0"/>
          </a:p>
          <a:p>
            <a:pPr marL="0" indent="0">
              <a:buNone/>
            </a:pPr>
            <a:r>
              <a:rPr lang="en-US" dirty="0"/>
              <a:t>Family Medicine </a:t>
            </a:r>
            <a:r>
              <a:rPr lang="en-US" dirty="0" smtClean="0"/>
              <a:t>		Severe </a:t>
            </a:r>
            <a:endParaRPr lang="en-US" dirty="0"/>
          </a:p>
          <a:p>
            <a:pPr marL="0" indent="0">
              <a:buNone/>
            </a:pPr>
            <a:r>
              <a:rPr lang="en-US" dirty="0"/>
              <a:t>General Surgery </a:t>
            </a:r>
            <a:r>
              <a:rPr lang="en-US" dirty="0" smtClean="0"/>
              <a:t>		Severe </a:t>
            </a:r>
            <a:endParaRPr lang="en-US" dirty="0"/>
          </a:p>
          <a:p>
            <a:pPr marL="0" indent="0">
              <a:buNone/>
            </a:pPr>
            <a:r>
              <a:rPr lang="en-US" dirty="0"/>
              <a:t>Internal Medicine </a:t>
            </a:r>
            <a:r>
              <a:rPr lang="en-US" dirty="0" smtClean="0"/>
              <a:t>		Critical </a:t>
            </a:r>
            <a:endParaRPr lang="en-US" dirty="0"/>
          </a:p>
          <a:p>
            <a:pPr marL="0" indent="0">
              <a:buNone/>
            </a:pPr>
            <a:r>
              <a:rPr lang="en-US" dirty="0"/>
              <a:t>Neurosurgery </a:t>
            </a:r>
            <a:r>
              <a:rPr lang="en-US" dirty="0" smtClean="0"/>
              <a:t>		Severe </a:t>
            </a:r>
            <a:endParaRPr lang="en-US" dirty="0"/>
          </a:p>
          <a:p>
            <a:pPr marL="0" indent="0">
              <a:buNone/>
            </a:pPr>
            <a:r>
              <a:rPr lang="en-US" dirty="0"/>
              <a:t>Orthopedics </a:t>
            </a:r>
            <a:r>
              <a:rPr lang="en-US" dirty="0" smtClean="0"/>
              <a:t>			Severe </a:t>
            </a:r>
            <a:endParaRPr lang="en-US" dirty="0"/>
          </a:p>
          <a:p>
            <a:pPr marL="0" indent="0">
              <a:buNone/>
            </a:pPr>
            <a:r>
              <a:rPr lang="en-US" dirty="0"/>
              <a:t>Psychiatry </a:t>
            </a:r>
            <a:r>
              <a:rPr lang="en-US" dirty="0" smtClean="0"/>
              <a:t>			Critical </a:t>
            </a:r>
            <a:endParaRPr lang="en-US" dirty="0"/>
          </a:p>
          <a:p>
            <a:pPr marL="0" indent="0">
              <a:buNone/>
            </a:pPr>
            <a:r>
              <a:rPr lang="en-US" dirty="0"/>
              <a:t>Urology </a:t>
            </a:r>
            <a:r>
              <a:rPr lang="en-US" dirty="0" smtClean="0"/>
              <a:t>			Critical </a:t>
            </a:r>
            <a:endParaRPr lang="en-US" dirty="0"/>
          </a:p>
        </p:txBody>
      </p:sp>
    </p:spTree>
    <p:extLst>
      <p:ext uri="{BB962C8B-B14F-4D97-AF65-F5344CB8AC3E}">
        <p14:creationId xmlns:p14="http://schemas.microsoft.com/office/powerpoint/2010/main" val="956320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17 percent reduction in visits from 2008 to 2012</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British Medical Journal Article:</a:t>
            </a:r>
          </a:p>
          <a:p>
            <a:pPr marL="0" indent="0">
              <a:buNone/>
            </a:pPr>
            <a:endParaRPr lang="en-US" dirty="0"/>
          </a:p>
          <a:p>
            <a:pPr marL="0" indent="0">
              <a:buNone/>
            </a:pPr>
            <a:r>
              <a:rPr lang="en-US" b="1" dirty="0"/>
              <a:t>US physician hours and visits still down 17% in 2012.</a:t>
            </a:r>
          </a:p>
          <a:p>
            <a:pPr marL="0" indent="0">
              <a:buNone/>
            </a:pPr>
            <a:r>
              <a:rPr lang="en-US" dirty="0"/>
              <a:t>October 11, 2012 at 8:01 am</a:t>
            </a:r>
          </a:p>
          <a:p>
            <a:pPr marL="0" indent="0">
              <a:buNone/>
            </a:pPr>
            <a:r>
              <a:rPr lang="en-US" b="1" dirty="0">
                <a:hlinkClick r:id="rId2"/>
              </a:rPr>
              <a:t>US physicians work fewer hours and see fewer patients than in 2008</a:t>
            </a:r>
            <a:endParaRPr lang="en-US" b="1" dirty="0"/>
          </a:p>
          <a:p>
            <a:pPr marL="0" indent="0">
              <a:buNone/>
            </a:pPr>
            <a:r>
              <a:rPr lang="en-US" i="1" dirty="0"/>
              <a:t>Edward Davies</a:t>
            </a:r>
            <a:endParaRPr lang="en-US" dirty="0"/>
          </a:p>
          <a:p>
            <a:pPr marL="0" indent="0">
              <a:buNone/>
            </a:pPr>
            <a:r>
              <a:rPr lang="en-US" dirty="0"/>
              <a:t>BMJ 2012; 345 </a:t>
            </a:r>
            <a:r>
              <a:rPr lang="en-US" dirty="0" err="1"/>
              <a:t>doi</a:t>
            </a:r>
            <a:r>
              <a:rPr lang="en-US" dirty="0"/>
              <a:t>: </a:t>
            </a:r>
            <a:r>
              <a:rPr lang="en-US" dirty="0">
                <a:hlinkClick r:id="rId3"/>
              </a:rPr>
              <a:t>http://dx.doi.org/10.1136/bmj.e6863</a:t>
            </a:r>
            <a:r>
              <a:rPr lang="en-US" dirty="0"/>
              <a:t> (Published 10 October 2012)</a:t>
            </a:r>
          </a:p>
          <a:p>
            <a:pPr marL="0" indent="0">
              <a:buNone/>
            </a:pPr>
            <a:r>
              <a:rPr lang="en-US" i="1" dirty="0"/>
              <a:t> </a:t>
            </a:r>
          </a:p>
          <a:p>
            <a:pPr marL="0" indent="0">
              <a:buNone/>
            </a:pPr>
            <a:r>
              <a:rPr lang="en-US" i="1" dirty="0" smtClean="0"/>
              <a:t>“</a:t>
            </a:r>
            <a:r>
              <a:rPr lang="en-US" i="1" dirty="0"/>
              <a:t>Between 2008 and 2012, the average number of hours physicians worked fell from 57 hours a week to 53, and doctors saw 16.6% fewer patients. The research, based on a survey of 13 575 physicians across the US, estimates that if these patterns continue 44 250 full time equivalent (FTE) physicians will be lost from the workforce in the next four years. </a:t>
            </a:r>
          </a:p>
          <a:p>
            <a:pPr marL="0" indent="0">
              <a:buNone/>
            </a:pPr>
            <a:r>
              <a:rPr lang="en-US" i="1" dirty="0"/>
              <a:t>More than half of physicians (52%) have limited the access of Medicare patients to their practices or are planning to do so, while one out of four physicians (26%) have already closed their practices altogether to Medicaid patients, the survey shows. Physicians cited rising operating costs, time constraints, and diminishing reimbursement as the primary reasons why they are unable to accept additional Medicare and Medicaid patients.”</a:t>
            </a:r>
          </a:p>
          <a:p>
            <a:pPr marL="0" indent="0">
              <a:buNone/>
            </a:pPr>
            <a:r>
              <a:rPr lang="en-US" i="1" dirty="0"/>
              <a:t>The survey was fielded online from late March to early June 2012 by Merritt Hawkins for the Physicians Foundation</a:t>
            </a:r>
          </a:p>
          <a:p>
            <a:endParaRPr lang="en-US" dirty="0"/>
          </a:p>
        </p:txBody>
      </p:sp>
    </p:spTree>
    <p:extLst>
      <p:ext uri="{BB962C8B-B14F-4D97-AF65-F5344CB8AC3E}">
        <p14:creationId xmlns:p14="http://schemas.microsoft.com/office/powerpoint/2010/main" val="3151059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367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a:xfrm>
            <a:off x="152400" y="1600200"/>
            <a:ext cx="8763000" cy="4525963"/>
          </a:xfrm>
        </p:spPr>
        <p:txBody>
          <a:bodyPr>
            <a:normAutofit fontScale="92500" lnSpcReduction="10000"/>
          </a:bodyPr>
          <a:lstStyle/>
          <a:p>
            <a:r>
              <a:rPr lang="en-US" b="1" dirty="0" smtClean="0"/>
              <a:t>Steve, H: </a:t>
            </a:r>
            <a:r>
              <a:rPr lang="en-US" dirty="0" smtClean="0"/>
              <a:t>blue collar union worker, private </a:t>
            </a:r>
            <a:r>
              <a:rPr lang="en-US" dirty="0"/>
              <a:t>insurance, but </a:t>
            </a:r>
            <a:r>
              <a:rPr lang="en-US" dirty="0">
                <a:solidFill>
                  <a:srgbClr val="FF0000"/>
                </a:solidFill>
              </a:rPr>
              <a:t>$60,000 payout limit of union policy</a:t>
            </a:r>
            <a:r>
              <a:rPr lang="en-US" dirty="0" smtClean="0"/>
              <a:t>. </a:t>
            </a:r>
          </a:p>
          <a:p>
            <a:pPr lvl="1"/>
            <a:r>
              <a:rPr lang="en-US" dirty="0" smtClean="0"/>
              <a:t>Spinal stimulator: Billed $87,000; paid $10,000 OOP.</a:t>
            </a:r>
          </a:p>
          <a:p>
            <a:r>
              <a:rPr lang="en-US" b="1" dirty="0" smtClean="0"/>
              <a:t>Steven D: </a:t>
            </a:r>
            <a:r>
              <a:rPr lang="en-US" dirty="0" smtClean="0"/>
              <a:t>Terminally ill, private insurance, but </a:t>
            </a:r>
            <a:r>
              <a:rPr lang="en-US" dirty="0" smtClean="0">
                <a:solidFill>
                  <a:srgbClr val="FF0000"/>
                </a:solidFill>
              </a:rPr>
              <a:t>$50,000 maximum coverage </a:t>
            </a:r>
          </a:p>
          <a:p>
            <a:pPr lvl="1"/>
            <a:r>
              <a:rPr lang="en-US" dirty="0"/>
              <a:t>Lung Cancer: Billed $902,000; paid $172,000  OOP by family.</a:t>
            </a:r>
          </a:p>
          <a:p>
            <a:r>
              <a:rPr lang="en-US" b="1" dirty="0" smtClean="0"/>
              <a:t>Scott S: </a:t>
            </a:r>
            <a:r>
              <a:rPr lang="en-US" dirty="0" smtClean="0"/>
              <a:t>50’s, private insurance, but</a:t>
            </a:r>
            <a:r>
              <a:rPr lang="en-US" dirty="0" smtClean="0">
                <a:solidFill>
                  <a:srgbClr val="FF0000"/>
                </a:solidFill>
              </a:rPr>
              <a:t> $100,000 maximum payout</a:t>
            </a:r>
          </a:p>
          <a:p>
            <a:pPr lvl="1"/>
            <a:r>
              <a:rPr lang="en-US" dirty="0" smtClean="0"/>
              <a:t>Pneumonia: Billed $474,000; paid $313,000 OOP</a:t>
            </a:r>
            <a:endParaRPr lang="en-US" dirty="0"/>
          </a:p>
        </p:txBody>
      </p:sp>
    </p:spTree>
    <p:extLst>
      <p:ext uri="{BB962C8B-B14F-4D97-AF65-F5344CB8AC3E}">
        <p14:creationId xmlns:p14="http://schemas.microsoft.com/office/powerpoint/2010/main" val="6543889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841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5967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8811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4418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45508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610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1633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61403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59515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96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200400"/>
            <a:ext cx="3034435" cy="3733800"/>
          </a:xfrm>
          <a:prstGeom prst="rect">
            <a:avLst/>
          </a:prstGeom>
        </p:spPr>
      </p:pic>
      <p:sp>
        <p:nvSpPr>
          <p:cNvPr id="2" name="Title 1"/>
          <p:cNvSpPr>
            <a:spLocks noGrp="1"/>
          </p:cNvSpPr>
          <p:nvPr>
            <p:ph type="title"/>
          </p:nvPr>
        </p:nvSpPr>
        <p:spPr/>
        <p:txBody>
          <a:bodyPr/>
          <a:lstStyle/>
          <a:p>
            <a:r>
              <a:rPr lang="en-US" dirty="0" smtClean="0"/>
              <a:t>Case Studies</a:t>
            </a:r>
            <a:endParaRPr lang="en-US" dirty="0"/>
          </a:p>
        </p:txBody>
      </p:sp>
      <p:sp>
        <p:nvSpPr>
          <p:cNvPr id="3" name="Content Placeholder 2"/>
          <p:cNvSpPr>
            <a:spLocks noGrp="1"/>
          </p:cNvSpPr>
          <p:nvPr>
            <p:ph idx="1"/>
          </p:nvPr>
        </p:nvSpPr>
        <p:spPr/>
        <p:txBody>
          <a:bodyPr/>
          <a:lstStyle/>
          <a:p>
            <a:r>
              <a:rPr lang="en-US" b="1" dirty="0" smtClean="0"/>
              <a:t>Alan A: 88, Medicare</a:t>
            </a:r>
          </a:p>
          <a:p>
            <a:pPr lvl="1"/>
            <a:r>
              <a:rPr lang="en-US" dirty="0" smtClean="0"/>
              <a:t>Heart attack: Billed $268,000; Medicare paid $43,000; OOP less then .02%</a:t>
            </a:r>
            <a:endParaRPr lang="en-US" dirty="0"/>
          </a:p>
        </p:txBody>
      </p:sp>
    </p:spTree>
    <p:extLst>
      <p:ext uri="{BB962C8B-B14F-4D97-AF65-F5344CB8AC3E}">
        <p14:creationId xmlns:p14="http://schemas.microsoft.com/office/powerpoint/2010/main" val="23978019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0631" y="285750"/>
          <a:ext cx="8662737" cy="6286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2683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Chargemaster</a:t>
            </a:r>
            <a:endParaRPr lang="en-US" dirty="0"/>
          </a:p>
        </p:txBody>
      </p:sp>
      <p:sp>
        <p:nvSpPr>
          <p:cNvPr id="3" name="Content Placeholder 2"/>
          <p:cNvSpPr>
            <a:spLocks noGrp="1"/>
          </p:cNvSpPr>
          <p:nvPr>
            <p:ph idx="1"/>
          </p:nvPr>
        </p:nvSpPr>
        <p:spPr/>
        <p:txBody>
          <a:bodyPr>
            <a:normAutofit/>
          </a:bodyPr>
          <a:lstStyle/>
          <a:p>
            <a:r>
              <a:rPr lang="en-US" dirty="0" smtClean="0"/>
              <a:t>Hospital Price guide</a:t>
            </a:r>
            <a:endParaRPr lang="en-US" dirty="0"/>
          </a:p>
          <a:p>
            <a:pPr lvl="1"/>
            <a:r>
              <a:rPr lang="en-US" dirty="0" smtClean="0"/>
              <a:t>Not based on cost</a:t>
            </a:r>
          </a:p>
          <a:p>
            <a:pPr lvl="1"/>
            <a:r>
              <a:rPr lang="en-US" dirty="0" smtClean="0"/>
              <a:t>Not used for Medicare reimbursements</a:t>
            </a:r>
          </a:p>
          <a:p>
            <a:r>
              <a:rPr lang="en-US" dirty="0" smtClean="0"/>
              <a:t>Used as starting price in payment negotiations</a:t>
            </a:r>
          </a:p>
          <a:p>
            <a:pPr lvl="1"/>
            <a:r>
              <a:rPr lang="en-US" dirty="0" smtClean="0"/>
              <a:t>Assuming agent aware they are bargaining.</a:t>
            </a:r>
          </a:p>
          <a:p>
            <a:r>
              <a:rPr lang="en-US" dirty="0" smtClean="0"/>
              <a:t>Used to help justify charitable donations</a:t>
            </a:r>
          </a:p>
          <a:p>
            <a:r>
              <a:rPr lang="en-US" dirty="0" smtClean="0"/>
              <a:t>Zero transparency (HIPPA Shield)</a:t>
            </a:r>
          </a:p>
          <a:p>
            <a:pPr lvl="1"/>
            <a:r>
              <a:rPr lang="en-US" dirty="0" smtClean="0"/>
              <a:t>Every hospital has its own, unique </a:t>
            </a:r>
            <a:r>
              <a:rPr lang="en-US" dirty="0"/>
              <a:t>C</a:t>
            </a:r>
            <a:r>
              <a:rPr lang="en-US" dirty="0" smtClean="0"/>
              <a:t>hargemaster</a:t>
            </a:r>
            <a:endParaRPr lang="en-US" dirty="0"/>
          </a:p>
        </p:txBody>
      </p:sp>
    </p:spTree>
    <p:extLst>
      <p:ext uri="{BB962C8B-B14F-4D97-AF65-F5344CB8AC3E}">
        <p14:creationId xmlns:p14="http://schemas.microsoft.com/office/powerpoint/2010/main" val="34256297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Chargemaster Vs. Medicare</a:t>
            </a:r>
            <a:endParaRPr lang="en-US" dirty="0"/>
          </a:p>
        </p:txBody>
      </p:sp>
      <p:sp>
        <p:nvSpPr>
          <p:cNvPr id="3" name="Content Placeholder 2"/>
          <p:cNvSpPr>
            <a:spLocks noGrp="1"/>
          </p:cNvSpPr>
          <p:nvPr>
            <p:ph idx="1"/>
          </p:nvPr>
        </p:nvSpPr>
        <p:spPr/>
        <p:txBody>
          <a:bodyPr>
            <a:normAutofit/>
          </a:bodyPr>
          <a:lstStyle/>
          <a:p>
            <a:r>
              <a:rPr lang="en-US" dirty="0" smtClean="0"/>
              <a:t>Example fee comparison </a:t>
            </a:r>
            <a:r>
              <a:rPr lang="en-US" sz="2400" i="1" dirty="0" smtClean="0"/>
              <a:t>(Chargemaster VS Medicare)</a:t>
            </a:r>
          </a:p>
          <a:p>
            <a:pPr lvl="1"/>
            <a:r>
              <a:rPr lang="en-US" dirty="0" smtClean="0"/>
              <a:t>Troponin (measures protein in blood): </a:t>
            </a:r>
          </a:p>
          <a:p>
            <a:pPr lvl="2"/>
            <a:r>
              <a:rPr lang="en-US" dirty="0" smtClean="0"/>
              <a:t>$199.50  VS $13.94</a:t>
            </a:r>
          </a:p>
          <a:p>
            <a:pPr lvl="1"/>
            <a:r>
              <a:rPr lang="en-US" dirty="0"/>
              <a:t> </a:t>
            </a:r>
            <a:r>
              <a:rPr lang="en-US" dirty="0" smtClean="0"/>
              <a:t>Electrocardiograph (lab test)</a:t>
            </a:r>
          </a:p>
          <a:p>
            <a:pPr lvl="2"/>
            <a:r>
              <a:rPr lang="en-US" dirty="0"/>
              <a:t>$</a:t>
            </a:r>
            <a:r>
              <a:rPr lang="en-US" dirty="0" smtClean="0"/>
              <a:t>1,200 VS $96</a:t>
            </a:r>
          </a:p>
          <a:p>
            <a:pPr lvl="1"/>
            <a:r>
              <a:rPr lang="en-US" dirty="0" smtClean="0"/>
              <a:t>Triple CT scans (Head, Chest, Face)</a:t>
            </a:r>
          </a:p>
          <a:p>
            <a:pPr lvl="2"/>
            <a:r>
              <a:rPr lang="en-US" dirty="0" smtClean="0"/>
              <a:t>$6,538 VS $825</a:t>
            </a:r>
          </a:p>
        </p:txBody>
      </p:sp>
    </p:spTree>
    <p:extLst>
      <p:ext uri="{BB962C8B-B14F-4D97-AF65-F5344CB8AC3E}">
        <p14:creationId xmlns:p14="http://schemas.microsoft.com/office/powerpoint/2010/main" val="3487802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 No </a:t>
            </a:r>
            <a:r>
              <a:rPr lang="en-US" dirty="0"/>
              <a:t>A</a:t>
            </a:r>
            <a:r>
              <a:rPr lang="en-US" dirty="0" smtClean="0"/>
              <a:t>ttention </a:t>
            </a:r>
            <a:r>
              <a:rPr lang="en-US" dirty="0"/>
              <a:t>T</a:t>
            </a:r>
            <a:r>
              <a:rPr lang="en-US" dirty="0" smtClean="0"/>
              <a:t>o </a:t>
            </a:r>
            <a:r>
              <a:rPr lang="en-US" dirty="0"/>
              <a:t>T</a:t>
            </a:r>
            <a:r>
              <a:rPr lang="en-US" dirty="0" smtClean="0"/>
              <a:t>he </a:t>
            </a:r>
            <a:r>
              <a:rPr lang="en-US" dirty="0"/>
              <a:t>C</a:t>
            </a:r>
            <a:r>
              <a:rPr lang="en-US" dirty="0" smtClean="0"/>
              <a:t>hargemaster </a:t>
            </a:r>
            <a:r>
              <a:rPr lang="en-US" sz="2700" i="1" dirty="0" smtClean="0"/>
              <a:t>”These are not the droids you’re looking for.” - Star Wars</a:t>
            </a:r>
            <a:endParaRPr lang="en-US" sz="2700" i="1" dirty="0"/>
          </a:p>
        </p:txBody>
      </p:sp>
      <p:sp>
        <p:nvSpPr>
          <p:cNvPr id="3" name="Content Placeholder 2"/>
          <p:cNvSpPr>
            <a:spLocks noGrp="1"/>
          </p:cNvSpPr>
          <p:nvPr>
            <p:ph idx="1"/>
          </p:nvPr>
        </p:nvSpPr>
        <p:spPr/>
        <p:txBody>
          <a:bodyPr>
            <a:normAutofit lnSpcReduction="10000"/>
          </a:bodyPr>
          <a:lstStyle/>
          <a:p>
            <a:r>
              <a:rPr lang="en-US" dirty="0"/>
              <a:t>R</a:t>
            </a:r>
            <a:r>
              <a:rPr lang="en-US" dirty="0" smtClean="0"/>
              <a:t>epresentatives avoid explanations about the Chargemaster.</a:t>
            </a:r>
          </a:p>
          <a:p>
            <a:r>
              <a:rPr lang="en-US" dirty="0" smtClean="0"/>
              <a:t>Justification of high rates include:</a:t>
            </a:r>
          </a:p>
          <a:p>
            <a:pPr lvl="1"/>
            <a:r>
              <a:rPr lang="en-US" dirty="0"/>
              <a:t>A</a:t>
            </a:r>
            <a:r>
              <a:rPr lang="en-US" dirty="0" smtClean="0"/>
              <a:t>lmost no one pays them</a:t>
            </a:r>
          </a:p>
          <a:p>
            <a:pPr lvl="1"/>
            <a:r>
              <a:rPr lang="en-US" dirty="0" smtClean="0"/>
              <a:t>At least then everyone receives the same bill</a:t>
            </a:r>
          </a:p>
          <a:p>
            <a:pPr lvl="1"/>
            <a:r>
              <a:rPr lang="en-US" dirty="0" smtClean="0"/>
              <a:t>We use these rates to charge rich foreigners and subsidize treating the poor</a:t>
            </a:r>
          </a:p>
          <a:p>
            <a:pPr lvl="1"/>
            <a:r>
              <a:rPr lang="en-US" dirty="0" smtClean="0"/>
              <a:t>They are a starting point for negations not a final offer</a:t>
            </a:r>
          </a:p>
        </p:txBody>
      </p:sp>
    </p:spTree>
    <p:extLst>
      <p:ext uri="{BB962C8B-B14F-4D97-AF65-F5344CB8AC3E}">
        <p14:creationId xmlns:p14="http://schemas.microsoft.com/office/powerpoint/2010/main" val="1307427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Autofit/>
          </a:bodyPr>
          <a:lstStyle/>
          <a:p>
            <a:r>
              <a:rPr lang="en-US" sz="3600" dirty="0" smtClean="0"/>
              <a:t>Exorbitant fees may have resulted from hospitals gaming the Medicare DRG outlier formula</a:t>
            </a:r>
            <a:endParaRPr lang="en-US" sz="2000" i="1" dirty="0"/>
          </a:p>
        </p:txBody>
      </p:sp>
      <p:sp>
        <p:nvSpPr>
          <p:cNvPr id="3" name="Content Placeholder 2"/>
          <p:cNvSpPr>
            <a:spLocks noGrp="1"/>
          </p:cNvSpPr>
          <p:nvPr>
            <p:ph idx="1"/>
          </p:nvPr>
        </p:nvSpPr>
        <p:spPr/>
        <p:txBody>
          <a:bodyPr>
            <a:normAutofit fontScale="92500" lnSpcReduction="10000"/>
          </a:bodyPr>
          <a:lstStyle/>
          <a:p>
            <a:r>
              <a:rPr lang="en-US" dirty="0" smtClean="0"/>
              <a:t>Hospitals in US are paid primarily a lump sum Diagnosis Related Group (DRG) payment for each admission. Receive 80 percent of any excess of costs above a high threshold ( e.g., when more than $25,000 over the DRG payment)</a:t>
            </a:r>
          </a:p>
          <a:p>
            <a:r>
              <a:rPr lang="en-US" dirty="0" smtClean="0"/>
              <a:t>Hospital “costs” determined by taking their submitted charges, and multiplying them by the LAGGED hospital Cost to Charge ratio.</a:t>
            </a:r>
          </a:p>
          <a:p>
            <a:r>
              <a:rPr lang="en-US" dirty="0" smtClean="0"/>
              <a:t>It is profitable to keep increasing submitted charges to stay ahead of the CCR</a:t>
            </a:r>
            <a:r>
              <a:rPr lang="en-US" baseline="-25000" dirty="0" smtClean="0"/>
              <a:t>t-1</a:t>
            </a:r>
            <a:r>
              <a:rPr lang="en-US" dirty="0" smtClean="0"/>
              <a:t>.</a:t>
            </a:r>
          </a:p>
        </p:txBody>
      </p:sp>
    </p:spTree>
    <p:extLst>
      <p:ext uri="{BB962C8B-B14F-4D97-AF65-F5344CB8AC3E}">
        <p14:creationId xmlns:p14="http://schemas.microsoft.com/office/powerpoint/2010/main" val="218828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 Big To Regulate</a:t>
            </a:r>
            <a:endParaRPr lang="en-US" dirty="0"/>
          </a:p>
        </p:txBody>
      </p:sp>
      <p:sp>
        <p:nvSpPr>
          <p:cNvPr id="3" name="Content Placeholder 2"/>
          <p:cNvSpPr>
            <a:spLocks noGrp="1"/>
          </p:cNvSpPr>
          <p:nvPr>
            <p:ph idx="1"/>
          </p:nvPr>
        </p:nvSpPr>
        <p:spPr/>
        <p:txBody>
          <a:bodyPr>
            <a:normAutofit/>
          </a:bodyPr>
          <a:lstStyle/>
          <a:p>
            <a:r>
              <a:rPr lang="en-US" dirty="0" smtClean="0"/>
              <a:t>Large employers </a:t>
            </a:r>
          </a:p>
          <a:p>
            <a:r>
              <a:rPr lang="en-US" dirty="0" smtClean="0"/>
              <a:t>Positive local reputation</a:t>
            </a:r>
          </a:p>
          <a:p>
            <a:r>
              <a:rPr lang="en-US" dirty="0" smtClean="0"/>
              <a:t>Threat of reducing services to poor</a:t>
            </a:r>
          </a:p>
          <a:p>
            <a:endParaRPr lang="en-US" dirty="0" smtClean="0"/>
          </a:p>
        </p:txBody>
      </p:sp>
    </p:spTree>
    <p:extLst>
      <p:ext uri="{BB962C8B-B14F-4D97-AF65-F5344CB8AC3E}">
        <p14:creationId xmlns:p14="http://schemas.microsoft.com/office/powerpoint/2010/main" val="34283439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1434</Words>
  <Application>Microsoft Office PowerPoint</Application>
  <PresentationFormat>On-screen Show (4:3)</PresentationFormat>
  <Paragraphs>211</Paragraphs>
  <Slides>40</Slides>
  <Notes>13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TIME Magazine “Bitter Pill: Why Medical Bills are Killing US” By Steven Brill March 4, 2013 p. 16-55 </vt:lpstr>
      <vt:lpstr>Case Studies</vt:lpstr>
      <vt:lpstr>Case Studies</vt:lpstr>
      <vt:lpstr>Case Studies</vt:lpstr>
      <vt:lpstr>The Chargemaster</vt:lpstr>
      <vt:lpstr>Chargemaster Vs. Medicare</vt:lpstr>
      <vt:lpstr>Pay No Attention To The Chargemaster ”These are not the droids you’re looking for.” - Star Wars</vt:lpstr>
      <vt:lpstr>Exorbitant fees may have resulted from hospitals gaming the Medicare DRG outlier formula</vt:lpstr>
      <vt:lpstr>Too Big To Regulate</vt:lpstr>
      <vt:lpstr>Medical-billing advocates</vt:lpstr>
      <vt:lpstr>Cash Crop: Durable Medical Goods</vt:lpstr>
      <vt:lpstr>Better Safe Than Sorry: Malpractice</vt:lpstr>
      <vt:lpstr>Is It Really Nonprofit?</vt:lpstr>
      <vt:lpstr>But Medicare Doesn’t Pay Enough </vt:lpstr>
      <vt:lpstr>What Can Be Done?</vt:lpstr>
      <vt:lpstr>Princeton Economist Uwe Reinhardt’s approach</vt:lpstr>
      <vt:lpstr>Uwe Reinhardt’s approach</vt:lpstr>
      <vt:lpstr>PowerPoint Presentation</vt:lpstr>
      <vt:lpstr>PowerPoint Presentation</vt:lpstr>
      <vt:lpstr>Other problems with US</vt:lpstr>
      <vt:lpstr>When considering antitrust for price setting and monopolization, what is the relevant market?</vt:lpstr>
      <vt:lpstr>PowerPoint Presentation</vt:lpstr>
      <vt:lpstr>PowerPoint Presentation</vt:lpstr>
      <vt:lpstr>Town-level market shares BEFORE proposed merger</vt:lpstr>
      <vt:lpstr>Town-level market shares AFTER proposed merger</vt:lpstr>
      <vt:lpstr>PowerPoint Presentation</vt:lpstr>
      <vt:lpstr>Massachusetts faces a crisis?!?</vt:lpstr>
      <vt:lpstr>17 percent reduction in visits from 2008 to 2012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Bitter Pill, Why Medical Bills are Killing US</dc:title>
  <dc:creator>Ellis, Randall P</dc:creator>
  <cp:lastModifiedBy>Ellis, Randall P</cp:lastModifiedBy>
  <cp:revision>14</cp:revision>
  <dcterms:modified xsi:type="dcterms:W3CDTF">2013-03-25T17:58:24Z</dcterms:modified>
</cp:coreProperties>
</file>