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51"/>
  </p:notesMasterIdLst>
  <p:sldIdLst>
    <p:sldId id="256" r:id="rId2"/>
    <p:sldId id="257" r:id="rId3"/>
    <p:sldId id="258" r:id="rId4"/>
    <p:sldId id="261" r:id="rId5"/>
    <p:sldId id="262" r:id="rId6"/>
    <p:sldId id="259" r:id="rId7"/>
    <p:sldId id="267" r:id="rId8"/>
    <p:sldId id="263" r:id="rId9"/>
    <p:sldId id="264" r:id="rId10"/>
    <p:sldId id="268" r:id="rId11"/>
    <p:sldId id="303" r:id="rId12"/>
    <p:sldId id="269" r:id="rId13"/>
    <p:sldId id="270" r:id="rId14"/>
    <p:sldId id="265" r:id="rId15"/>
    <p:sldId id="281" r:id="rId16"/>
    <p:sldId id="271" r:id="rId17"/>
    <p:sldId id="272" r:id="rId18"/>
    <p:sldId id="287" r:id="rId19"/>
    <p:sldId id="288" r:id="rId20"/>
    <p:sldId id="273" r:id="rId21"/>
    <p:sldId id="289" r:id="rId22"/>
    <p:sldId id="279" r:id="rId23"/>
    <p:sldId id="284" r:id="rId24"/>
    <p:sldId id="286" r:id="rId25"/>
    <p:sldId id="280" r:id="rId26"/>
    <p:sldId id="282" r:id="rId27"/>
    <p:sldId id="283" r:id="rId28"/>
    <p:sldId id="290" r:id="rId29"/>
    <p:sldId id="291" r:id="rId30"/>
    <p:sldId id="285" r:id="rId31"/>
    <p:sldId id="292" r:id="rId32"/>
    <p:sldId id="266" r:id="rId33"/>
    <p:sldId id="274" r:id="rId34"/>
    <p:sldId id="275" r:id="rId35"/>
    <p:sldId id="276" r:id="rId36"/>
    <p:sldId id="302" r:id="rId37"/>
    <p:sldId id="277" r:id="rId38"/>
    <p:sldId id="295" r:id="rId39"/>
    <p:sldId id="278" r:id="rId40"/>
    <p:sldId id="293" r:id="rId41"/>
    <p:sldId id="294" r:id="rId42"/>
    <p:sldId id="296" r:id="rId43"/>
    <p:sldId id="298" r:id="rId44"/>
    <p:sldId id="297" r:id="rId45"/>
    <p:sldId id="299" r:id="rId46"/>
    <p:sldId id="300" r:id="rId47"/>
    <p:sldId id="301" r:id="rId48"/>
    <p:sldId id="304" r:id="rId49"/>
    <p:sldId id="30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High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Group 1</c:v>
                </c:pt>
                <c:pt idx="1">
                  <c:v>Group2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0.3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Low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Group 1</c:v>
                </c:pt>
                <c:pt idx="1">
                  <c:v>Group2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1.3</c:v>
                </c:pt>
                <c:pt idx="1">
                  <c:v>1.6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Close</c:v>
                </c:pt>
              </c:strCache>
            </c:strRef>
          </c:tx>
          <c:spPr>
            <a:ln w="28575">
              <a:noFill/>
            </a:ln>
          </c:spPr>
          <c:marker>
            <c:symbol val="dot"/>
            <c:size val="3"/>
          </c:marker>
          <c:cat>
            <c:strRef>
              <c:f>Sheet1!$A$2:$A$3</c:f>
              <c:strCache>
                <c:ptCount val="2"/>
                <c:pt idx="0">
                  <c:v>Group 1</c:v>
                </c:pt>
                <c:pt idx="1">
                  <c:v>Group2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2.1</c:v>
                </c:pt>
                <c:pt idx="1">
                  <c:v>0.8</c:v>
                </c:pt>
              </c:numCache>
            </c:numRef>
          </c:val>
          <c:smooth val="0"/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hiLowLines/>
        <c:axId val="111489792"/>
        <c:axId val="111491328"/>
      </c:stockChart>
      <c:catAx>
        <c:axId val="111489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crossAx val="111491328"/>
        <c:crossesAt val="0"/>
        <c:auto val="1"/>
        <c:lblAlgn val="ctr"/>
        <c:lblOffset val="100"/>
        <c:noMultiLvlLbl val="0"/>
      </c:catAx>
      <c:valAx>
        <c:axId val="111491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11489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0.04054</cdr:x>
      <cdr:y>0.625</cdr:y>
    </cdr:from>
    <cdr:to>
      <cdr:x>0.99424</cdr:x>
      <cdr:y>0.625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228600" y="2286000"/>
          <a:ext cx="5377744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EDF71-E37C-4A33-9966-92EFA50AC88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A686E-6643-4F99-9880-2CE22211A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52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76930" indent="-76930">
              <a:lnSpc>
                <a:spcPct val="93000"/>
              </a:lnSpc>
              <a:spcBef>
                <a:spcPct val="0"/>
              </a:spcBef>
              <a:buSzPct val="45000"/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</a:tabLst>
            </a:pP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Correlation between impact factor and retraction index. The 2010 journal impact factor (37) is plotted against the retraction index as a measure of the frequency of retracted articles from 2001 to 2010 (see text for details). Journals analyzed were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Cell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EMBO Journal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FEMS Microbiology Letters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Infection and Immunity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Journal of Bacteriology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Journal of Biological Chemistry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Journal of Experimental Medicine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Journal of Immunology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Journal of Infectious Diseases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Journal of Virology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Lancet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Microbial Pathogenesis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Molecular Microbiology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Nature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New England Journal of Medicine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PNAS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, and </a:t>
            </a:r>
            <a:r>
              <a:rPr lang="en-GB" altLang="en-US" i="1">
                <a:latin typeface="Arial" charset="0"/>
                <a:ea typeface="msgothic" charset="0"/>
                <a:cs typeface="msgothic" charset="0"/>
              </a:rPr>
              <a:t>Science</a:t>
            </a:r>
            <a:r>
              <a:rPr lang="en-GB" altLang="en-US">
                <a:latin typeface="Arial" charset="0"/>
                <a:ea typeface="msgothic" charset="0"/>
                <a:cs typeface="msgothic" charset="0"/>
              </a:rPr>
              <a:t>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593802A-79FD-408D-9FAF-E97ADE7A3524}" type="datetimeFigureOut">
              <a:rPr lang="en-US" smtClean="0"/>
              <a:t>4/6/2014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8587DF9-1BCF-45C5-9EEF-2D70B508F2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295400" y="2057400"/>
            <a:ext cx="6400800" cy="1752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David R. Gagnon, MD MPH PhD</a:t>
            </a:r>
          </a:p>
          <a:p>
            <a:pPr marL="0" indent="0" algn="ctr">
              <a:buNone/>
            </a:pPr>
            <a:r>
              <a:rPr lang="en-US" dirty="0" smtClean="0"/>
              <a:t>Boston University</a:t>
            </a:r>
          </a:p>
          <a:p>
            <a:pPr marL="0" indent="0" algn="ctr">
              <a:buNone/>
            </a:pPr>
            <a:r>
              <a:rPr lang="en-US" dirty="0" smtClean="0"/>
              <a:t>Massachusetts Veterans Epidemiology Research and Information Center [MAVERIC]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8686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Navigating </a:t>
            </a:r>
            <a:r>
              <a:rPr lang="en-US" sz="2600" b="1" dirty="0" smtClean="0"/>
              <a:t>your </a:t>
            </a:r>
            <a:r>
              <a:rPr lang="en-US" sz="2600" b="1" dirty="0"/>
              <a:t>way through the Scientific literature: </a:t>
            </a:r>
            <a:endParaRPr lang="en-US" sz="2600" b="1" dirty="0" smtClean="0"/>
          </a:p>
          <a:p>
            <a:pPr algn="ctr"/>
            <a:r>
              <a:rPr lang="en-US" sz="2600" b="1" dirty="0" smtClean="0"/>
              <a:t>A </a:t>
            </a:r>
            <a:r>
              <a:rPr lang="en-US" sz="2600" b="1" dirty="0"/>
              <a:t>Biostatistician’s Guide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29200"/>
            <a:ext cx="2514600" cy="1128125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" t="5406" r="7247" b="15518"/>
          <a:stretch/>
        </p:blipFill>
        <p:spPr bwMode="auto">
          <a:xfrm>
            <a:off x="6400800" y="4724400"/>
            <a:ext cx="1951631" cy="159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309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57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Q: Where should we look?</a:t>
            </a:r>
            <a:r>
              <a:rPr lang="en-US" sz="2800" b="1" dirty="0"/>
              <a:t> </a:t>
            </a:r>
            <a:r>
              <a:rPr lang="en-US" sz="2800" b="1" dirty="0" smtClean="0"/>
              <a:t> </a:t>
            </a:r>
            <a:r>
              <a:rPr lang="en-US" sz="2800" dirty="0" smtClean="0"/>
              <a:t>A: Reputable journals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 indent="0">
              <a:buNone/>
            </a:pPr>
            <a:r>
              <a:rPr lang="en-US" b="1" dirty="0" smtClean="0"/>
              <a:t>Impact factor  </a:t>
            </a:r>
          </a:p>
          <a:p>
            <a:pPr lvl="1"/>
            <a:r>
              <a:rPr lang="en-US" dirty="0" smtClean="0"/>
              <a:t>Defined as the average number of citations a paper would have two years after publication.</a:t>
            </a:r>
          </a:p>
          <a:p>
            <a:pPr lvl="1"/>
            <a:r>
              <a:rPr lang="en-US" dirty="0" smtClean="0"/>
              <a:t>How to “Game the System”</a:t>
            </a:r>
          </a:p>
          <a:p>
            <a:pPr lvl="2"/>
            <a:r>
              <a:rPr lang="en-US" dirty="0" smtClean="0"/>
              <a:t>“Suggest” that authors submitting to a journal cite other articles in that journal. Called “coercive citation”</a:t>
            </a:r>
          </a:p>
          <a:p>
            <a:pPr lvl="1"/>
            <a:r>
              <a:rPr lang="en-US" dirty="0" smtClean="0"/>
              <a:t>From </a:t>
            </a:r>
            <a:r>
              <a:rPr lang="en-US" i="1" dirty="0" smtClean="0"/>
              <a:t>Retractionwatch.com</a:t>
            </a:r>
          </a:p>
          <a:p>
            <a:pPr lvl="2"/>
            <a:r>
              <a:rPr lang="en-US" dirty="0" smtClean="0"/>
              <a:t>“It </a:t>
            </a:r>
            <a:r>
              <a:rPr lang="en-US" dirty="0"/>
              <a:t>has been brought to the attention of the Journal of Parallel and Distributed Computing that an article previously published in JPDC included a large number of references to another journal. It is the opinion of the JPDC Editor-in-Chief and the Publisher that </a:t>
            </a:r>
            <a:r>
              <a:rPr lang="en-US" b="1" dirty="0"/>
              <a:t>these citations were not of direct relevance to the article and were included to manipulate the citation </a:t>
            </a:r>
            <a:r>
              <a:rPr lang="en-US" b="1" dirty="0" smtClean="0"/>
              <a:t>record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One of the authors was the editor of the cited journal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47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Unintended Consequences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/>
              <a:t>From a talk by Donald R. Paul cited by  </a:t>
            </a:r>
            <a:r>
              <a:rPr lang="en-US" sz="2000" i="1" dirty="0" smtClean="0"/>
              <a:t>A. Maureen </a:t>
            </a:r>
            <a:r>
              <a:rPr lang="en-US" sz="2000" i="1" dirty="0" err="1" smtClean="0"/>
              <a:t>Rouhi</a:t>
            </a:r>
            <a:r>
              <a:rPr lang="en-US" sz="2000" i="1" dirty="0" smtClean="0"/>
              <a:t>  </a:t>
            </a:r>
            <a:endParaRPr lang="en-US" sz="2000" i="1" dirty="0"/>
          </a:p>
          <a:p>
            <a:pPr marL="0" indent="0">
              <a:buNone/>
            </a:pPr>
            <a:r>
              <a:rPr lang="en-US" sz="2000" dirty="0" smtClean="0"/>
              <a:t>A </a:t>
            </a:r>
            <a:r>
              <a:rPr lang="en-US" sz="2000" dirty="0"/>
              <a:t>minimum necessary requirement for graduation with a PhD from this group is to accumulate </a:t>
            </a:r>
            <a:r>
              <a:rPr lang="en-US" sz="2000" b="1" dirty="0"/>
              <a:t>20</a:t>
            </a:r>
            <a:r>
              <a:rPr lang="en-US" sz="2000" dirty="0"/>
              <a:t> IF (impact factor) points, and at least </a:t>
            </a:r>
            <a:r>
              <a:rPr lang="en-US" sz="2000" b="1" dirty="0"/>
              <a:t>14</a:t>
            </a:r>
            <a:r>
              <a:rPr lang="en-US" sz="2000" dirty="0"/>
              <a:t> of which should be earned from </a:t>
            </a:r>
            <a:r>
              <a:rPr lang="en-US" sz="2000" dirty="0" smtClean="0"/>
              <a:t>first-author publications</a:t>
            </a:r>
            <a:r>
              <a:rPr lang="en-US" dirty="0" smtClean="0"/>
              <a:t>.”</a:t>
            </a: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Ninety percent of </a:t>
            </a:r>
            <a:r>
              <a:rPr lang="en-US" b="1" i="1" dirty="0" smtClean="0"/>
              <a:t>Nature</a:t>
            </a:r>
            <a:r>
              <a:rPr lang="en-US" dirty="0" smtClean="0"/>
              <a:t>’s 2004 impact factor was due to 25% of its articles.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i="1" dirty="0"/>
              <a:t>In a study by the editors of </a:t>
            </a:r>
            <a:r>
              <a:rPr lang="en-US" sz="2000" b="1" i="1" dirty="0"/>
              <a:t>Infection and Immunity</a:t>
            </a:r>
          </a:p>
          <a:p>
            <a:r>
              <a:rPr lang="en-US" dirty="0" smtClean="0"/>
              <a:t>Retraction rates are correlated with impact factor</a:t>
            </a:r>
          </a:p>
          <a:p>
            <a:pPr lvl="1"/>
            <a:r>
              <a:rPr lang="en-US" dirty="0" smtClean="0"/>
              <a:t>High retraction rates are related to high impact factors.</a:t>
            </a:r>
          </a:p>
          <a:p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07483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333440" y="5972307"/>
            <a:ext cx="6819960" cy="309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600" b="1" dirty="0" smtClean="0">
                <a:latin typeface="Arial" charset="0"/>
              </a:rPr>
              <a:t>From</a:t>
            </a:r>
            <a:r>
              <a:rPr lang="en-GB" altLang="en-US" sz="1600" i="1" dirty="0" smtClean="0">
                <a:latin typeface="Arial" charset="0"/>
              </a:rPr>
              <a:t>: Fang </a:t>
            </a:r>
            <a:r>
              <a:rPr lang="en-GB" altLang="en-US" sz="1600" i="1" dirty="0">
                <a:latin typeface="Arial" charset="0"/>
              </a:rPr>
              <a:t>F C , and </a:t>
            </a:r>
            <a:r>
              <a:rPr lang="en-GB" altLang="en-US" sz="1600" i="1" dirty="0" err="1">
                <a:latin typeface="Arial" charset="0"/>
              </a:rPr>
              <a:t>Casadevall</a:t>
            </a:r>
            <a:r>
              <a:rPr lang="en-GB" altLang="en-US" sz="1600" i="1" dirty="0">
                <a:latin typeface="Arial" charset="0"/>
              </a:rPr>
              <a:t> A Infect. Immun. 2011;79:3855-3859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7" y="685800"/>
            <a:ext cx="9070462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1482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Also from </a:t>
            </a:r>
            <a:r>
              <a:rPr lang="en-US" sz="3200" i="1" dirty="0" smtClean="0"/>
              <a:t>Fang et al.</a:t>
            </a:r>
            <a:endParaRPr lang="en-US" sz="3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Retraction rates are 10x higher than 10 years ago [</a:t>
            </a:r>
            <a:r>
              <a:rPr lang="en-US" i="1" dirty="0" smtClean="0"/>
              <a:t>from RG Steen in </a:t>
            </a:r>
            <a:r>
              <a:rPr lang="en-US" b="1" i="1" dirty="0" smtClean="0"/>
              <a:t>J Medical Ethics</a:t>
            </a:r>
            <a:r>
              <a:rPr lang="en-US" i="1" dirty="0" smtClean="0"/>
              <a:t>]</a:t>
            </a:r>
          </a:p>
          <a:p>
            <a:endParaRPr lang="en-US" i="1" dirty="0"/>
          </a:p>
          <a:p>
            <a:pPr marL="0" indent="0">
              <a:buNone/>
            </a:pPr>
            <a:r>
              <a:rPr lang="en-US" i="1" dirty="0" smtClean="0"/>
              <a:t>Reasons for seeing more retractions in top journals:</a:t>
            </a:r>
          </a:p>
          <a:p>
            <a:r>
              <a:rPr lang="en-US" dirty="0" smtClean="0"/>
              <a:t>“Publish or perish” means</a:t>
            </a:r>
          </a:p>
          <a:p>
            <a:pPr lvl="1"/>
            <a:r>
              <a:rPr lang="en-US" dirty="0" smtClean="0"/>
              <a:t>Hasty publication causing errors</a:t>
            </a:r>
          </a:p>
          <a:p>
            <a:pPr lvl="1"/>
            <a:r>
              <a:rPr lang="en-US" dirty="0" smtClean="0"/>
              <a:t>Fraud</a:t>
            </a:r>
          </a:p>
          <a:p>
            <a:r>
              <a:rPr lang="en-US" dirty="0" smtClean="0"/>
              <a:t>Popular journals get read by more people – increased detection of errors and fraud.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15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Better journals, worse statistics?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</a:t>
            </a:r>
            <a:r>
              <a:rPr lang="en-US" b="1" i="1" dirty="0" err="1" smtClean="0"/>
              <a:t>Neuroskeptic</a:t>
            </a:r>
            <a:r>
              <a:rPr lang="en-US" dirty="0" smtClean="0"/>
              <a:t> in Discover Magazine (Feb 19, 2013)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209800"/>
            <a:ext cx="7235083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6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Who should you trust?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Impact factor probably does reflect “quality” to </a:t>
            </a:r>
            <a:r>
              <a:rPr lang="en-US" b="1" dirty="0" smtClean="0"/>
              <a:t>some</a:t>
            </a:r>
            <a:r>
              <a:rPr lang="en-US" dirty="0" smtClean="0"/>
              <a:t> degree.</a:t>
            </a:r>
          </a:p>
          <a:p>
            <a:pPr lvl="1"/>
            <a:r>
              <a:rPr lang="en-US" sz="2400" dirty="0" smtClean="0"/>
              <a:t>While they may get the most “cutting edge” science, you may have to go elsewhere to find the “rest of the story”</a:t>
            </a:r>
          </a:p>
          <a:p>
            <a:r>
              <a:rPr lang="en-US" dirty="0" smtClean="0"/>
              <a:t>Longevity of a journal has some relevance</a:t>
            </a:r>
          </a:p>
          <a:p>
            <a:pPr lvl="1"/>
            <a:r>
              <a:rPr lang="en-US" sz="2400" dirty="0" smtClean="0"/>
              <a:t>Be careful of journals at “Volume 2” with no track record.</a:t>
            </a:r>
          </a:p>
          <a:p>
            <a:pPr lvl="1"/>
            <a:r>
              <a:rPr lang="en-US" sz="2400" dirty="0" smtClean="0"/>
              <a:t>Many journals are popping up</a:t>
            </a:r>
          </a:p>
          <a:p>
            <a:pPr lvl="2"/>
            <a:r>
              <a:rPr lang="en-US" sz="2400" dirty="0" smtClean="0"/>
              <a:t>No paper editions, so really cheap to produce</a:t>
            </a:r>
          </a:p>
          <a:p>
            <a:pPr lvl="2"/>
            <a:r>
              <a:rPr lang="en-US" sz="2400" dirty="0" smtClean="0"/>
              <a:t>High application fees</a:t>
            </a:r>
          </a:p>
          <a:p>
            <a:pPr lvl="2"/>
            <a:r>
              <a:rPr lang="en-US" sz="2400" dirty="0" smtClean="0"/>
              <a:t>Little editing oversight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975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Statistical reviews are important!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From badscience.net , by Ben </a:t>
            </a:r>
            <a:r>
              <a:rPr lang="en-US" sz="2800" dirty="0" err="1" smtClean="0"/>
              <a:t>Goldacre</a:t>
            </a:r>
            <a:r>
              <a:rPr lang="en-US" sz="2800" dirty="0" smtClean="0"/>
              <a:t>, MD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74219"/>
              </p:ext>
            </p:extLst>
          </p:nvPr>
        </p:nvGraphicFramePr>
        <p:xfrm>
          <a:off x="1143000" y="2362200"/>
          <a:ext cx="6477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16002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Group 1 is significantly different from null {1}, Group 2 is not.  Therefore, Group 1 and Group 2 are different.  ERROR!!!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1735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2400" dirty="0" smtClean="0"/>
              <a:t>From: </a:t>
            </a:r>
            <a:r>
              <a:rPr lang="nl-NL" sz="2400" i="1" dirty="0" smtClean="0"/>
              <a:t>Nieuwenhuis S, Forstmann BU,Wagenmakers EJ. </a:t>
            </a:r>
            <a:r>
              <a:rPr lang="fr-FR" sz="2400" i="1" dirty="0"/>
              <a:t>Nature Neuroscience 14, 1105–1107 (2011)</a:t>
            </a:r>
            <a:endParaRPr lang="en-US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26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Reviewed 513 articles in five top neuroscience journals</a:t>
            </a:r>
          </a:p>
          <a:p>
            <a:r>
              <a:rPr lang="en-US" dirty="0" smtClean="0"/>
              <a:t>157 articles made similar comparisons</a:t>
            </a:r>
          </a:p>
          <a:p>
            <a:r>
              <a:rPr lang="en-US" dirty="0" smtClean="0"/>
              <a:t>50% got it wrong.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In 120 articles in </a:t>
            </a:r>
            <a:r>
              <a:rPr lang="en-US" i="1" dirty="0" smtClean="0"/>
              <a:t>Nature Neuroscience</a:t>
            </a:r>
          </a:p>
          <a:p>
            <a:r>
              <a:rPr lang="en-US" dirty="0" smtClean="0"/>
              <a:t>25 made this error</a:t>
            </a:r>
          </a:p>
          <a:p>
            <a:r>
              <a:rPr lang="en-US" dirty="0" smtClean="0"/>
              <a:t>None did a correct </a:t>
            </a:r>
            <a:r>
              <a:rPr lang="en-US" dirty="0" err="1" smtClean="0"/>
              <a:t>analysi</a:t>
            </a:r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 smtClean="0"/>
              <a:t>Statistical reviews would have prevented this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99931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Errors: Chance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9510940"/>
              </p:ext>
            </p:extLst>
          </p:nvPr>
        </p:nvGraphicFramePr>
        <p:xfrm>
          <a:off x="457200" y="1524000"/>
          <a:ext cx="8229600" cy="478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965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The TRUTH</a:t>
                      </a:r>
                      <a:r>
                        <a:rPr lang="en-US" sz="3600" dirty="0" smtClean="0"/>
                        <a:t>:</a:t>
                      </a:r>
                      <a:endParaRPr lang="en-US" sz="3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9380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bg1"/>
                          </a:solidFill>
                        </a:rPr>
                        <a:t>The Test</a:t>
                      </a:r>
                      <a:endParaRPr lang="en-US" sz="3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400" b="1" dirty="0" smtClean="0"/>
                        <a:t>Null is True</a:t>
                      </a:r>
                      <a:endParaRPr lang="en-US" sz="3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400" b="1" dirty="0" smtClean="0"/>
                        <a:t>Null is False</a:t>
                      </a:r>
                      <a:endParaRPr lang="en-US" sz="3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9380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Reject</a:t>
                      </a:r>
                      <a:r>
                        <a:rPr lang="en-US" sz="2800" dirty="0" smtClean="0"/>
                        <a:t> the null</a:t>
                      </a:r>
                    </a:p>
                    <a:p>
                      <a:r>
                        <a:rPr lang="en-US" sz="2800" dirty="0" smtClean="0"/>
                        <a:t>Hypothesis</a:t>
                      </a:r>
                      <a:endParaRPr lang="en-US" sz="2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Type</a:t>
                      </a:r>
                      <a:r>
                        <a:rPr lang="en-US" sz="3200" b="1" baseline="0" dirty="0" smtClean="0"/>
                        <a:t> I Error</a:t>
                      </a:r>
                    </a:p>
                    <a:p>
                      <a:pPr algn="ctr"/>
                      <a:endParaRPr lang="en-US" sz="2400" baseline="0" dirty="0" smtClean="0"/>
                    </a:p>
                    <a:p>
                      <a:pPr algn="ctr"/>
                      <a:r>
                        <a:rPr lang="en-US" sz="2400" baseline="0" dirty="0" smtClean="0"/>
                        <a:t>P-value</a:t>
                      </a:r>
                      <a:endParaRPr lang="en-US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5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OK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9380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Accept</a:t>
                      </a:r>
                      <a:r>
                        <a:rPr lang="en-US" sz="2800" dirty="0" smtClean="0"/>
                        <a:t> the null</a:t>
                      </a:r>
                    </a:p>
                    <a:p>
                      <a:r>
                        <a:rPr lang="en-US" sz="2800" dirty="0" smtClean="0"/>
                        <a:t>Hypothesis</a:t>
                      </a:r>
                      <a:endParaRPr lang="en-US" sz="2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OK</a:t>
                      </a:r>
                      <a:endParaRPr lang="en-US" sz="5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Type II Error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Power</a:t>
                      </a:r>
                      <a:endParaRPr lang="en-US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37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Interpreting the p-values you get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A p-value is the p(type I error) </a:t>
            </a:r>
            <a:r>
              <a:rPr lang="en-US" b="1" u="sng" dirty="0" smtClean="0"/>
              <a:t>given everything else is perfect</a:t>
            </a:r>
            <a:r>
              <a:rPr lang="en-US" b="1" dirty="0" smtClean="0"/>
              <a:t>. Confidence intervals can be more informative.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102848"/>
              </p:ext>
            </p:extLst>
          </p:nvPr>
        </p:nvGraphicFramePr>
        <p:xfrm>
          <a:off x="505392" y="2667000"/>
          <a:ext cx="8181408" cy="3429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8915"/>
                <a:gridCol w="5972493"/>
              </a:tblGrid>
              <a:tr h="7292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Estimate</a:t>
                      </a:r>
                    </a:p>
                    <a:p>
                      <a:pPr algn="ctr"/>
                      <a:r>
                        <a:rPr lang="en-US" dirty="0" smtClean="0"/>
                        <a:t>RR (95% CI)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Interpretation</a:t>
                      </a:r>
                      <a:endParaRPr lang="en-US" dirty="0"/>
                    </a:p>
                  </a:txBody>
                  <a:tcPr/>
                </a:tc>
              </a:tr>
              <a:tr h="65975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1.05 (1.02-1.09)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Statistically significant, probably clinically irrelevant</a:t>
                      </a:r>
                      <a:endParaRPr lang="en-US" sz="2000" dirty="0"/>
                    </a:p>
                  </a:txBody>
                  <a:tcPr/>
                </a:tc>
              </a:tr>
              <a:tr h="6800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3.0 (0.7-11.7)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Large but insignificant effect – need a bigger study.</a:t>
                      </a:r>
                      <a:endParaRPr lang="en-US" sz="2000" dirty="0"/>
                    </a:p>
                  </a:txBody>
                  <a:tcPr/>
                </a:tc>
              </a:tr>
              <a:tr h="6800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1.3 (0.78-2.17)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Uninformative null result – doesn’t tell you much.</a:t>
                      </a:r>
                      <a:endParaRPr lang="en-US" sz="2000" dirty="0"/>
                    </a:p>
                  </a:txBody>
                  <a:tcPr/>
                </a:tc>
              </a:tr>
              <a:tr h="6800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1.5 (1.2-1.9)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Significant , modest effect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482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Multiple testing leads to more type I errors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133600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We generally accept a 5% chance of a type I error on any test.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 &lt; 0.05</a:t>
            </a:r>
          </a:p>
          <a:p>
            <a:pPr lvl="1"/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If we do more tests, each one has a 5% of being falsely significant.</a:t>
            </a:r>
            <a:endParaRPr lang="en-US" sz="2400" dirty="0"/>
          </a:p>
          <a:p>
            <a:pPr lvl="2"/>
            <a:r>
              <a:rPr lang="en-US" sz="2400" dirty="0" smtClean="0"/>
              <a:t>P(at least one type I error) = 1-(0.95)</a:t>
            </a:r>
            <a:r>
              <a:rPr lang="en-US" sz="2400" baseline="30000" dirty="0" smtClean="0"/>
              <a:t>N</a:t>
            </a:r>
            <a:endParaRPr lang="en-US" sz="2400" dirty="0" smtClean="0"/>
          </a:p>
          <a:p>
            <a:pPr lvl="3"/>
            <a:r>
              <a:rPr lang="en-US" sz="2400" dirty="0" smtClean="0"/>
              <a:t>Where N=number of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530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Chance of </a:t>
            </a:r>
            <a:r>
              <a:rPr lang="en-US" sz="3200" b="1" i="1" dirty="0" smtClean="0"/>
              <a:t>at least </a:t>
            </a:r>
            <a:r>
              <a:rPr lang="en-US" sz="3200" dirty="0" smtClean="0"/>
              <a:t>one Type I Error</a:t>
            </a:r>
            <a:br>
              <a:rPr lang="en-US" sz="3200" dirty="0" smtClean="0"/>
            </a:br>
            <a:r>
              <a:rPr lang="en-US" sz="3200" dirty="0" smtClean="0"/>
              <a:t>by Number of Tests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1676400"/>
            <a:ext cx="6632575" cy="454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841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685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Chance and Multiple Testing Problems:</a:t>
            </a:r>
            <a:br>
              <a:rPr lang="en-US" sz="3200" dirty="0" smtClean="0"/>
            </a:br>
            <a:r>
              <a:rPr lang="en-US" sz="3200" dirty="0" smtClean="0"/>
              <a:t>The Extremes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Baird AA, Miller MB, Wolford GL. </a:t>
            </a: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Neural </a:t>
            </a:r>
            <a:r>
              <a:rPr lang="en-US" i="1" dirty="0"/>
              <a:t>Correlates of Interspecies Perspective Taking in the Post-Mortem Atlantic Salmon: An Argument For Proper Multiple Comparisons Correction.</a:t>
            </a:r>
            <a:r>
              <a:rPr lang="en-US" dirty="0"/>
              <a:t> </a:t>
            </a:r>
            <a:r>
              <a:rPr lang="en-US" b="1" i="1" dirty="0"/>
              <a:t>J Serendipitous and Unexpected </a:t>
            </a:r>
            <a:r>
              <a:rPr lang="en-US" b="1" i="1" dirty="0" smtClean="0"/>
              <a:t>Results</a:t>
            </a:r>
          </a:p>
          <a:p>
            <a:pPr marL="0" indent="0">
              <a:buNone/>
            </a:pPr>
            <a:endParaRPr lang="en-US" b="1" i="1" dirty="0" smtClean="0"/>
          </a:p>
          <a:p>
            <a:r>
              <a:rPr lang="en-US" dirty="0" smtClean="0"/>
              <a:t>fMRI scans of a dead salmon showed a “response” to visual stimuli.</a:t>
            </a:r>
          </a:p>
          <a:p>
            <a:r>
              <a:rPr lang="en-US" dirty="0" smtClean="0"/>
              <a:t>This results from 130,000 voxels being tested at </a:t>
            </a:r>
            <a:r>
              <a:rPr lang="el-GR" dirty="0" smtClean="0"/>
              <a:t>α</a:t>
            </a:r>
            <a:r>
              <a:rPr lang="en-US" dirty="0" smtClean="0"/>
              <a:t>=0.05.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246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Chance:  Fixing the problem?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In some cases, you accept the fact that you’ve done a lot of testing</a:t>
            </a:r>
          </a:p>
          <a:p>
            <a:r>
              <a:rPr lang="en-US" dirty="0" smtClean="0"/>
              <a:t>Consider it “exploratory”.</a:t>
            </a:r>
          </a:p>
          <a:p>
            <a:r>
              <a:rPr lang="en-US" dirty="0" smtClean="0"/>
              <a:t>Don’t fall in love with the results</a:t>
            </a:r>
          </a:p>
          <a:p>
            <a:r>
              <a:rPr lang="en-US" dirty="0" smtClean="0"/>
              <a:t>Look for consistency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dirty="0" smtClean="0"/>
              <a:t>Otherwise, you try to fix it</a:t>
            </a:r>
          </a:p>
          <a:p>
            <a:r>
              <a:rPr lang="en-US" dirty="0" smtClean="0"/>
              <a:t>Change your alpha level to something &lt; 5%</a:t>
            </a:r>
          </a:p>
          <a:p>
            <a:pPr lvl="1"/>
            <a:r>
              <a:rPr lang="en-US" dirty="0" smtClean="0"/>
              <a:t>Especially true with expensive clinical trials</a:t>
            </a:r>
          </a:p>
          <a:p>
            <a:r>
              <a:rPr lang="en-US" dirty="0" smtClean="0"/>
              <a:t>Use tests that properly adjust for multiple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64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Chance strikes again: Publication bias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Not all studies are published</a:t>
            </a:r>
          </a:p>
          <a:p>
            <a:pPr lvl="1"/>
            <a:r>
              <a:rPr lang="en-US" sz="2400" dirty="0" smtClean="0"/>
              <a:t>Significant results are three times more likely to be published than non-significant results.</a:t>
            </a:r>
          </a:p>
          <a:p>
            <a:pPr lvl="1"/>
            <a:endParaRPr lang="en-US" sz="2400" dirty="0"/>
          </a:p>
          <a:p>
            <a:r>
              <a:rPr lang="en-US" sz="2800" dirty="0" smtClean="0"/>
              <a:t>The first studies published are more likely to be significant.</a:t>
            </a:r>
          </a:p>
          <a:p>
            <a:pPr lvl="1"/>
            <a:r>
              <a:rPr lang="en-US" sz="2400" dirty="0" smtClean="0"/>
              <a:t>These first studies are often published in high impact journals</a:t>
            </a:r>
          </a:p>
          <a:p>
            <a:pPr lvl="1"/>
            <a:r>
              <a:rPr lang="en-US" sz="2400" dirty="0" smtClean="0"/>
              <a:t>Later studies will show up as negative and in lower impact journals</a:t>
            </a:r>
          </a:p>
          <a:p>
            <a:pPr lvl="2"/>
            <a:r>
              <a:rPr lang="en-US" sz="2000" dirty="0" smtClean="0"/>
              <a:t>Fewer people will see them</a:t>
            </a:r>
          </a:p>
          <a:p>
            <a:pPr lvl="2"/>
            <a:r>
              <a:rPr lang="en-US" sz="2000" dirty="0" smtClean="0"/>
              <a:t>They won’t end up in the NY Times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263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Funnel Plots for Detecting Publication Bias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9" y="1295400"/>
            <a:ext cx="5334001" cy="533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3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Decline Effect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sz="2000" b="1" dirty="0"/>
              <a:t> </a:t>
            </a:r>
            <a:r>
              <a:rPr lang="en-US" dirty="0" smtClean="0"/>
              <a:t>JPA Ioannidis. </a:t>
            </a:r>
            <a:r>
              <a:rPr lang="en-US" i="1" dirty="0" smtClean="0"/>
              <a:t>Contradicted </a:t>
            </a:r>
            <a:r>
              <a:rPr lang="en-US" i="1" dirty="0"/>
              <a:t>and Initially Stronger Effects in Highly Cited Clinical Research</a:t>
            </a:r>
            <a:r>
              <a:rPr lang="en-US" b="1" dirty="0"/>
              <a:t> JAMA. </a:t>
            </a:r>
            <a:r>
              <a:rPr lang="en-US" dirty="0"/>
              <a:t>2005;294(2):</a:t>
            </a:r>
            <a:r>
              <a:rPr lang="en-US" dirty="0" smtClean="0"/>
              <a:t>218-228</a:t>
            </a:r>
          </a:p>
          <a:p>
            <a:pPr marL="0" indent="0" fontAlgn="base">
              <a:buNone/>
            </a:pPr>
            <a:r>
              <a:rPr lang="en-US" dirty="0" smtClean="0"/>
              <a:t>49 “highly cited original research studies”, 45 positive</a:t>
            </a:r>
          </a:p>
          <a:p>
            <a:pPr fontAlgn="base"/>
            <a:r>
              <a:rPr lang="en-US" b="1" dirty="0" smtClean="0"/>
              <a:t>High impact journals</a:t>
            </a:r>
            <a:r>
              <a:rPr lang="en-US" dirty="0" smtClean="0"/>
              <a:t>, &gt; 1000 citations</a:t>
            </a:r>
          </a:p>
          <a:p>
            <a:pPr marL="0" indent="0" fontAlgn="base">
              <a:buNone/>
            </a:pPr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397615"/>
              </p:ext>
            </p:extLst>
          </p:nvPr>
        </p:nvGraphicFramePr>
        <p:xfrm>
          <a:off x="533400" y="3581400"/>
          <a:ext cx="76200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688"/>
                <a:gridCol w="6195312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 (%)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Finding</a:t>
                      </a:r>
                      <a:endParaRPr lang="en-US" sz="24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 (16)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Later contradicted by other studies</a:t>
                      </a:r>
                      <a:endParaRPr lang="en-US" sz="24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 (16)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Later studies showed weaker associations</a:t>
                      </a:r>
                      <a:endParaRPr lang="en-US" sz="24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 (44)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Later replicated with similar results</a:t>
                      </a:r>
                      <a:endParaRPr lang="en-US" sz="24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 (24)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Never really challenged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792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Notable studies contradicted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Nurses Health Study [ NHS, observational]</a:t>
            </a:r>
          </a:p>
          <a:p>
            <a:r>
              <a:rPr lang="en-US" dirty="0" smtClean="0"/>
              <a:t>44% risk reduction for coronary artery disease on HRT</a:t>
            </a:r>
          </a:p>
          <a:p>
            <a:r>
              <a:rPr lang="en-US" dirty="0" smtClean="0"/>
              <a:t>Women’s Health Initiative trial showed 29% risk </a:t>
            </a:r>
            <a:r>
              <a:rPr lang="en-US" b="1" dirty="0" smtClean="0"/>
              <a:t>increase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Health Professionals Follow-Up Study [obs.], NHS, CHAOS </a:t>
            </a:r>
            <a:r>
              <a:rPr lang="en-US" b="1" dirty="0" smtClean="0"/>
              <a:t> </a:t>
            </a:r>
            <a:r>
              <a:rPr lang="en-US" dirty="0" smtClean="0"/>
              <a:t> [trial].</a:t>
            </a:r>
          </a:p>
          <a:p>
            <a:r>
              <a:rPr lang="en-US" dirty="0" smtClean="0"/>
              <a:t>Found vitamin E reduces CAD risk by 47%</a:t>
            </a:r>
          </a:p>
          <a:p>
            <a:r>
              <a:rPr lang="en-US" dirty="0" smtClean="0"/>
              <a:t>Larger trial showed no cardiovascular benefit</a:t>
            </a:r>
          </a:p>
          <a:p>
            <a:r>
              <a:rPr lang="en-US" b="1" i="1" dirty="0" smtClean="0"/>
              <a:t>SELECT</a:t>
            </a:r>
            <a:r>
              <a:rPr lang="en-US" dirty="0" smtClean="0"/>
              <a:t> trial stopped as vitamin E associated with increased risk of prostate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51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Declining Study Effects Over Time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publications can have strong, significant results </a:t>
            </a:r>
          </a:p>
          <a:p>
            <a:r>
              <a:rPr lang="en-US" dirty="0" smtClean="0"/>
              <a:t>Over time, other studies can find diminished or null effects</a:t>
            </a:r>
          </a:p>
          <a:p>
            <a:pPr lvl="1"/>
            <a:r>
              <a:rPr lang="en-US" sz="2400" dirty="0" smtClean="0"/>
              <a:t>May be due to publication bias. </a:t>
            </a:r>
          </a:p>
          <a:p>
            <a:pPr lvl="2"/>
            <a:r>
              <a:rPr lang="en-US" sz="2400" dirty="0" smtClean="0"/>
              <a:t>Smaller </a:t>
            </a:r>
            <a:r>
              <a:rPr lang="en-US" sz="2400" dirty="0"/>
              <a:t>original studies can have unstable results – the most extreme are published first</a:t>
            </a:r>
            <a:endParaRPr lang="en-US" sz="2400" dirty="0" smtClean="0"/>
          </a:p>
          <a:p>
            <a:pPr lvl="1"/>
            <a:r>
              <a:rPr lang="en-US" sz="2400" dirty="0" smtClean="0"/>
              <a:t>Later studies may have methodological differences that explain the earlier effects.</a:t>
            </a:r>
          </a:p>
          <a:p>
            <a:pPr lvl="1"/>
            <a:r>
              <a:rPr lang="en-US" sz="2400" dirty="0" smtClean="0"/>
              <a:t>Surrogate marker studies are a prime target for contradictions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962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Declining effects: The fix?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Studies need to be repeated, but who will pay?</a:t>
            </a:r>
          </a:p>
          <a:p>
            <a:r>
              <a:rPr lang="en-US" dirty="0" smtClean="0"/>
              <a:t>Multi-center randomized trials: $40,000,000 each.</a:t>
            </a:r>
          </a:p>
          <a:p>
            <a:r>
              <a:rPr lang="en-US" dirty="0" smtClean="0"/>
              <a:t>Drug companies aren’t interested in refuting their </a:t>
            </a:r>
            <a:r>
              <a:rPr lang="en-US" dirty="0" smtClean="0"/>
              <a:t>studies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Methods of analyzing observational studies are getting better.</a:t>
            </a:r>
          </a:p>
          <a:p>
            <a:r>
              <a:rPr lang="en-US" dirty="0" smtClean="0"/>
              <a:t>Propensity score models</a:t>
            </a:r>
          </a:p>
          <a:p>
            <a:r>
              <a:rPr lang="en-US" dirty="0" smtClean="0"/>
              <a:t>Instrumental variable models</a:t>
            </a:r>
          </a:p>
          <a:p>
            <a:r>
              <a:rPr lang="en-US" dirty="0" smtClean="0"/>
              <a:t>Marginal structural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63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Errors: Bias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This is more of an epidemiological problem than a statistical one</a:t>
            </a:r>
          </a:p>
          <a:p>
            <a:r>
              <a:rPr lang="en-US" dirty="0" smtClean="0"/>
              <a:t>This is an issue of study design</a:t>
            </a:r>
          </a:p>
          <a:p>
            <a:r>
              <a:rPr lang="en-US" dirty="0" smtClean="0"/>
              <a:t>This is very hard to correct after-the-fact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Bias is a systematic difference in the collection of data</a:t>
            </a:r>
          </a:p>
          <a:p>
            <a:r>
              <a:rPr lang="en-US" dirty="0" smtClean="0"/>
              <a:t>Recall bias</a:t>
            </a:r>
          </a:p>
          <a:p>
            <a:r>
              <a:rPr lang="en-US" dirty="0" smtClean="0"/>
              <a:t>Selection bias</a:t>
            </a:r>
          </a:p>
          <a:p>
            <a:r>
              <a:rPr lang="en-US" dirty="0" smtClean="0"/>
              <a:t>Ascertainment bias</a:t>
            </a:r>
          </a:p>
          <a:p>
            <a:r>
              <a:rPr lang="en-US" dirty="0" smtClean="0"/>
              <a:t>And many more…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488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Ascertainment bias: Hemoglobin variability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The patients with the most measurements die first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Situation: </a:t>
            </a:r>
            <a:r>
              <a:rPr lang="en-US" dirty="0" smtClean="0"/>
              <a:t>a cohort of chronic kidney disease [CKD] patients not on dialysis</a:t>
            </a:r>
          </a:p>
          <a:p>
            <a:r>
              <a:rPr lang="en-US" b="1" dirty="0" smtClean="0"/>
              <a:t>Hypothesis: </a:t>
            </a:r>
            <a:r>
              <a:rPr lang="en-US" dirty="0" smtClean="0"/>
              <a:t>highly variable hemoglobin [</a:t>
            </a:r>
            <a:r>
              <a:rPr lang="en-US" dirty="0" err="1" smtClean="0"/>
              <a:t>Hb</a:t>
            </a:r>
            <a:r>
              <a:rPr lang="en-US" dirty="0" smtClean="0"/>
              <a:t>] causes high mortality</a:t>
            </a:r>
          </a:p>
          <a:p>
            <a:r>
              <a:rPr lang="en-US" b="1" dirty="0" smtClean="0"/>
              <a:t>BUT: </a:t>
            </a:r>
            <a:r>
              <a:rPr lang="en-US" dirty="0" smtClean="0"/>
              <a:t>90% of CKD patients do not have at least 3 </a:t>
            </a:r>
            <a:r>
              <a:rPr lang="en-US" dirty="0" err="1" smtClean="0"/>
              <a:t>Hb</a:t>
            </a:r>
            <a:r>
              <a:rPr lang="en-US" dirty="0" smtClean="0"/>
              <a:t> measurements in the past 3 months.</a:t>
            </a:r>
          </a:p>
          <a:p>
            <a:pPr lvl="1"/>
            <a:r>
              <a:rPr lang="en-US" dirty="0" smtClean="0"/>
              <a:t>The more measurements you have, the sicker you are.</a:t>
            </a:r>
          </a:p>
          <a:p>
            <a:pPr lvl="1"/>
            <a:r>
              <a:rPr lang="en-US" dirty="0" smtClean="0"/>
              <a:t>This is an </a:t>
            </a:r>
            <a:r>
              <a:rPr lang="en-US" b="1" dirty="0" smtClean="0"/>
              <a:t>information bias</a:t>
            </a:r>
          </a:p>
          <a:p>
            <a:pPr lvl="1"/>
            <a:r>
              <a:rPr lang="en-US" dirty="0" smtClean="0"/>
              <a:t>Can we say anything intelligent about </a:t>
            </a:r>
            <a:r>
              <a:rPr lang="en-US" dirty="0" err="1" smtClean="0"/>
              <a:t>Hb</a:t>
            </a:r>
            <a:r>
              <a:rPr lang="en-US" dirty="0" smtClean="0"/>
              <a:t> variability?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374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Fixing bias?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Bias has to be fixed in the design phase of the study</a:t>
            </a:r>
          </a:p>
          <a:p>
            <a:r>
              <a:rPr lang="en-US" dirty="0" smtClean="0"/>
              <a:t>Like a vaccine, that has to be given </a:t>
            </a:r>
            <a:r>
              <a:rPr lang="en-US" b="1" dirty="0" smtClean="0"/>
              <a:t>before</a:t>
            </a:r>
            <a:r>
              <a:rPr lang="en-US" dirty="0" smtClean="0"/>
              <a:t> an infection</a:t>
            </a:r>
          </a:p>
          <a:p>
            <a:r>
              <a:rPr lang="en-US" dirty="0" smtClean="0"/>
              <a:t>Bias is very hard, if not impossible to fix after the data is collected.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530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Errors: Confounding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Unless you’re doing a clinical trial with randomization, simple analyses aren’t good enough</a:t>
            </a:r>
          </a:p>
          <a:p>
            <a:r>
              <a:rPr lang="en-US" dirty="0" smtClean="0"/>
              <a:t>Randomization usually balances other risk factors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</a:t>
            </a:r>
            <a:r>
              <a:rPr lang="en-US" sz="4000" dirty="0" smtClean="0"/>
              <a:t>Confounder</a:t>
            </a:r>
            <a:endParaRPr lang="en-US" sz="40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 smtClean="0"/>
              <a:t>         Exposure                Outcome</a:t>
            </a:r>
            <a:endParaRPr lang="en-US" sz="36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257800" y="3962400"/>
            <a:ext cx="1219200" cy="14478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2438400" y="3962400"/>
            <a:ext cx="1295400" cy="14478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733800" y="5715000"/>
            <a:ext cx="1752600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026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simple example: Blood pressures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You want to measure blood pressure at a soldier’s home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Hypothesis:</a:t>
            </a:r>
            <a:r>
              <a:rPr lang="en-US" dirty="0" smtClean="0"/>
              <a:t> Is sex [M/F] predictive of blood pressure</a:t>
            </a:r>
          </a:p>
          <a:p>
            <a:r>
              <a:rPr lang="en-US" b="1" dirty="0" smtClean="0"/>
              <a:t>Result:</a:t>
            </a:r>
            <a:r>
              <a:rPr lang="en-US" dirty="0" smtClean="0"/>
              <a:t>  </a:t>
            </a:r>
            <a:r>
              <a:rPr lang="en-US" dirty="0" err="1" smtClean="0"/>
              <a:t>Mean</a:t>
            </a:r>
            <a:r>
              <a:rPr lang="en-US" baseline="-25000" dirty="0" err="1" smtClean="0"/>
              <a:t>men</a:t>
            </a:r>
            <a:r>
              <a:rPr lang="en-US" dirty="0" smtClean="0"/>
              <a:t>=155, </a:t>
            </a:r>
            <a:r>
              <a:rPr lang="en-US" dirty="0" err="1" smtClean="0"/>
              <a:t>Mean</a:t>
            </a:r>
            <a:r>
              <a:rPr lang="en-US" baseline="-25000" dirty="0" err="1" smtClean="0"/>
              <a:t>women</a:t>
            </a:r>
            <a:r>
              <a:rPr lang="en-US" dirty="0" smtClean="0"/>
              <a:t>=135, p=.001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BUT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Mean age of Men: 74.  Mean age of Women: 45</a:t>
            </a:r>
          </a:p>
          <a:p>
            <a:r>
              <a:rPr lang="en-US" dirty="0" smtClean="0"/>
              <a:t>Men are patients</a:t>
            </a:r>
          </a:p>
          <a:p>
            <a:r>
              <a:rPr lang="en-US" dirty="0" smtClean="0"/>
              <a:t>Women are mostly staff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574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Drug studies: Confounding by indication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The patients taking the most medicines die first.</a:t>
            </a:r>
          </a:p>
          <a:p>
            <a:r>
              <a:rPr lang="en-US" dirty="0" smtClean="0"/>
              <a:t>There are many factors that can predict why a patient is getting a particular drug</a:t>
            </a:r>
          </a:p>
          <a:p>
            <a:r>
              <a:rPr lang="en-US" dirty="0" smtClean="0"/>
              <a:t>In order to compare two groups [drug vs. placebo or    drug #1 vs. drug #2], you need to </a:t>
            </a:r>
            <a:r>
              <a:rPr lang="en-US" b="1" dirty="0" smtClean="0"/>
              <a:t>control or adjust </a:t>
            </a:r>
            <a:r>
              <a:rPr lang="en-US" dirty="0" smtClean="0"/>
              <a:t>for these factors.</a:t>
            </a:r>
          </a:p>
          <a:p>
            <a:r>
              <a:rPr lang="en-US" dirty="0" smtClean="0"/>
              <a:t>This can be very hard – sometimes impossible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Example: Proton pump inhibitors [PPIs]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86655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Example: PPIs and fractures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YX Yang et al. </a:t>
            </a:r>
            <a:r>
              <a:rPr lang="en-US" i="1" dirty="0"/>
              <a:t>Long-term Proton Pump Inhibitor Therapy and Risk of Hip </a:t>
            </a:r>
            <a:r>
              <a:rPr lang="en-US" i="1" dirty="0" smtClean="0"/>
              <a:t>Fracture </a:t>
            </a:r>
            <a:r>
              <a:rPr lang="en-US" b="1" dirty="0" smtClean="0"/>
              <a:t>JAMA</a:t>
            </a:r>
            <a:r>
              <a:rPr lang="en-US" i="1" dirty="0" smtClean="0"/>
              <a:t> </a:t>
            </a:r>
            <a:r>
              <a:rPr lang="en-US" dirty="0"/>
              <a:t>2006;296(24):</a:t>
            </a:r>
            <a:r>
              <a:rPr lang="en-US" dirty="0" smtClean="0"/>
              <a:t>2947-2953</a:t>
            </a:r>
          </a:p>
          <a:p>
            <a:r>
              <a:rPr lang="en-US" dirty="0" smtClean="0"/>
              <a:t>Odds ratio of 1.44 (1.30-1.59) for hip fracture with &gt; 1yr exposure to PPIs</a:t>
            </a:r>
          </a:p>
          <a:p>
            <a:r>
              <a:rPr lang="en-US" dirty="0" smtClean="0"/>
              <a:t>Increased risk with increased exposure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/>
              <a:t>Conclusion</a:t>
            </a:r>
            <a:r>
              <a:rPr lang="en-US" dirty="0"/>
              <a:t> </a:t>
            </a:r>
            <a:r>
              <a:rPr lang="en-US" dirty="0" smtClean="0"/>
              <a:t>”Long-term </a:t>
            </a:r>
            <a:r>
              <a:rPr lang="en-US" dirty="0"/>
              <a:t>PPI therapy, particularly at high doses, is associated with an increased risk of hip fracture</a:t>
            </a:r>
            <a:r>
              <a:rPr lang="en-US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872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Example: PPIs and fractures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Confounding by indication</a:t>
            </a:r>
          </a:p>
          <a:p>
            <a:pPr marL="0" indent="0">
              <a:buNone/>
            </a:pPr>
            <a:r>
              <a:rPr lang="en-US" dirty="0" smtClean="0"/>
              <a:t>PPIs often seen in patients on multiple medications</a:t>
            </a:r>
          </a:p>
          <a:p>
            <a:r>
              <a:rPr lang="en-US" dirty="0" smtClean="0"/>
              <a:t>After 5 or 6 different medications, patients often need a PPI</a:t>
            </a:r>
          </a:p>
          <a:p>
            <a:r>
              <a:rPr lang="en-US" dirty="0" smtClean="0"/>
              <a:t>Thus, PPIs often are a surrogate for multiple medical problems.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dirty="0" smtClean="0"/>
              <a:t>Our study adjusted for “frailty”</a:t>
            </a:r>
          </a:p>
          <a:p>
            <a:pPr marL="0" indent="0">
              <a:buNone/>
            </a:pPr>
            <a:r>
              <a:rPr lang="en-US" dirty="0" smtClean="0"/>
              <a:t>These provide a general assessment of illness burden.</a:t>
            </a:r>
          </a:p>
          <a:p>
            <a:r>
              <a:rPr lang="en-US" dirty="0" smtClean="0"/>
              <a:t>How many different medication classes are being used?</a:t>
            </a:r>
          </a:p>
          <a:p>
            <a:r>
              <a:rPr lang="en-US" dirty="0" smtClean="0"/>
              <a:t>How many different body systems do you have problems with?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393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Fixing confounding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It is usually possible to fix confounding in the analyses</a:t>
            </a:r>
          </a:p>
          <a:p>
            <a:r>
              <a:rPr lang="en-US" dirty="0" smtClean="0"/>
              <a:t>Multivariate modeling</a:t>
            </a:r>
          </a:p>
          <a:p>
            <a:r>
              <a:rPr lang="en-US" dirty="0" smtClean="0"/>
              <a:t>“Adjusted” models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The problem comes when there is unmeasured confounding</a:t>
            </a:r>
          </a:p>
          <a:p>
            <a:r>
              <a:rPr lang="en-US" dirty="0" smtClean="0"/>
              <a:t>You can’t “adjust” for something you didn’t measure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 smtClean="0"/>
              <a:t>It’s a good idea to get the statistician involved </a:t>
            </a:r>
          </a:p>
          <a:p>
            <a:pPr marL="0" indent="0" algn="ctr">
              <a:buNone/>
            </a:pPr>
            <a:r>
              <a:rPr lang="en-US" b="1" dirty="0" smtClean="0"/>
              <a:t>before collecting data!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2481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Example: PPIs and fractures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Results from our study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“Frailty” indicators had the strongest association with fractures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082063"/>
              </p:ext>
            </p:extLst>
          </p:nvPr>
        </p:nvGraphicFramePr>
        <p:xfrm>
          <a:off x="381000" y="2209800"/>
          <a:ext cx="8306499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618"/>
                <a:gridCol w="1922780"/>
                <a:gridCol w="1922780"/>
                <a:gridCol w="256832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Risk 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Unadjusted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MV Adjusted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MV + Frailty Adjusted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PPI [Y/N]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pt-BR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Blocker [Y/N]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1.68 (1.40, 2.03)</a:t>
                      </a:r>
                    </a:p>
                    <a:p>
                      <a:pPr algn="ctr"/>
                      <a:r>
                        <a:rPr lang="en-US" dirty="0" smtClean="0"/>
                        <a:t>1.52 (1.20, 1.93)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1.25 (1.03, 1.52)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1.25 (0.98, 1.59)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0.95 (0.78, 1.17)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1.03 (0.81, 1.32)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PPI &gt; 1 yr. [Y/N]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H</a:t>
                      </a:r>
                      <a:r>
                        <a:rPr lang="en-US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&gt; 1 yr. [Y/N]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1.59 (1.30, 1.94)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1.69 (1.37, 2.07)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1.14 (0.93, 1.41)</a:t>
                      </a:r>
                    </a:p>
                    <a:p>
                      <a:pPr algn="ctr"/>
                      <a:r>
                        <a:rPr lang="en-US" dirty="0" smtClean="0"/>
                        <a:t>1.20 (0.97, 1.48)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0.93 (0.75, 1.15)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 (0.80, 1.23)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PPI months: †</a:t>
                      </a:r>
                    </a:p>
                    <a:p>
                      <a:r>
                        <a:rPr lang="en-US" dirty="0" smtClean="0"/>
                        <a:t>    0 [reference]</a:t>
                      </a:r>
                    </a:p>
                    <a:p>
                      <a:r>
                        <a:rPr lang="en-US" dirty="0" smtClean="0"/>
                        <a:t>    1-12</a:t>
                      </a:r>
                    </a:p>
                    <a:p>
                      <a:r>
                        <a:rPr lang="en-US" dirty="0" smtClean="0"/>
                        <a:t>    13-24</a:t>
                      </a:r>
                    </a:p>
                    <a:p>
                      <a:r>
                        <a:rPr lang="en-US" dirty="0" smtClean="0"/>
                        <a:t>    25-48  </a:t>
                      </a:r>
                    </a:p>
                    <a:p>
                      <a:r>
                        <a:rPr lang="en-US" dirty="0" smtClean="0"/>
                        <a:t>    49+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---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2.00 (1.44, 2.78)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1.57 (1.14, 2.16)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2.07 1.52, 2.83)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1.11 (0.79, 1.56)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---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0.97 (0.69, 1.38)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 (0.71, 1.38)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1.43 (1.04, 1.96)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0.80 (0.57, 1.13)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---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 (0.47, 0.97)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0.77 (0.55, 1.08)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1.17 (0.85, 1.62)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0.65 (0.46, 0.93)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12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Errors: Correlated Data Problems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An experiment looking at atrial fibrillation in rats.</a:t>
            </a:r>
          </a:p>
          <a:p>
            <a:r>
              <a:rPr lang="en-US" dirty="0" smtClean="0"/>
              <a:t>They use 10 rats for this experiment.</a:t>
            </a:r>
          </a:p>
          <a:p>
            <a:r>
              <a:rPr lang="en-US" dirty="0" smtClean="0"/>
              <a:t>They induce atrial fibrillation 100 times in each rat and look for a response to two different drugs</a:t>
            </a:r>
          </a:p>
          <a:p>
            <a:r>
              <a:rPr lang="en-US" dirty="0" smtClean="0"/>
              <a:t>This is not the same as inducing AF once in 1000 rats.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Failure to correct for such correlations often leads to results that are “too good”.</a:t>
            </a:r>
          </a:p>
          <a:p>
            <a:r>
              <a:rPr lang="en-US" dirty="0" smtClean="0"/>
              <a:t>Standard errors are too small.</a:t>
            </a:r>
          </a:p>
          <a:p>
            <a:r>
              <a:rPr lang="en-US" dirty="0" smtClean="0"/>
              <a:t>Results end up too significant.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169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Errors: Correlated Data Problems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Improper adjustment for correlated observations is one of the most common errors in submitted manuscripts.</a:t>
            </a:r>
          </a:p>
          <a:p>
            <a:r>
              <a:rPr lang="en-US" dirty="0" smtClean="0"/>
              <a:t>Correlation can be due to:</a:t>
            </a:r>
          </a:p>
          <a:p>
            <a:pPr lvl="1"/>
            <a:r>
              <a:rPr lang="en-US" dirty="0" smtClean="0"/>
              <a:t>Family Data:  Family members are similar to each other.</a:t>
            </a:r>
          </a:p>
          <a:p>
            <a:pPr lvl="1"/>
            <a:r>
              <a:rPr lang="en-US" dirty="0" smtClean="0"/>
              <a:t>Recruiting multiple patients from a clinic or doctor’s office.</a:t>
            </a:r>
          </a:p>
          <a:p>
            <a:pPr lvl="1"/>
            <a:r>
              <a:rPr lang="en-US" dirty="0" smtClean="0"/>
              <a:t>Repeated observations on a subject.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197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Errors: Correlated Data Problems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A thought experiment:  A triplet conference</a:t>
            </a:r>
          </a:p>
          <a:p>
            <a:r>
              <a:rPr lang="en-US" dirty="0" smtClean="0"/>
              <a:t>You’re at a conference with 600 sets of identical triplets</a:t>
            </a:r>
          </a:p>
          <a:p>
            <a:pPr lvl="1"/>
            <a:r>
              <a:rPr lang="en-US" dirty="0" smtClean="0"/>
              <a:t>1,800 subjects</a:t>
            </a:r>
          </a:p>
          <a:p>
            <a:r>
              <a:rPr lang="en-US" dirty="0" smtClean="0"/>
              <a:t>You would like to estimate mean blood pressure.  You can only measure 600 subjects.</a:t>
            </a:r>
          </a:p>
          <a:p>
            <a:r>
              <a:rPr lang="en-US" dirty="0" smtClean="0"/>
              <a:t>Should you measure one subject from each set of triplets or all subjects in 200 sets of triplets?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Consider:</a:t>
            </a:r>
            <a:r>
              <a:rPr lang="en-US" dirty="0" smtClean="0"/>
              <a:t>  If I measure one member of a set of triplets, I already have a good idea what the other measurements will be like – they are correlated and less informative!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179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Correlated Data: Fixing the Problem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This is a relatively easy problem to fix if you plan ahead</a:t>
            </a:r>
          </a:p>
          <a:p>
            <a:r>
              <a:rPr lang="en-US" dirty="0" smtClean="0"/>
              <a:t>Studies with correlated data are often designed that way because of convenience</a:t>
            </a:r>
          </a:p>
          <a:p>
            <a:pPr lvl="1"/>
            <a:r>
              <a:rPr lang="en-US" dirty="0" smtClean="0"/>
              <a:t>You find it easier to recruit many subjects in a clinic than to randomly sample subjects in the country.</a:t>
            </a:r>
          </a:p>
          <a:p>
            <a:r>
              <a:rPr lang="en-US" dirty="0" smtClean="0"/>
              <a:t>Studies can be designed with larger samples to overcome this “loss of information”.</a:t>
            </a:r>
          </a:p>
          <a:p>
            <a:r>
              <a:rPr lang="en-US" dirty="0" smtClean="0"/>
              <a:t>Analyses can be modified to control for correlations</a:t>
            </a:r>
          </a:p>
          <a:p>
            <a:pPr lvl="1"/>
            <a:r>
              <a:rPr lang="en-US" dirty="0" smtClean="0"/>
              <a:t>Mixed models, random effect models, GEE models,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547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problems: Effect modification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Identifying relevant subgroups in your data is important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When effect modifications happen, there are biological differences between the groups.</a:t>
            </a:r>
          </a:p>
          <a:p>
            <a:pPr lvl="1"/>
            <a:r>
              <a:rPr lang="en-US" sz="2400" dirty="0" smtClean="0"/>
              <a:t>Estrogen effect in men vs. Estrogen effect in women</a:t>
            </a:r>
          </a:p>
          <a:p>
            <a:r>
              <a:rPr lang="en-US" dirty="0" smtClean="0"/>
              <a:t>With effect modification, unknown differences in subgroups can hide effects.</a:t>
            </a:r>
          </a:p>
          <a:p>
            <a:r>
              <a:rPr lang="en-US" dirty="0" smtClean="0"/>
              <a:t>Effect modification may explain how different studies get different results – which subgroups are you looking at?</a:t>
            </a:r>
          </a:p>
          <a:p>
            <a:r>
              <a:rPr lang="en-US" dirty="0" smtClean="0"/>
              <a:t>Real progress can be made if such differences can be recognized.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99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Errors:  Missing Data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 data set is perfect: there is always </a:t>
            </a:r>
            <a:r>
              <a:rPr lang="en-US" b="1" dirty="0" smtClean="0"/>
              <a:t>some</a:t>
            </a:r>
            <a:r>
              <a:rPr lang="en-US" dirty="0" smtClean="0"/>
              <a:t> missing data.</a:t>
            </a:r>
          </a:p>
          <a:p>
            <a:r>
              <a:rPr lang="en-US" dirty="0" smtClean="0"/>
              <a:t>The question is “when does it matter?”.</a:t>
            </a:r>
          </a:p>
          <a:p>
            <a:pPr marL="0" indent="0">
              <a:buNone/>
            </a:pPr>
            <a:r>
              <a:rPr lang="en-US" b="1" dirty="0" smtClean="0"/>
              <a:t>Missing completely at random</a:t>
            </a:r>
          </a:p>
          <a:p>
            <a:r>
              <a:rPr lang="en-US" dirty="0" smtClean="0"/>
              <a:t>Missing data looks like non-missing data</a:t>
            </a:r>
          </a:p>
          <a:p>
            <a:r>
              <a:rPr lang="en-US" dirty="0" smtClean="0"/>
              <a:t>Not that big a problem</a:t>
            </a:r>
          </a:p>
          <a:p>
            <a:pPr marL="0" indent="0">
              <a:buNone/>
            </a:pPr>
            <a:r>
              <a:rPr lang="en-US" b="1" dirty="0" smtClean="0"/>
              <a:t>Missing at random</a:t>
            </a:r>
          </a:p>
          <a:p>
            <a:r>
              <a:rPr lang="en-US" dirty="0" smtClean="0"/>
              <a:t>Missing data is different, but predictably so.</a:t>
            </a:r>
          </a:p>
          <a:p>
            <a:r>
              <a:rPr lang="en-US" dirty="0" smtClean="0"/>
              <a:t>Regression models can fix this using “multiple imputation”</a:t>
            </a:r>
          </a:p>
          <a:p>
            <a:pPr marL="0" indent="0">
              <a:buNone/>
            </a:pPr>
            <a:r>
              <a:rPr lang="en-US" b="1" dirty="0" smtClean="0"/>
              <a:t>Non-ignorable </a:t>
            </a:r>
            <a:r>
              <a:rPr lang="en-US" b="1" dirty="0" err="1" smtClean="0"/>
              <a:t>missingness</a:t>
            </a:r>
            <a:endParaRPr lang="en-US" b="1" dirty="0" smtClean="0"/>
          </a:p>
          <a:p>
            <a:r>
              <a:rPr lang="en-US" dirty="0" smtClean="0"/>
              <a:t>Missing data is different and not predictable</a:t>
            </a:r>
          </a:p>
          <a:p>
            <a:r>
              <a:rPr lang="en-US" dirty="0" smtClean="0"/>
              <a:t>Not fixable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240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Missing data: Fixing the problem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The amount of missing data and the type will determine if you need to do anything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Contact a statistician.  Missing data is complicated</a:t>
            </a:r>
          </a:p>
          <a:p>
            <a:r>
              <a:rPr lang="en-US" dirty="0" smtClean="0"/>
              <a:t>While statistical packages have ways of handling missing data, they don’t always do it right.</a:t>
            </a:r>
          </a:p>
          <a:p>
            <a:pPr lvl="1"/>
            <a:r>
              <a:rPr lang="en-US" dirty="0" smtClean="0"/>
              <a:t>There are lots of assumptions that need to be true for them to work right.</a:t>
            </a:r>
          </a:p>
          <a:p>
            <a:pPr lvl="1"/>
            <a:r>
              <a:rPr lang="en-US" dirty="0" smtClean="0"/>
              <a:t>This is still a hot area of research.</a:t>
            </a:r>
          </a:p>
          <a:p>
            <a:pPr lvl="1"/>
            <a:r>
              <a:rPr lang="en-US" dirty="0" smtClean="0"/>
              <a:t>Many techniques [e.g., last value carried forward] that were “OK” 15 years ago are now recognized as being BAD.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1435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Future: “Big Data”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More and more data is becoming available for research:  is it a blessing or a curse?</a:t>
            </a:r>
          </a:p>
          <a:p>
            <a:pPr marL="0" indent="0">
              <a:buNone/>
            </a:pPr>
            <a:r>
              <a:rPr lang="en-US" dirty="0" smtClean="0"/>
              <a:t>Sometimes, data warehouses resemble landfills more than libraries.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485" y="3200400"/>
            <a:ext cx="594931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710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US Veterans Affairs experience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We have a corporate data warehouse [CDW]</a:t>
            </a:r>
          </a:p>
          <a:p>
            <a:r>
              <a:rPr lang="en-US" dirty="0" smtClean="0"/>
              <a:t>About 8 million patients followed up to 15 years.</a:t>
            </a:r>
          </a:p>
          <a:p>
            <a:r>
              <a:rPr lang="en-US" dirty="0" smtClean="0"/>
              <a:t>Collected from 130 individual hospitals</a:t>
            </a:r>
          </a:p>
          <a:p>
            <a:pPr lvl="1"/>
            <a:r>
              <a:rPr lang="en-US" dirty="0" smtClean="0"/>
              <a:t>Each with their own computer systems</a:t>
            </a:r>
          </a:p>
          <a:p>
            <a:pPr lvl="1"/>
            <a:r>
              <a:rPr lang="en-US" dirty="0" smtClean="0"/>
              <a:t>Some variables have been harmonized, many have not.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dirty="0" smtClean="0"/>
              <a:t>Example: Hemoglobin A1c</a:t>
            </a:r>
          </a:p>
          <a:p>
            <a:r>
              <a:rPr lang="en-US" dirty="0" smtClean="0"/>
              <a:t>464 different tests with HbA1c in the name.</a:t>
            </a:r>
          </a:p>
          <a:p>
            <a:pPr lvl="1"/>
            <a:r>
              <a:rPr lang="en-US" dirty="0" smtClean="0"/>
              <a:t>Each center has its variables</a:t>
            </a:r>
          </a:p>
          <a:p>
            <a:pPr lvl="1"/>
            <a:r>
              <a:rPr lang="en-US" dirty="0" smtClean="0"/>
              <a:t>A new name is created when a new assay is used.</a:t>
            </a:r>
          </a:p>
          <a:p>
            <a:pPr lvl="1"/>
            <a:r>
              <a:rPr lang="en-US" dirty="0" smtClean="0"/>
              <a:t>They need to be reviewed to assure the same units are used and that they are all measuring the same thing.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5503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Structured and unstructured data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Structured elements, like laboratory results and prescription fill records, are fairly easy to use.</a:t>
            </a:r>
          </a:p>
          <a:p>
            <a:r>
              <a:rPr lang="en-US" dirty="0" smtClean="0"/>
              <a:t>They are generally numeric data that will require cleaning and harmonizing, but have fewer concerns.</a:t>
            </a:r>
          </a:p>
          <a:p>
            <a:r>
              <a:rPr lang="en-US" dirty="0"/>
              <a:t>T</a:t>
            </a:r>
            <a:r>
              <a:rPr lang="en-US" dirty="0" smtClean="0"/>
              <a:t>hey often need content experts to help interpretation.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Example: ICD9-CM codes for heart attacks [</a:t>
            </a:r>
            <a:r>
              <a:rPr lang="en-US" b="1" dirty="0"/>
              <a:t>MI] </a:t>
            </a:r>
            <a:endParaRPr lang="en-US" b="1" dirty="0" smtClean="0"/>
          </a:p>
          <a:p>
            <a:r>
              <a:rPr lang="en-US" dirty="0" smtClean="0"/>
              <a:t>People admitted with a MI sometimes get discharged with “acid reflux”</a:t>
            </a:r>
          </a:p>
          <a:p>
            <a:r>
              <a:rPr lang="en-US" dirty="0" smtClean="0"/>
              <a:t>They often still get coded in the emergency room with MI.</a:t>
            </a:r>
          </a:p>
          <a:p>
            <a:r>
              <a:rPr lang="en-US" dirty="0" smtClean="0"/>
              <a:t>Is a code you see for MI a new event or an old one?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02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Structured and unstructured data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Unstructured elements have much promise, but need careful handling</a:t>
            </a:r>
          </a:p>
          <a:p>
            <a:r>
              <a:rPr lang="en-US" dirty="0" smtClean="0"/>
              <a:t>These include doctor’s progress notes, pathology reports, imaging results.</a:t>
            </a:r>
          </a:p>
          <a:p>
            <a:r>
              <a:rPr lang="en-US" dirty="0" smtClean="0"/>
              <a:t>There is a hope that this data can give information that structured data cannot.</a:t>
            </a:r>
          </a:p>
          <a:p>
            <a:pPr lvl="1"/>
            <a:r>
              <a:rPr lang="en-US" dirty="0" smtClean="0"/>
              <a:t>Family history of disease</a:t>
            </a:r>
          </a:p>
          <a:p>
            <a:pPr lvl="1"/>
            <a:r>
              <a:rPr lang="en-US" dirty="0" smtClean="0"/>
              <a:t>Lifestyle measures [exercise, diet, habits]</a:t>
            </a:r>
          </a:p>
          <a:p>
            <a:r>
              <a:rPr lang="en-US" dirty="0" smtClean="0"/>
              <a:t>These are generally text notes that require informatics techniques like natural language processing to understand.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922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Million Veteran Program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This is a Veterans Affairs project to recruit one million subjects for genetic research.</a:t>
            </a:r>
          </a:p>
          <a:p>
            <a:r>
              <a:rPr lang="en-US" dirty="0" smtClean="0"/>
              <a:t>Currently 250,000 blood samples</a:t>
            </a:r>
          </a:p>
          <a:p>
            <a:r>
              <a:rPr lang="en-US" dirty="0" smtClean="0"/>
              <a:t>300,000 questionnaires</a:t>
            </a:r>
          </a:p>
          <a:p>
            <a:r>
              <a:rPr lang="en-US" dirty="0" smtClean="0"/>
              <a:t>To be merged with electronic medical records [EMR]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98" y="4766938"/>
            <a:ext cx="8099502" cy="173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793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 takes a village….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Much emphasis is on the genotyping, but </a:t>
            </a:r>
            <a:r>
              <a:rPr lang="en-US" b="1" dirty="0" err="1" smtClean="0"/>
              <a:t>phenotyping</a:t>
            </a:r>
            <a:r>
              <a:rPr lang="en-US" b="1" dirty="0" smtClean="0"/>
              <a:t> is hard.</a:t>
            </a:r>
          </a:p>
          <a:p>
            <a:r>
              <a:rPr lang="en-US" b="1" dirty="0" err="1" smtClean="0"/>
              <a:t>Phenotyping</a:t>
            </a:r>
            <a:r>
              <a:rPr lang="en-US" dirty="0" smtClean="0"/>
              <a:t> involves determining if a subject really has a disease or exposure of interest.</a:t>
            </a:r>
          </a:p>
          <a:p>
            <a:r>
              <a:rPr lang="en-US" dirty="0" smtClean="0"/>
              <a:t>Misclassification of a phenotype is just as bad as misclassifying a genotype.</a:t>
            </a:r>
          </a:p>
          <a:p>
            <a:r>
              <a:rPr lang="en-US" dirty="0" smtClean="0"/>
              <a:t>It takes a team of specialists to do </a:t>
            </a:r>
            <a:r>
              <a:rPr lang="en-US" dirty="0" err="1" smtClean="0"/>
              <a:t>phenotyping</a:t>
            </a:r>
            <a:r>
              <a:rPr lang="en-US" dirty="0" smtClean="0"/>
              <a:t> right.</a:t>
            </a:r>
          </a:p>
          <a:p>
            <a:pPr lvl="1"/>
            <a:r>
              <a:rPr lang="en-US" sz="2400" dirty="0" smtClean="0"/>
              <a:t>Informatics</a:t>
            </a:r>
          </a:p>
          <a:p>
            <a:pPr lvl="1"/>
            <a:r>
              <a:rPr lang="en-US" sz="2400" dirty="0" smtClean="0"/>
              <a:t>Clinicians</a:t>
            </a:r>
          </a:p>
          <a:p>
            <a:pPr lvl="1"/>
            <a:r>
              <a:rPr lang="en-US" sz="2400" dirty="0" smtClean="0"/>
              <a:t>Biostatisticians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05761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 takes a village….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Estimation is easy, variability is hard</a:t>
            </a:r>
          </a:p>
          <a:p>
            <a:r>
              <a:rPr lang="en-US" dirty="0" smtClean="0"/>
              <a:t>Use of informatics tools will always produce a result</a:t>
            </a:r>
          </a:p>
          <a:p>
            <a:r>
              <a:rPr lang="en-US" sz="2400" dirty="0" smtClean="0"/>
              <a:t>The question is “how trustworthy is it?”.</a:t>
            </a:r>
          </a:p>
          <a:p>
            <a:pPr lvl="1"/>
            <a:r>
              <a:rPr lang="en-US" sz="2400" dirty="0" smtClean="0"/>
              <a:t>Is the result stable?</a:t>
            </a:r>
          </a:p>
          <a:p>
            <a:pPr lvl="1"/>
            <a:r>
              <a:rPr lang="en-US" sz="2400" dirty="0" smtClean="0"/>
              <a:t>Is it reproducible?</a:t>
            </a:r>
          </a:p>
          <a:p>
            <a:pPr lvl="1"/>
            <a:r>
              <a:rPr lang="en-US" sz="2400" dirty="0" smtClean="0"/>
              <a:t>Is it useful?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b="1" dirty="0" smtClean="0"/>
              <a:t>These are the questions to ask when reading about “Big Data” science.</a:t>
            </a:r>
          </a:p>
          <a:p>
            <a:pPr marL="0" indent="0">
              <a:buNone/>
            </a:pPr>
            <a:r>
              <a:rPr lang="en-US" dirty="0" smtClean="0"/>
              <a:t>These are the same questions you ask about </a:t>
            </a:r>
            <a:r>
              <a:rPr lang="en-US" b="1" dirty="0" smtClean="0"/>
              <a:t>all</a:t>
            </a:r>
            <a:r>
              <a:rPr lang="en-US" dirty="0" smtClean="0"/>
              <a:t> research.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613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Documentation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An issue with data mining is that we need to document what is done.</a:t>
            </a:r>
          </a:p>
          <a:p>
            <a:r>
              <a:rPr lang="en-US" dirty="0" smtClean="0"/>
              <a:t>Saying “We did NLP” is unsatisfactory.</a:t>
            </a:r>
          </a:p>
          <a:p>
            <a:r>
              <a:rPr lang="en-US" dirty="0" smtClean="0"/>
              <a:t>New techniques that handle big data need sufficient documentation so that others can repeat it.</a:t>
            </a:r>
          </a:p>
          <a:p>
            <a:r>
              <a:rPr lang="en-US" dirty="0" smtClean="0"/>
              <a:t>Wiki-like documentation of new phenotypes makes new approaches available for other researchers.</a:t>
            </a:r>
          </a:p>
          <a:p>
            <a:pPr lvl="1"/>
            <a:r>
              <a:rPr lang="en-US" sz="2400" dirty="0" smtClean="0"/>
              <a:t>It fosters repeatability.</a:t>
            </a:r>
          </a:p>
          <a:p>
            <a:pPr lvl="1"/>
            <a:r>
              <a:rPr lang="en-US" sz="2400" dirty="0" smtClean="0"/>
              <a:t>It allows community discussions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62233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New opportunities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Repeated longitudinal observations require new statistical approaches to define new phenotypes</a:t>
            </a:r>
          </a:p>
          <a:p>
            <a:r>
              <a:rPr lang="en-US" dirty="0" smtClean="0"/>
              <a:t>Clustering of longitudinal trajectories</a:t>
            </a:r>
          </a:p>
          <a:p>
            <a:pPr lvl="1"/>
            <a:r>
              <a:rPr lang="en-US" sz="2400" dirty="0" smtClean="0"/>
              <a:t>Find subjects with similar trajectories for a risk factor over time.</a:t>
            </a:r>
          </a:p>
          <a:p>
            <a:pPr lvl="1"/>
            <a:r>
              <a:rPr lang="en-US" sz="2400" dirty="0" smtClean="0"/>
              <a:t>Subjects with similar trajectories may have similar risks of events in the future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22093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New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Large data sets provide opportunities for more refined modeling of biological processes.</a:t>
            </a:r>
          </a:p>
          <a:p>
            <a:r>
              <a:rPr lang="en-US" dirty="0" smtClean="0"/>
              <a:t>Subtle differences in models can be assessed in large data situations.</a:t>
            </a:r>
          </a:p>
          <a:p>
            <a:pPr lvl="1"/>
            <a:r>
              <a:rPr lang="en-US" sz="2400" dirty="0" smtClean="0"/>
              <a:t>Current work using one-compartment models to look at lag effects 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49552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Concluding thoughts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fall in love with your hypotheses</a:t>
            </a:r>
          </a:p>
          <a:p>
            <a:r>
              <a:rPr lang="en-US" dirty="0" smtClean="0"/>
              <a:t>Don’t fall in love with your data</a:t>
            </a:r>
          </a:p>
          <a:p>
            <a:r>
              <a:rPr lang="en-US" dirty="0" smtClean="0"/>
              <a:t>Call your biostatistician early – in the design phase of your study.</a:t>
            </a:r>
          </a:p>
          <a:p>
            <a:r>
              <a:rPr lang="en-US" dirty="0" smtClean="0"/>
              <a:t>Be skeptical!  Ask embarrassing questions.</a:t>
            </a:r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Thank you!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02928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17960</TotalTime>
  <Words>3133</Words>
  <Application>Microsoft Office PowerPoint</Application>
  <PresentationFormat>On-screen Show (4:3)</PresentationFormat>
  <Paragraphs>424</Paragraphs>
  <Slides>49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Clarity</vt:lpstr>
      <vt:lpstr>PowerPoint Presentation</vt:lpstr>
      <vt:lpstr>Q: Where should we look?  A: Reputable journals</vt:lpstr>
      <vt:lpstr>Unintended Consequences</vt:lpstr>
      <vt:lpstr>PowerPoint Presentation</vt:lpstr>
      <vt:lpstr>Also from Fang et al.</vt:lpstr>
      <vt:lpstr>Better journals, worse statistics?</vt:lpstr>
      <vt:lpstr>Who should you trust?</vt:lpstr>
      <vt:lpstr>Statistical reviews are important! From badscience.net , by Ben Goldacre, MD</vt:lpstr>
      <vt:lpstr>From: Nieuwenhuis S, Forstmann BU,Wagenmakers EJ. Nature Neuroscience 14, 1105–1107 (2011)</vt:lpstr>
      <vt:lpstr>Common Errors: Chance</vt:lpstr>
      <vt:lpstr>Interpreting the p-values you get</vt:lpstr>
      <vt:lpstr>Multiple testing leads to more type I errors</vt:lpstr>
      <vt:lpstr>Chance of at least one Type I Error by Number of Tests</vt:lpstr>
      <vt:lpstr>Chance and Multiple Testing Problems: The Extremes</vt:lpstr>
      <vt:lpstr>Chance:  Fixing the problem?</vt:lpstr>
      <vt:lpstr>Chance strikes again: Publication bias</vt:lpstr>
      <vt:lpstr>Funnel Plots for Detecting Publication Bias</vt:lpstr>
      <vt:lpstr>The Decline Effect</vt:lpstr>
      <vt:lpstr>Notable studies contradicted</vt:lpstr>
      <vt:lpstr>Declining Study Effects Over Time</vt:lpstr>
      <vt:lpstr>Declining effects: The fix?</vt:lpstr>
      <vt:lpstr>Common Errors: Bias</vt:lpstr>
      <vt:lpstr>Ascertainment bias: Hemoglobin variability</vt:lpstr>
      <vt:lpstr>Fixing bias?</vt:lpstr>
      <vt:lpstr>Common Errors: Confounding</vt:lpstr>
      <vt:lpstr>A simple example: Blood pressures</vt:lpstr>
      <vt:lpstr>Drug studies: Confounding by indication</vt:lpstr>
      <vt:lpstr>Example: PPIs and fractures</vt:lpstr>
      <vt:lpstr>Example: PPIs and fractures</vt:lpstr>
      <vt:lpstr>Fixing confounding</vt:lpstr>
      <vt:lpstr>Example: PPIs and fractures</vt:lpstr>
      <vt:lpstr>Common Errors: Correlated Data Problems</vt:lpstr>
      <vt:lpstr>Common Errors: Correlated Data Problems</vt:lpstr>
      <vt:lpstr>Common Errors: Correlated Data Problems</vt:lpstr>
      <vt:lpstr>Correlated Data: Fixing the Problem</vt:lpstr>
      <vt:lpstr>Common problems: Effect modification</vt:lpstr>
      <vt:lpstr>Common Errors:  Missing Data</vt:lpstr>
      <vt:lpstr>Missing data: Fixing the problem</vt:lpstr>
      <vt:lpstr>The Future: “Big Data”</vt:lpstr>
      <vt:lpstr>The US Veterans Affairs experience</vt:lpstr>
      <vt:lpstr>Structured and unstructured data</vt:lpstr>
      <vt:lpstr>Structured and unstructured data</vt:lpstr>
      <vt:lpstr>The Million Veteran Program</vt:lpstr>
      <vt:lpstr>It takes a village….</vt:lpstr>
      <vt:lpstr>It takes a village….</vt:lpstr>
      <vt:lpstr>Documentation</vt:lpstr>
      <vt:lpstr>New opportunities</vt:lpstr>
      <vt:lpstr>New opportunities</vt:lpstr>
      <vt:lpstr>Concluding thoughts</vt:lpstr>
    </vt:vector>
  </TitlesOfParts>
  <Company>Boston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your way in the literature: A statistician’s view</dc:title>
  <dc:creator>Gagnon, David R</dc:creator>
  <cp:lastModifiedBy>Gagnon, David R</cp:lastModifiedBy>
  <cp:revision>72</cp:revision>
  <dcterms:created xsi:type="dcterms:W3CDTF">2014-02-10T16:10:55Z</dcterms:created>
  <dcterms:modified xsi:type="dcterms:W3CDTF">2014-04-06T19:20:00Z</dcterms:modified>
</cp:coreProperties>
</file>