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4" r:id="rId3"/>
    <p:sldId id="258" r:id="rId4"/>
    <p:sldId id="259" r:id="rId5"/>
    <p:sldId id="275" r:id="rId6"/>
    <p:sldId id="261" r:id="rId7"/>
    <p:sldId id="280" r:id="rId8"/>
    <p:sldId id="262" r:id="rId9"/>
    <p:sldId id="263" r:id="rId10"/>
    <p:sldId id="264" r:id="rId11"/>
    <p:sldId id="266" r:id="rId12"/>
    <p:sldId id="268" r:id="rId13"/>
    <p:sldId id="272" r:id="rId14"/>
    <p:sldId id="271" r:id="rId15"/>
    <p:sldId id="273" r:id="rId16"/>
    <p:sldId id="276" r:id="rId17"/>
    <p:sldId id="277" r:id="rId18"/>
    <p:sldId id="278" r:id="rId19"/>
    <p:sldId id="279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uela Eckstut" initials="SE" lastIdx="0" clrIdx="0">
    <p:extLst>
      <p:ext uri="{19B8F6BF-5375-455C-9EA6-DF929625EA0E}">
        <p15:presenceInfo xmlns:p15="http://schemas.microsoft.com/office/powerpoint/2012/main" userId="8b670142219965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26E24-5231-4BC3-A8D6-C1965E21F1C9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6C1A2-26F2-4BC2-806E-B7F1D79A2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C1A2-26F2-4BC2-806E-B7F1D79A23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5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help you decide if this is the class for you, we will cover the following in today’s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C1A2-26F2-4BC2-806E-B7F1D79A2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2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C1A2-26F2-4BC2-806E-B7F1D79A2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address</a:t>
            </a:r>
            <a:r>
              <a:rPr lang="en-US" baseline="0" dirty="0" smtClean="0"/>
              <a:t> me.  (“Professor” or “Professor Eckstut” would be appropriate except I’m not a professor).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C1A2-26F2-4BC2-806E-B7F1D79A2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46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>This statement sums </a:t>
            </a:r>
            <a:r>
              <a:rPr lang="en-US" i="0" baseline="0" dirty="0" smtClean="0"/>
              <a:t>up the overall goal of this elective and that is to help you communicate more effectively when you speak.”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C1A2-26F2-4BC2-806E-B7F1D79A2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4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1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7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6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2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64A9-C482-4DCE-99E2-29C9131B751D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BE355-4833-443D-9E48-6DC3B5DC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world.com/" TargetMode="External"/><Relationship Id="rId2" Type="http://schemas.openxmlformats.org/officeDocument/2006/relationships/hyperlink" Target="http://www.abou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pedia.org/" TargetMode="External"/><Relationship Id="rId5" Type="http://schemas.openxmlformats.org/officeDocument/2006/relationships/hyperlink" Target="http://www.nytimes.com/" TargetMode="External"/><Relationship Id="rId4" Type="http://schemas.openxmlformats.org/officeDocument/2006/relationships/hyperlink" Target="http://www.history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world.com/" TargetMode="External"/><Relationship Id="rId2" Type="http://schemas.openxmlformats.org/officeDocument/2006/relationships/hyperlink" Target="http://www.abou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pedia.org/" TargetMode="External"/><Relationship Id="rId5" Type="http://schemas.openxmlformats.org/officeDocument/2006/relationships/hyperlink" Target="http://www.nytimes.com/" TargetMode="External"/><Relationship Id="rId4" Type="http://schemas.openxmlformats.org/officeDocument/2006/relationships/hyperlink" Target="http://www.histor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bu.edu/seckstut/" TargetMode="External"/><Relationship Id="rId2" Type="http://schemas.openxmlformats.org/officeDocument/2006/relationships/hyperlink" Target="mailto:seckstut@bu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650"/>
          </a:xfrm>
        </p:spPr>
        <p:txBody>
          <a:bodyPr>
            <a:normAutofit fontScale="90000"/>
          </a:bodyPr>
          <a:lstStyle/>
          <a:p>
            <a:pPr algn="ctr"/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6945"/>
            <a:ext cx="10515600" cy="58940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Speaking </a:t>
            </a:r>
            <a:r>
              <a:rPr lang="en-US" sz="4800" b="1" dirty="0" smtClean="0"/>
              <a:t>with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Improved Grammar </a:t>
            </a:r>
            <a:r>
              <a:rPr lang="en-US" sz="4800" b="1" dirty="0" smtClean="0"/>
              <a:t>and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Vocabulary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(E4731, Pool 4)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528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Speaking Practice Assessment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058"/>
            <a:ext cx="10515600" cy="483290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11400" b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11400" b="1" dirty="0" smtClean="0">
                <a:solidFill>
                  <a:schemeClr val="accent6">
                    <a:lumMod val="75000"/>
                  </a:schemeClr>
                </a:solidFill>
              </a:rPr>
              <a:t>)language skills </a:t>
            </a:r>
          </a:p>
          <a:p>
            <a:pPr marL="0" indent="0" algn="ctr">
              <a:buNone/>
            </a:pPr>
            <a:r>
              <a:rPr lang="en-US" sz="11400" b="1" dirty="0" smtClean="0">
                <a:solidFill>
                  <a:schemeClr val="accent1">
                    <a:lumMod val="75000"/>
                  </a:schemeClr>
                </a:solidFill>
              </a:rPr>
              <a:t>accuracy</a:t>
            </a:r>
          </a:p>
          <a:p>
            <a:pPr marL="0" indent="0" algn="ctr">
              <a:buNone/>
            </a:pPr>
            <a:r>
              <a:rPr lang="en-US" sz="11400" b="1" dirty="0" smtClean="0">
                <a:solidFill>
                  <a:srgbClr val="7030A0"/>
                </a:solidFill>
              </a:rPr>
              <a:t>vocabulary usage </a:t>
            </a:r>
          </a:p>
          <a:p>
            <a:pPr marL="0" indent="0" algn="ctr">
              <a:buNone/>
            </a:pPr>
            <a:r>
              <a:rPr lang="en-US" sz="11400" b="1" dirty="0" smtClean="0">
                <a:solidFill>
                  <a:schemeClr val="bg2">
                    <a:lumMod val="50000"/>
                  </a:schemeClr>
                </a:solidFill>
              </a:rPr>
              <a:t>pronunciation</a:t>
            </a:r>
            <a:endParaRPr lang="en-US" sz="11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11400" b="1" dirty="0" smtClean="0">
                <a:solidFill>
                  <a:schemeClr val="accent6">
                    <a:lumMod val="75000"/>
                  </a:schemeClr>
                </a:solidFill>
              </a:rPr>
              <a:t>ii)participation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5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Grammar Analysis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</a:rPr>
              <a:t>Advanced grammar points</a:t>
            </a:r>
          </a:p>
          <a:p>
            <a:pPr marL="0" indent="0" algn="ctr">
              <a:buNone/>
            </a:pPr>
            <a:r>
              <a:rPr lang="en-US" dirty="0" smtClean="0"/>
              <a:t>(conditionals, modals, etc.)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Error analysis</a:t>
            </a:r>
          </a:p>
          <a:p>
            <a:pPr marL="0" indent="0" algn="ctr">
              <a:buNone/>
            </a:pPr>
            <a:r>
              <a:rPr lang="en-US" sz="3000" dirty="0" smtClean="0"/>
              <a:t>(based on student errors)</a:t>
            </a:r>
          </a:p>
          <a:p>
            <a:pPr marL="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9097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Grammar Analysis Assessment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058"/>
            <a:ext cx="10515600" cy="48329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800" b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5800" b="1" dirty="0" smtClean="0">
                <a:solidFill>
                  <a:schemeClr val="accent6">
                    <a:lumMod val="75000"/>
                  </a:schemeClr>
                </a:solidFill>
              </a:rPr>
              <a:t>)Results of grammar quizzes</a:t>
            </a:r>
          </a:p>
          <a:p>
            <a:pPr marL="0" indent="0" algn="ctr">
              <a:buNone/>
            </a:pPr>
            <a:r>
              <a:rPr lang="en-US" sz="4400" dirty="0" smtClean="0"/>
              <a:t>(4 in total)</a:t>
            </a:r>
            <a:endParaRPr lang="en-US" sz="4400" dirty="0"/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0070C0"/>
                </a:solidFill>
              </a:rPr>
              <a:t>ii)Accuracy in sentence-homework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Vocabulary Analysis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</a:rPr>
              <a:t>rammar of vocabulary</a:t>
            </a:r>
          </a:p>
          <a:p>
            <a:pPr marL="0" indent="0" algn="ctr">
              <a:buNone/>
            </a:pPr>
            <a:r>
              <a:rPr lang="en-US" sz="4000" b="1" dirty="0" smtClean="0"/>
              <a:t>(count/non-count noun, verb complement, etc.)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7030A0"/>
                </a:solidFill>
              </a:rPr>
              <a:t>Usage </a:t>
            </a:r>
          </a:p>
          <a:p>
            <a:pPr marL="0" indent="0" algn="ctr">
              <a:buNone/>
            </a:pPr>
            <a:r>
              <a:rPr lang="en-US" sz="4000" b="1" dirty="0" smtClean="0"/>
              <a:t>(collocation, connotation, etc.)</a:t>
            </a:r>
          </a:p>
          <a:p>
            <a:pPr marL="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424930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Vocabulary Analysis Assessment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058"/>
            <a:ext cx="10515600" cy="48329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800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5800" b="1" dirty="0" smtClean="0">
                <a:solidFill>
                  <a:schemeClr val="accent6">
                    <a:lumMod val="75000"/>
                  </a:schemeClr>
                </a:solidFill>
              </a:rPr>
              <a:t>Correct usage in sentence homework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800" b="1" dirty="0" smtClean="0">
                <a:solidFill>
                  <a:srgbClr val="0070C0"/>
                </a:solidFill>
              </a:rPr>
              <a:t>ii)Vocabulary reviews</a:t>
            </a:r>
          </a:p>
          <a:p>
            <a:pPr marL="0" indent="0" algn="ctr">
              <a:buNone/>
            </a:pPr>
            <a:r>
              <a:rPr lang="en-US" sz="4800" dirty="0" smtClean="0"/>
              <a:t>(2 in total)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Types of Assignments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0070C0"/>
                </a:solidFill>
              </a:rPr>
              <a:t>Sentences with new vocabulary</a:t>
            </a:r>
            <a:r>
              <a:rPr lang="en-US" dirty="0" smtClean="0"/>
              <a:t>		</a:t>
            </a:r>
            <a:r>
              <a:rPr lang="en-US" sz="2400" b="1" dirty="0" smtClean="0"/>
              <a:t>(5 words per assignment, 7 to 8 assignments in total, submitted by </a:t>
            </a:r>
            <a:r>
              <a:rPr lang="en-US" sz="2400" b="1" u="sng" dirty="0" smtClean="0"/>
              <a:t>email</a:t>
            </a:r>
            <a:r>
              <a:rPr lang="en-US" sz="2400" b="1" dirty="0" smtClean="0"/>
              <a:t>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00B050"/>
                </a:solidFill>
              </a:rPr>
              <a:t>Vocabulary logs 	</a:t>
            </a:r>
            <a:r>
              <a:rPr lang="en-US" sz="5400" dirty="0" smtClean="0"/>
              <a:t>					</a:t>
            </a:r>
          </a:p>
          <a:p>
            <a:pPr marL="0" indent="0">
              <a:buNone/>
            </a:pPr>
            <a:r>
              <a:rPr lang="en-US" sz="2400" dirty="0" smtClean="0"/>
              <a:t>                 </a:t>
            </a:r>
            <a:r>
              <a:rPr lang="en-US" sz="2400" b="1" dirty="0" smtClean="0"/>
              <a:t>(5 words per week, non-academic vocabulary)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7030A0"/>
                </a:solidFill>
              </a:rPr>
              <a:t>Vocabulary worksheets </a:t>
            </a:r>
            <a:r>
              <a:rPr lang="en-US" sz="5400" dirty="0" smtClean="0"/>
              <a:t>		       	</a:t>
            </a:r>
          </a:p>
          <a:p>
            <a:pPr marL="0" indent="0">
              <a:buNone/>
            </a:pPr>
            <a:r>
              <a:rPr lang="en-US" sz="2400" dirty="0" smtClean="0"/>
              <a:t>                 </a:t>
            </a:r>
            <a:r>
              <a:rPr lang="en-US" sz="2400" b="1" dirty="0" smtClean="0"/>
              <a:t>(7 to 8 in total, to go over in class)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763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1</a:t>
            </a:r>
            <a:r>
              <a:rPr lang="en-US" sz="54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5400" b="1" dirty="0" smtClean="0">
                <a:solidFill>
                  <a:srgbClr val="C00000"/>
                </a:solidFill>
              </a:rPr>
              <a:t> Assignment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When?</a:t>
            </a:r>
            <a:r>
              <a:rPr lang="en-US" dirty="0" smtClean="0"/>
              <a:t>											</a:t>
            </a:r>
            <a:r>
              <a:rPr lang="en-US" b="1" dirty="0" smtClean="0">
                <a:solidFill>
                  <a:srgbClr val="7030A0"/>
                </a:solidFill>
              </a:rPr>
              <a:t>By </a:t>
            </a:r>
            <a:r>
              <a:rPr lang="en-US" b="1" u="sng" dirty="0" smtClean="0">
                <a:solidFill>
                  <a:srgbClr val="7030A0"/>
                </a:solidFill>
              </a:rPr>
              <a:t>email</a:t>
            </a:r>
            <a:r>
              <a:rPr lang="en-US" b="1" dirty="0" smtClean="0">
                <a:solidFill>
                  <a:srgbClr val="7030A0"/>
                </a:solidFill>
              </a:rPr>
              <a:t>, no later than 9 AM on Monday, February 1</a:t>
            </a:r>
            <a:r>
              <a:rPr lang="en-US" b="1" baseline="30000" dirty="0" smtClean="0">
                <a:solidFill>
                  <a:srgbClr val="7030A0"/>
                </a:solidFill>
              </a:rPr>
              <a:t>st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What?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err="1" smtClean="0">
                <a:solidFill>
                  <a:srgbClr val="00B050"/>
                </a:solidFill>
              </a:rPr>
              <a:t>i</a:t>
            </a:r>
            <a:r>
              <a:rPr lang="en-US" b="1" dirty="0" smtClean="0">
                <a:solidFill>
                  <a:srgbClr val="00B050"/>
                </a:solidFill>
              </a:rPr>
              <a:t>) the topic of your presentation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ii) a summary statement (</a:t>
            </a:r>
            <a:r>
              <a:rPr lang="en-US" b="1" i="1" dirty="0" smtClean="0">
                <a:solidFill>
                  <a:srgbClr val="0070C0"/>
                </a:solidFill>
              </a:rPr>
              <a:t>“I am going to talk about…)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iii) a link to the reading you have selected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iv) 3 discussion questions for group discussion after your 	presentation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Which two topics will probably not lead to a lot of group discussion?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Living off-campus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Satellites in space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Sleep problems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special places to see in my country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Money in sports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Why aren’t people honest?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How to improve one’s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Which of these would </a:t>
            </a:r>
            <a:r>
              <a:rPr lang="en-US" b="1" i="1" u="sng" dirty="0" smtClean="0">
                <a:solidFill>
                  <a:srgbClr val="C00000"/>
                </a:solidFill>
              </a:rPr>
              <a:t>not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be acceptable sources for a reading text?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u="sng" dirty="0" smtClean="0">
                <a:hlinkClick r:id="rId2"/>
              </a:rPr>
              <a:t>www.about.com</a:t>
            </a:r>
            <a:r>
              <a:rPr lang="en-US" dirty="0"/>
              <a:t> 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Africa </a:t>
            </a:r>
            <a:r>
              <a:rPr lang="en-US" i="1" dirty="0"/>
              <a:t>News (Uganda</a:t>
            </a:r>
            <a:r>
              <a:rPr lang="en-US" i="1" dirty="0" smtClean="0"/>
              <a:t>)</a:t>
            </a:r>
            <a:endParaRPr lang="en-US" i="1" dirty="0"/>
          </a:p>
          <a:p>
            <a:pPr marL="514350" indent="-514350">
              <a:buFont typeface="+mj-lt"/>
              <a:buAutoNum type="alphaLcPeriod"/>
            </a:pPr>
            <a:r>
              <a:rPr lang="en-US" u="sng" dirty="0" smtClean="0">
                <a:hlinkClick r:id="rId3"/>
              </a:rPr>
              <a:t>www.BusinessWorld.com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Chinadaily.com.cn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4"/>
              </a:rPr>
              <a:t>www.history.com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The </a:t>
            </a:r>
            <a:r>
              <a:rPr lang="en-US" i="1" dirty="0"/>
              <a:t>Irish </a:t>
            </a:r>
            <a:r>
              <a:rPr lang="en-US" i="1" dirty="0" smtClean="0"/>
              <a:t>Times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5"/>
              </a:rPr>
              <a:t>www.nytimes.com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Newsweek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6"/>
              </a:rPr>
              <a:t>www.wikipedia.org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Compare your answers.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u="sng" dirty="0" smtClean="0">
                <a:hlinkClick r:id="rId2"/>
              </a:rPr>
              <a:t>www.about.com</a:t>
            </a: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Africa </a:t>
            </a:r>
            <a:r>
              <a:rPr lang="en-US" i="1" dirty="0"/>
              <a:t>News (Uganda</a:t>
            </a:r>
            <a:r>
              <a:rPr lang="en-US" i="1" dirty="0" smtClean="0"/>
              <a:t>) 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u="sng" dirty="0" smtClean="0">
                <a:hlinkClick r:id="rId3"/>
              </a:rPr>
              <a:t>www.BusinessWorld.com</a:t>
            </a:r>
            <a:r>
              <a:rPr lang="en-US" u="sng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Chinadaily.com.cn 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4"/>
              </a:rPr>
              <a:t>www.history.com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The </a:t>
            </a:r>
            <a:r>
              <a:rPr lang="en-US" i="1" dirty="0"/>
              <a:t>Irish </a:t>
            </a:r>
            <a:r>
              <a:rPr lang="en-US" i="1" dirty="0" smtClean="0"/>
              <a:t>Times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5"/>
              </a:rPr>
              <a:t>www.nytimes.com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Newsweek </a:t>
            </a:r>
            <a:r>
              <a:rPr lang="en-US" dirty="0" smtClean="0">
                <a:solidFill>
                  <a:srgbClr val="00B050"/>
                </a:solidFill>
              </a:rPr>
              <a:t>YES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hlinkClick r:id="rId6"/>
              </a:rPr>
              <a:t>www.wikipedia.org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Today’s Class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Course </a:t>
            </a:r>
            <a:r>
              <a:rPr lang="en-US" sz="4400" u="sng" dirty="0" smtClean="0">
                <a:solidFill>
                  <a:srgbClr val="00B050"/>
                </a:solidFill>
              </a:rPr>
              <a:t>requirements</a:t>
            </a:r>
            <a:r>
              <a:rPr lang="en-US" sz="4400" dirty="0" smtClean="0">
                <a:solidFill>
                  <a:srgbClr val="00B050"/>
                </a:solidFill>
              </a:rPr>
              <a:t> and </a:t>
            </a:r>
            <a:r>
              <a:rPr lang="en-US" sz="4400" u="sng" dirty="0" smtClean="0">
                <a:solidFill>
                  <a:srgbClr val="00B050"/>
                </a:solidFill>
              </a:rPr>
              <a:t>components</a:t>
            </a:r>
          </a:p>
          <a:p>
            <a:r>
              <a:rPr lang="en-US" sz="4400" u="sng" dirty="0" smtClean="0">
                <a:solidFill>
                  <a:srgbClr val="0070C0"/>
                </a:solidFill>
              </a:rPr>
              <a:t>Assessment</a:t>
            </a:r>
            <a:r>
              <a:rPr lang="en-US" sz="4400" dirty="0" smtClean="0">
                <a:solidFill>
                  <a:srgbClr val="0070C0"/>
                </a:solidFill>
              </a:rPr>
              <a:t> at mid-term and end of course</a:t>
            </a:r>
          </a:p>
          <a:p>
            <a:r>
              <a:rPr lang="en-US" sz="4400" dirty="0">
                <a:solidFill>
                  <a:srgbClr val="7030A0"/>
                </a:solidFill>
              </a:rPr>
              <a:t>T</a:t>
            </a:r>
            <a:r>
              <a:rPr lang="en-US" sz="4400" dirty="0" smtClean="0">
                <a:solidFill>
                  <a:srgbClr val="7030A0"/>
                </a:solidFill>
              </a:rPr>
              <a:t>ypes of work assigned for </a:t>
            </a:r>
            <a:r>
              <a:rPr lang="en-US" sz="4400" u="sng" dirty="0" smtClean="0">
                <a:solidFill>
                  <a:srgbClr val="7030A0"/>
                </a:solidFill>
              </a:rPr>
              <a:t>homework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Description of the </a:t>
            </a:r>
            <a:r>
              <a:rPr lang="en-US" sz="4400" i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4400" i="1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sz="4400" i="1" dirty="0" smtClean="0">
                <a:solidFill>
                  <a:schemeClr val="accent2">
                    <a:lumMod val="75000"/>
                  </a:schemeClr>
                </a:solidFill>
              </a:rPr>
              <a:t> assignment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(due Monday)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BREAK</a:t>
            </a:r>
          </a:p>
          <a:p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Diagnostic </a:t>
            </a:r>
            <a:r>
              <a:rPr lang="en-US" sz="4400" u="sng" dirty="0" smtClean="0">
                <a:solidFill>
                  <a:schemeClr val="accent5">
                    <a:lumMod val="75000"/>
                  </a:schemeClr>
                </a:solidFill>
              </a:rPr>
              <a:t>grammar test</a:t>
            </a:r>
            <a:endParaRPr lang="en-US" sz="44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hlinkClick r:id="rId2"/>
              </a:rPr>
              <a:t>seckstut@bu.edu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hlinkClick r:id="rId3"/>
              </a:rPr>
              <a:t>http://blogs.bu.edu/seckstut/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Absences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 </a:t>
            </a:r>
            <a:r>
              <a:rPr lang="en-US" sz="4400" b="1" dirty="0"/>
              <a:t>If you know in advance that you will be absent, please let me know beforehand.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If </a:t>
            </a: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you are ill the day of class, please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email </a:t>
            </a: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me </a:t>
            </a:r>
            <a:r>
              <a:rPr lang="en-US" sz="4400" b="1" i="1" u="sng" dirty="0" smtClean="0">
                <a:solidFill>
                  <a:schemeClr val="accent3">
                    <a:lumMod val="50000"/>
                  </a:schemeClr>
                </a:solidFill>
              </a:rPr>
              <a:t>before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1:30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.  </a:t>
            </a:r>
          </a:p>
          <a:p>
            <a:r>
              <a:rPr lang="en-US" sz="4400" b="1" dirty="0" smtClean="0"/>
              <a:t>Whatever </a:t>
            </a:r>
            <a:r>
              <a:rPr lang="en-US" sz="4400" b="1" dirty="0"/>
              <a:t>the reason for your absence, it is your responsibility to come to the next class</a:t>
            </a:r>
            <a:r>
              <a:rPr lang="en-US" sz="4400" dirty="0"/>
              <a:t> </a:t>
            </a:r>
            <a:r>
              <a:rPr lang="en-US" sz="4400" b="1" dirty="0"/>
              <a:t>fully </a:t>
            </a:r>
            <a:r>
              <a:rPr lang="en-US" sz="4400" b="1" dirty="0" smtClean="0"/>
              <a:t>prepared</a:t>
            </a:r>
            <a:r>
              <a:rPr lang="en-US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69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6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2198"/>
            <a:ext cx="10515600" cy="5394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5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Samuela 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Eckstut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Samuela 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Eckstut-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Didier</a:t>
            </a:r>
          </a:p>
          <a:p>
            <a:pPr marL="0" indent="0" algn="ctr">
              <a:buNone/>
            </a:pPr>
            <a:endParaRPr lang="en-US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9486"/>
            <a:ext cx="9144000" cy="1666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37282"/>
            <a:ext cx="9144000" cy="4420518"/>
          </a:xfrm>
        </p:spPr>
        <p:txBody>
          <a:bodyPr>
            <a:normAutofit fontScale="92500"/>
          </a:bodyPr>
          <a:lstStyle/>
          <a:p>
            <a:r>
              <a:rPr lang="en-US" sz="8000" dirty="0" smtClean="0">
                <a:solidFill>
                  <a:srgbClr val="002060"/>
                </a:solidFill>
              </a:rPr>
              <a:t>Ms. Eckstut </a:t>
            </a:r>
          </a:p>
          <a:p>
            <a:r>
              <a:rPr lang="en-US" sz="3600" dirty="0" smtClean="0"/>
              <a:t>OR</a:t>
            </a:r>
          </a:p>
          <a:p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Sammi</a:t>
            </a:r>
            <a:endParaRPr lang="en-US" sz="8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6600" dirty="0" smtClean="0"/>
              <a:t>(</a:t>
            </a:r>
            <a:r>
              <a:rPr lang="en-US" sz="6600" dirty="0" smtClean="0">
                <a:solidFill>
                  <a:srgbClr val="FF0000"/>
                </a:solidFill>
              </a:rPr>
              <a:t>NOT</a:t>
            </a:r>
            <a:r>
              <a:rPr lang="en-US" sz="6600" dirty="0" smtClean="0"/>
              <a:t> “</a:t>
            </a:r>
            <a:r>
              <a:rPr lang="en-US" sz="6600" strike="sngStrike" dirty="0" smtClean="0"/>
              <a:t>Teacher</a:t>
            </a:r>
            <a:r>
              <a:rPr lang="en-US" sz="6600" dirty="0" smtClean="0"/>
              <a:t>”, “</a:t>
            </a:r>
            <a:r>
              <a:rPr lang="en-US" sz="6600" strike="sngStrike" dirty="0" smtClean="0"/>
              <a:t>Ms.</a:t>
            </a:r>
            <a:r>
              <a:rPr lang="en-US" sz="6600" dirty="0" smtClean="0"/>
              <a:t>”,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Introductions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rgbClr val="0070C0"/>
                </a:solidFill>
              </a:rPr>
              <a:t>Your name and how you like people in the US to call you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Your academic and/or professional background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Your reasons for signing up for this elective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26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8978"/>
            <a:ext cx="10515600" cy="553798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en-US" sz="3600" i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“Grammar is not the most important thing in the world, but if you make a lot of mistakes you may be more difficult to understand, and some kinds of people may look down on you or not take you seriously.  Hardly anybody speaks or writes a foreign language perfectly, but you will communicate more successfully if you can make your English reasonably correct.”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b="1" dirty="0" smtClean="0">
              <a:solidFill>
                <a:srgbClr val="7030A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English Works (A Grammar Practice Book)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Michael Swan and Catherine Walker, Introduction, p. 2.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Requirements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800" b="1" dirty="0" smtClean="0">
                <a:solidFill>
                  <a:srgbClr val="00B050"/>
                </a:solidFill>
              </a:rPr>
              <a:t>One</a:t>
            </a:r>
            <a:r>
              <a:rPr lang="en-US" sz="34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presentation</a:t>
            </a:r>
            <a:r>
              <a:rPr lang="en-US" sz="34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smtClean="0">
                <a:solidFill>
                  <a:srgbClr val="00B050"/>
                </a:solidFill>
              </a:rPr>
              <a:t>per student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800" b="1" dirty="0">
                <a:solidFill>
                  <a:srgbClr val="0070C0"/>
                </a:solidFill>
              </a:rPr>
              <a:t>P</a:t>
            </a:r>
            <a:r>
              <a:rPr lang="en-US" sz="3800" b="1" dirty="0" smtClean="0">
                <a:solidFill>
                  <a:srgbClr val="0070C0"/>
                </a:solidFill>
              </a:rPr>
              <a:t>articipation in </a:t>
            </a:r>
            <a:r>
              <a:rPr lang="en-US" sz="4800" b="1" dirty="0" smtClean="0">
                <a:solidFill>
                  <a:srgbClr val="0070C0"/>
                </a:solidFill>
              </a:rPr>
              <a:t>Q &amp; A period </a:t>
            </a:r>
            <a:r>
              <a:rPr lang="en-US" sz="3800" b="1" dirty="0" smtClean="0">
                <a:solidFill>
                  <a:srgbClr val="0070C0"/>
                </a:solidFill>
              </a:rPr>
              <a:t>after presentation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7030A0"/>
                </a:solidFill>
              </a:rPr>
              <a:t>Active</a:t>
            </a:r>
            <a:r>
              <a:rPr lang="en-US" sz="3400" b="1" dirty="0" smtClean="0">
                <a:solidFill>
                  <a:srgbClr val="7030A0"/>
                </a:solidFill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</a:rPr>
              <a:t>participation in all class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30-minute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assignments + vocabulary log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Oxford Learner’s Thesaurus </a:t>
            </a: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(ECKSTUT, E4731)</a:t>
            </a:r>
            <a:endParaRPr lang="en-US" sz="3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Promptness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No phone use 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0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Three Components of This Elective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Speaking Practice</a:t>
            </a:r>
          </a:p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Grammar Analysis</a:t>
            </a:r>
          </a:p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Vocabulary Analysis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3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Speaking Practice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</a:rPr>
              <a:t>Student Presentations &amp;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</a:rPr>
              <a:t>Q&amp;A Follow-up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Group Discussions</a:t>
            </a:r>
          </a:p>
          <a:p>
            <a:pPr marL="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3565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517</Words>
  <Application>Microsoft Office PowerPoint</Application>
  <PresentationFormat>Widescreen</PresentationFormat>
  <Paragraphs>132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Today’s Class</vt:lpstr>
      <vt:lpstr>PowerPoint Presentation</vt:lpstr>
      <vt:lpstr>PowerPoint Presentation</vt:lpstr>
      <vt:lpstr>Introductions</vt:lpstr>
      <vt:lpstr>PowerPoint Presentation</vt:lpstr>
      <vt:lpstr>Requirements</vt:lpstr>
      <vt:lpstr>The Three Components of This Elective</vt:lpstr>
      <vt:lpstr>Speaking Practice</vt:lpstr>
      <vt:lpstr>Speaking Practice Assessment</vt:lpstr>
      <vt:lpstr>Grammar Analysis</vt:lpstr>
      <vt:lpstr>Grammar Analysis Assessment</vt:lpstr>
      <vt:lpstr>Vocabulary Analysis</vt:lpstr>
      <vt:lpstr>Vocabulary Analysis Assessment</vt:lpstr>
      <vt:lpstr>Types of Assignments</vt:lpstr>
      <vt:lpstr>1st Assignment</vt:lpstr>
      <vt:lpstr>Which two topics will probably not lead to a lot of group discussion?</vt:lpstr>
      <vt:lpstr>Which of these would not be acceptable sources for a reading text?</vt:lpstr>
      <vt:lpstr>Compare your answers.</vt:lpstr>
      <vt:lpstr>PowerPoint Presentation</vt:lpstr>
      <vt:lpstr>Absences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Samuela Eckstut</dc:creator>
  <cp:lastModifiedBy>Samuela Eckstut</cp:lastModifiedBy>
  <cp:revision>33</cp:revision>
  <dcterms:created xsi:type="dcterms:W3CDTF">2016-01-25T17:57:10Z</dcterms:created>
  <dcterms:modified xsi:type="dcterms:W3CDTF">2016-01-30T16:04:26Z</dcterms:modified>
</cp:coreProperties>
</file>