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6" r:id="rId3"/>
    <p:sldId id="257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E62CA-DE41-4381-A1F8-A5CB74356206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F4378-F78F-47E7-BBE2-0CAC96E80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8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1D81A1-2C13-40EF-96AD-5DC7EAC908B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759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0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2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4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3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7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8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3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5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9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8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3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8FE4D-EC2E-4E1A-AB78-48E7114DD95E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29726-A894-4B69-B393-DA80456CF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1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50" b="1" dirty="0">
                <a:solidFill>
                  <a:srgbClr val="C00000"/>
                </a:solidFill>
              </a:rPr>
              <a:t>Today’s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Error analysis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Implied conditionals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Vocabulary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study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BREAK</a:t>
            </a:r>
          </a:p>
          <a:p>
            <a:pPr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Vocabulary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study (cont.)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Presentation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1524000" y="1076644"/>
            <a:ext cx="91440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35676"/>
            <a:ext cx="9144000" cy="4022124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They ask, “Did you went to Harvard</a:t>
            </a:r>
            <a:r>
              <a:rPr lang="en-US" dirty="0" smtClean="0"/>
              <a:t>?”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They ask, “Did you </a:t>
            </a:r>
            <a:r>
              <a:rPr lang="en-US" b="1" dirty="0" smtClean="0">
                <a:solidFill>
                  <a:srgbClr val="0070C0"/>
                </a:solidFill>
              </a:rPr>
              <a:t>go</a:t>
            </a:r>
            <a:r>
              <a:rPr lang="en-US" b="1" dirty="0" smtClean="0"/>
              <a:t> </a:t>
            </a:r>
            <a:r>
              <a:rPr lang="en-US" dirty="0" smtClean="0"/>
              <a:t>to Harvard?”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It happen every year</a:t>
            </a:r>
            <a:r>
              <a:rPr lang="en-US" dirty="0" smtClean="0"/>
              <a:t>.</a:t>
            </a:r>
          </a:p>
          <a:p>
            <a:pPr lvl="0"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It happen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every year. </a:t>
            </a:r>
            <a:r>
              <a:rPr lang="en-US" dirty="0"/>
              <a:t>	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How long does this courses can be</a:t>
            </a:r>
            <a:r>
              <a:rPr lang="en-US" dirty="0" smtClean="0"/>
              <a:t>?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How long </a:t>
            </a:r>
            <a:r>
              <a:rPr lang="en-US" b="1" dirty="0" smtClean="0">
                <a:solidFill>
                  <a:srgbClr val="0070C0"/>
                </a:solidFill>
              </a:rPr>
              <a:t>can</a:t>
            </a:r>
            <a:r>
              <a:rPr lang="en-US" dirty="0" smtClean="0"/>
              <a:t> (</a:t>
            </a:r>
            <a:r>
              <a:rPr lang="en-US" i="1" dirty="0" smtClean="0"/>
              <a:t>or does</a:t>
            </a:r>
            <a:r>
              <a:rPr lang="en-US" dirty="0" smtClean="0"/>
              <a:t>) this </a:t>
            </a:r>
            <a:r>
              <a:rPr lang="en-US" b="1" dirty="0" smtClean="0">
                <a:solidFill>
                  <a:srgbClr val="0070C0"/>
                </a:solidFill>
              </a:rPr>
              <a:t>course last</a:t>
            </a:r>
            <a:r>
              <a:rPr lang="en-US" dirty="0" smtClean="0"/>
              <a:t>?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 </a:t>
            </a:r>
            <a:r>
              <a:rPr lang="en-US" dirty="0"/>
              <a:t>live here with cousin</a:t>
            </a:r>
            <a:r>
              <a:rPr lang="en-US" dirty="0" smtClean="0"/>
              <a:t>.</a:t>
            </a:r>
          </a:p>
          <a:p>
            <a:pPr lvl="0"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I live here with </a:t>
            </a:r>
            <a:r>
              <a:rPr lang="en-US" b="1" dirty="0" smtClean="0">
                <a:solidFill>
                  <a:srgbClr val="0070C0"/>
                </a:solidFill>
              </a:rPr>
              <a:t>my </a:t>
            </a:r>
            <a:r>
              <a:rPr lang="en-US" dirty="0" smtClean="0"/>
              <a:t>cousin. </a:t>
            </a:r>
            <a:r>
              <a:rPr lang="en-US" dirty="0"/>
              <a:t>		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9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24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If the waiter was nice, I would have told him.	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If the waiter was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or </a:t>
            </a:r>
            <a:r>
              <a:rPr lang="en-US" dirty="0" smtClean="0">
                <a:solidFill>
                  <a:srgbClr val="0070C0"/>
                </a:solidFill>
              </a:rPr>
              <a:t>were) </a:t>
            </a:r>
            <a:r>
              <a:rPr lang="en-US" dirty="0" smtClean="0"/>
              <a:t>nice, I would </a:t>
            </a:r>
            <a:r>
              <a:rPr lang="en-US" b="1" dirty="0" smtClean="0">
                <a:solidFill>
                  <a:srgbClr val="0070C0"/>
                </a:solidFill>
              </a:rPr>
              <a:t>tell</a:t>
            </a:r>
            <a:r>
              <a:rPr lang="en-US" dirty="0" smtClean="0"/>
              <a:t> him. </a:t>
            </a:r>
            <a:r>
              <a:rPr lang="en-US" sz="2200" dirty="0" smtClean="0">
                <a:solidFill>
                  <a:srgbClr val="7030A0"/>
                </a:solidFill>
              </a:rPr>
              <a:t>(OR--depending on meaning)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If the waiter </a:t>
            </a:r>
            <a:r>
              <a:rPr lang="en-US" b="1" dirty="0" smtClean="0">
                <a:solidFill>
                  <a:srgbClr val="0070C0"/>
                </a:solidFill>
              </a:rPr>
              <a:t>had been </a:t>
            </a:r>
            <a:r>
              <a:rPr lang="en-US" dirty="0" smtClean="0"/>
              <a:t>nice, I would have told him.</a:t>
            </a:r>
            <a:endParaRPr lang="en-US" dirty="0" smtClean="0"/>
          </a:p>
          <a:p>
            <a:pPr lvl="0"/>
            <a:r>
              <a:rPr lang="en-US" dirty="0" smtClean="0"/>
              <a:t>It’s a teamwork.</a:t>
            </a:r>
          </a:p>
          <a:p>
            <a:pPr marL="0" indent="0">
              <a:buNone/>
            </a:pPr>
            <a:r>
              <a:rPr lang="en-US" dirty="0" smtClean="0"/>
              <a:t>   It’s </a:t>
            </a:r>
            <a:r>
              <a:rPr lang="en-US" b="1" dirty="0" smtClean="0">
                <a:solidFill>
                  <a:srgbClr val="0070C0"/>
                </a:solidFill>
              </a:rPr>
              <a:t>teamwork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I have some experience to live here.	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I have some experience </a:t>
            </a:r>
            <a:r>
              <a:rPr lang="en-US" b="1" dirty="0" smtClean="0">
                <a:solidFill>
                  <a:srgbClr val="0070C0"/>
                </a:solidFill>
              </a:rPr>
              <a:t>living</a:t>
            </a:r>
            <a:r>
              <a:rPr lang="en-US" dirty="0" smtClean="0"/>
              <a:t> here.	</a:t>
            </a:r>
          </a:p>
          <a:p>
            <a:pPr lvl="0"/>
            <a:r>
              <a:rPr lang="en-US" dirty="0" smtClean="0"/>
              <a:t>The most of the children in [country] …</a:t>
            </a:r>
          </a:p>
          <a:p>
            <a:pPr marL="0" lv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rgbClr val="0070C0"/>
                </a:solidFill>
              </a:rPr>
              <a:t>Most</a:t>
            </a:r>
            <a:r>
              <a:rPr lang="en-US" dirty="0" smtClean="0"/>
              <a:t> of the children in [country] 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5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84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B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</a:t>
            </a:r>
            <a:r>
              <a:rPr lang="en-US" i="1" dirty="0" smtClean="0"/>
              <a:t>Bout </a:t>
            </a:r>
            <a:r>
              <a:rPr lang="en-US" dirty="0" smtClean="0"/>
              <a:t>refers to something unpleasant.</a:t>
            </a:r>
          </a:p>
          <a:p>
            <a:pPr marL="0" indent="0">
              <a:buNone/>
            </a:pPr>
            <a:r>
              <a:rPr lang="en-US" b="1" dirty="0" smtClean="0"/>
              <a:t>       </a:t>
            </a:r>
            <a:r>
              <a:rPr lang="en-US" dirty="0" smtClean="0"/>
              <a:t>c. </a:t>
            </a:r>
            <a:r>
              <a:rPr lang="en-US" i="1" dirty="0" smtClean="0"/>
              <a:t>Bout </a:t>
            </a:r>
            <a:r>
              <a:rPr lang="en-US" dirty="0" smtClean="0"/>
              <a:t>is countable. (</a:t>
            </a:r>
            <a:r>
              <a:rPr lang="en-US" b="1" i="1" dirty="0" smtClean="0"/>
              <a:t>a</a:t>
            </a:r>
            <a:r>
              <a:rPr lang="en-US" i="1" dirty="0" smtClean="0"/>
              <a:t> bout of depression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d. </a:t>
            </a:r>
            <a:r>
              <a:rPr lang="en-US" i="1" dirty="0" smtClean="0"/>
              <a:t>a bout </a:t>
            </a:r>
            <a:r>
              <a:rPr lang="en-US" b="1" i="1" dirty="0" smtClean="0"/>
              <a:t>of the </a:t>
            </a:r>
            <a:r>
              <a:rPr lang="en-US" i="1" dirty="0" smtClean="0"/>
              <a:t>flu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2.  A, D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      </a:t>
            </a:r>
            <a:r>
              <a:rPr lang="en-US" dirty="0" smtClean="0"/>
              <a:t>b. </a:t>
            </a:r>
            <a:r>
              <a:rPr lang="en-US" i="1" dirty="0" smtClean="0"/>
              <a:t>Cope </a:t>
            </a:r>
            <a:r>
              <a:rPr lang="en-US" dirty="0" smtClean="0"/>
              <a:t>is intransitive</a:t>
            </a:r>
            <a:r>
              <a:rPr lang="en-US" dirty="0" smtClean="0"/>
              <a:t>.  </a:t>
            </a:r>
            <a:r>
              <a:rPr lang="en-US" dirty="0" smtClean="0"/>
              <a:t>(</a:t>
            </a:r>
            <a:r>
              <a:rPr lang="en-US" b="1" i="1" dirty="0" smtClean="0"/>
              <a:t>We</a:t>
            </a:r>
            <a:r>
              <a:rPr lang="en-US" i="1" dirty="0" smtClean="0"/>
              <a:t> must </a:t>
            </a:r>
            <a:r>
              <a:rPr lang="en-US" b="1" i="1" dirty="0" smtClean="0"/>
              <a:t>cope</a:t>
            </a:r>
            <a:r>
              <a:rPr lang="en-US" i="1" dirty="0" smtClean="0"/>
              <a:t> with the problem …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smtClean="0"/>
              <a:t>c. </a:t>
            </a:r>
            <a:r>
              <a:rPr lang="en-US" i="1" dirty="0" smtClean="0"/>
              <a:t>Cope </a:t>
            </a:r>
            <a:r>
              <a:rPr lang="en-US" dirty="0" smtClean="0"/>
              <a:t>is followed by </a:t>
            </a:r>
            <a:r>
              <a:rPr lang="en-US" i="1" dirty="0" smtClean="0"/>
              <a:t>with. </a:t>
            </a:r>
            <a:r>
              <a:rPr lang="en-US" dirty="0" smtClean="0"/>
              <a:t>(… </a:t>
            </a:r>
            <a:r>
              <a:rPr lang="en-US" i="1" dirty="0" smtClean="0"/>
              <a:t>cope </a:t>
            </a:r>
            <a:r>
              <a:rPr lang="en-US" b="1" i="1" dirty="0" smtClean="0"/>
              <a:t>with</a:t>
            </a:r>
            <a:r>
              <a:rPr lang="en-US" i="1" dirty="0" smtClean="0"/>
              <a:t> the people’s anger</a:t>
            </a:r>
            <a:r>
              <a:rPr lang="en-US" dirty="0" smtClean="0"/>
              <a:t>)          </a:t>
            </a:r>
          </a:p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C00000"/>
                </a:solidFill>
              </a:rPr>
              <a:t>A</a:t>
            </a:r>
          </a:p>
          <a:p>
            <a:pPr marL="0" indent="0">
              <a:buNone/>
            </a:pPr>
            <a:r>
              <a:rPr lang="en-US" dirty="0" smtClean="0"/>
              <a:t>      b. </a:t>
            </a:r>
            <a:r>
              <a:rPr lang="en-US" i="1" dirty="0" smtClean="0"/>
              <a:t>Downside </a:t>
            </a:r>
            <a:r>
              <a:rPr lang="en-US" dirty="0" smtClean="0"/>
              <a:t>isn’t usually used in plural form.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c</a:t>
            </a:r>
            <a:r>
              <a:rPr lang="en-US" dirty="0" smtClean="0"/>
              <a:t>. </a:t>
            </a:r>
            <a:r>
              <a:rPr lang="en-US" i="1" dirty="0" smtClean="0"/>
              <a:t>Downside </a:t>
            </a:r>
            <a:r>
              <a:rPr lang="en-US" dirty="0" smtClean="0"/>
              <a:t>is followed by </a:t>
            </a:r>
            <a:r>
              <a:rPr lang="en-US" i="1" dirty="0" smtClean="0"/>
              <a:t>to. </a:t>
            </a:r>
            <a:r>
              <a:rPr lang="en-US" dirty="0" smtClean="0"/>
              <a:t>(</a:t>
            </a:r>
            <a:r>
              <a:rPr lang="en-US" i="1" dirty="0" smtClean="0"/>
              <a:t>the downside to being …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d. </a:t>
            </a:r>
            <a:r>
              <a:rPr lang="en-US" i="1" dirty="0" smtClean="0"/>
              <a:t>Downside</a:t>
            </a:r>
            <a:r>
              <a:rPr lang="en-US" dirty="0" smtClean="0"/>
              <a:t> doesn’t collocate with </a:t>
            </a:r>
            <a:r>
              <a:rPr lang="en-US" i="1" dirty="0" smtClean="0"/>
              <a:t>overcome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135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4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4544"/>
            <a:ext cx="10515600" cy="57524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4.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a. </a:t>
            </a:r>
            <a:r>
              <a:rPr lang="en-US" i="1" dirty="0" smtClean="0"/>
              <a:t>Gear</a:t>
            </a:r>
            <a:r>
              <a:rPr lang="en-US" dirty="0" smtClean="0"/>
              <a:t> doesn’t collocate with </a:t>
            </a:r>
            <a:r>
              <a:rPr lang="en-US" i="1" dirty="0" smtClean="0"/>
              <a:t>piece</a:t>
            </a:r>
            <a:r>
              <a:rPr lang="en-US" sz="2400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en-US" dirty="0" smtClean="0"/>
              <a:t>b. </a:t>
            </a:r>
            <a:r>
              <a:rPr lang="en-US" i="1" dirty="0" smtClean="0"/>
              <a:t>Gear</a:t>
            </a:r>
            <a:r>
              <a:rPr lang="en-US" dirty="0" smtClean="0"/>
              <a:t> doesn’t collocate with </a:t>
            </a:r>
            <a:r>
              <a:rPr lang="en-US" i="1" dirty="0" smtClean="0"/>
              <a:t>basic</a:t>
            </a:r>
            <a:r>
              <a:rPr lang="en-US" sz="2400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   </a:t>
            </a:r>
            <a:r>
              <a:rPr lang="en-US" dirty="0" smtClean="0"/>
              <a:t> c. </a:t>
            </a:r>
            <a:r>
              <a:rPr lang="en-US" i="1" dirty="0" smtClean="0"/>
              <a:t>Gear</a:t>
            </a:r>
            <a:r>
              <a:rPr lang="en-US" dirty="0" smtClean="0"/>
              <a:t> is uncountable.  (</a:t>
            </a:r>
            <a:r>
              <a:rPr lang="en-US" dirty="0" smtClean="0"/>
              <a:t>… </a:t>
            </a:r>
            <a:r>
              <a:rPr lang="en-US" i="1" dirty="0" smtClean="0"/>
              <a:t>fit all the </a:t>
            </a:r>
            <a:r>
              <a:rPr lang="en-US" b="1" i="1" dirty="0" smtClean="0"/>
              <a:t>gear</a:t>
            </a:r>
            <a:r>
              <a:rPr lang="en-US" i="1" dirty="0" smtClean="0"/>
              <a:t> in the back of the car</a:t>
            </a:r>
            <a:r>
              <a:rPr lang="en-US" dirty="0" smtClean="0"/>
              <a:t>.)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5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/>
              <a:t>b. </a:t>
            </a:r>
            <a:r>
              <a:rPr lang="en-US" i="1" dirty="0" smtClean="0"/>
              <a:t>giggle </a:t>
            </a:r>
            <a:r>
              <a:rPr lang="en-US" b="1" i="1" dirty="0" smtClean="0"/>
              <a:t>about / over / </a:t>
            </a:r>
            <a:r>
              <a:rPr lang="en-US" b="1" dirty="0" smtClean="0"/>
              <a:t>(</a:t>
            </a:r>
            <a:r>
              <a:rPr lang="en-US" b="1" i="1" dirty="0" smtClean="0"/>
              <a:t>at</a:t>
            </a:r>
            <a:r>
              <a:rPr lang="en-US" b="1" dirty="0" smtClean="0"/>
              <a:t>)</a:t>
            </a:r>
            <a:r>
              <a:rPr lang="en-US" b="1" i="1" dirty="0" smtClean="0"/>
              <a:t> </a:t>
            </a:r>
            <a:r>
              <a:rPr lang="en-US" i="1" dirty="0" smtClean="0"/>
              <a:t>what happened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</a:t>
            </a:r>
            <a:r>
              <a:rPr lang="en-US" dirty="0" smtClean="0"/>
              <a:t>c. The adjective is </a:t>
            </a:r>
            <a:r>
              <a:rPr lang="en-US" i="1" dirty="0" smtClean="0"/>
              <a:t>giggly. </a:t>
            </a:r>
            <a:r>
              <a:rPr lang="en-US" dirty="0" smtClean="0"/>
              <a:t>(</a:t>
            </a:r>
            <a:r>
              <a:rPr lang="en-US" i="1" dirty="0" smtClean="0"/>
              <a:t>The girls were all </a:t>
            </a:r>
            <a:r>
              <a:rPr lang="en-US" b="1" i="1" dirty="0" smtClean="0"/>
              <a:t>giggly</a:t>
            </a:r>
            <a:r>
              <a:rPr lang="en-US" i="1" dirty="0" smtClean="0"/>
              <a:t> …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d. </a:t>
            </a:r>
            <a:r>
              <a:rPr lang="en-US" i="1" dirty="0" smtClean="0"/>
              <a:t>Giggle </a:t>
            </a:r>
            <a:r>
              <a:rPr lang="en-US" dirty="0" smtClean="0"/>
              <a:t>is intransitive. (</a:t>
            </a:r>
            <a:r>
              <a:rPr lang="en-US" b="1" i="1" dirty="0" smtClean="0"/>
              <a:t>People</a:t>
            </a:r>
            <a:r>
              <a:rPr lang="en-US" i="1" dirty="0" smtClean="0"/>
              <a:t> often </a:t>
            </a:r>
            <a:r>
              <a:rPr lang="en-US" b="1" i="1" dirty="0" smtClean="0"/>
              <a:t>giggle</a:t>
            </a:r>
            <a:r>
              <a:rPr lang="en-US" i="1" dirty="0" smtClean="0"/>
              <a:t> at that joke.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6. C,D</a:t>
            </a:r>
          </a:p>
          <a:p>
            <a:pPr marL="0" indent="0">
              <a:buNone/>
            </a:pPr>
            <a:r>
              <a:rPr lang="en-US" dirty="0" smtClean="0"/>
              <a:t>     a. The past of </a:t>
            </a:r>
            <a:r>
              <a:rPr lang="en-US" i="1" dirty="0" smtClean="0"/>
              <a:t>hang </a:t>
            </a:r>
            <a:r>
              <a:rPr lang="en-US" dirty="0" smtClean="0"/>
              <a:t>is </a:t>
            </a:r>
            <a:r>
              <a:rPr lang="en-US" i="1" dirty="0" smtClean="0"/>
              <a:t>hung. </a:t>
            </a:r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dirty="0" smtClean="0"/>
              <a:t>b. </a:t>
            </a:r>
            <a:r>
              <a:rPr lang="en-US" i="1" dirty="0" smtClean="0"/>
              <a:t>Hang around</a:t>
            </a:r>
            <a:r>
              <a:rPr lang="en-US" dirty="0" smtClean="0"/>
              <a:t> is informal and would not appear in a formal notice.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7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5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6943"/>
            <a:ext cx="10515600" cy="56000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7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a. The adjective is </a:t>
            </a:r>
            <a:r>
              <a:rPr lang="en-US" i="1" dirty="0" smtClean="0"/>
              <a:t>tempting. </a:t>
            </a:r>
            <a:r>
              <a:rPr lang="en-US" dirty="0" smtClean="0"/>
              <a:t>(</a:t>
            </a:r>
            <a:r>
              <a:rPr lang="en-US" i="1" dirty="0" smtClean="0"/>
              <a:t>The invitation is very </a:t>
            </a:r>
            <a:r>
              <a:rPr lang="en-US" b="1" i="1" dirty="0" smtClean="0"/>
              <a:t>tempting</a:t>
            </a:r>
            <a:r>
              <a:rPr lang="en-US" i="1" dirty="0" smtClean="0"/>
              <a:t> …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/>
              <a:t>c. </a:t>
            </a:r>
            <a:r>
              <a:rPr lang="en-US" i="1" dirty="0" smtClean="0"/>
              <a:t>tempt someone </a:t>
            </a:r>
            <a:r>
              <a:rPr lang="en-US" b="1" i="1" dirty="0" smtClean="0"/>
              <a:t>into</a:t>
            </a:r>
            <a:r>
              <a:rPr lang="en-US" i="1" dirty="0" smtClean="0"/>
              <a:t> something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He tempted </a:t>
            </a:r>
            <a:r>
              <a:rPr lang="en-US" b="1" i="1" dirty="0" smtClean="0"/>
              <a:t>me</a:t>
            </a:r>
            <a:r>
              <a:rPr lang="en-US" i="1" dirty="0" smtClean="0"/>
              <a:t> into going </a:t>
            </a:r>
            <a:r>
              <a:rPr lang="en-US" dirty="0" smtClean="0"/>
              <a:t>…)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d. </a:t>
            </a:r>
            <a:r>
              <a:rPr lang="en-US" dirty="0" smtClean="0"/>
              <a:t>The noun is </a:t>
            </a:r>
            <a:r>
              <a:rPr lang="en-US" i="1" dirty="0" smtClean="0"/>
              <a:t>temptation</a:t>
            </a:r>
            <a:r>
              <a:rPr lang="en-US" dirty="0" smtClean="0"/>
              <a:t>. (</a:t>
            </a:r>
            <a:r>
              <a:rPr lang="en-US" i="1" dirty="0" smtClean="0"/>
              <a:t>…There’s often </a:t>
            </a:r>
            <a:r>
              <a:rPr lang="en-US" b="1" i="1" dirty="0" smtClean="0"/>
              <a:t>a temptation </a:t>
            </a:r>
            <a:r>
              <a:rPr lang="en-US" i="1" dirty="0" smtClean="0"/>
              <a:t>to …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8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smtClean="0">
                <a:solidFill>
                  <a:srgbClr val="C00000"/>
                </a:solidFill>
              </a:rPr>
              <a:t>C,D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    a. </a:t>
            </a:r>
            <a:r>
              <a:rPr lang="en-US" i="1" dirty="0" smtClean="0"/>
              <a:t>Vulnerable </a:t>
            </a:r>
            <a:r>
              <a:rPr lang="en-US" dirty="0" smtClean="0"/>
              <a:t>is followed by </a:t>
            </a:r>
            <a:r>
              <a:rPr lang="en-US" i="1" dirty="0" smtClean="0"/>
              <a:t>to. </a:t>
            </a:r>
            <a:r>
              <a:rPr lang="en-US" dirty="0" smtClean="0"/>
              <a:t>  (</a:t>
            </a:r>
            <a:r>
              <a:rPr lang="en-US" i="1" dirty="0" smtClean="0"/>
              <a:t>… vulnerable </a:t>
            </a:r>
            <a:r>
              <a:rPr lang="en-US" b="1" i="1" dirty="0" smtClean="0"/>
              <a:t>to</a:t>
            </a:r>
            <a:r>
              <a:rPr lang="en-US" i="1" dirty="0" smtClean="0"/>
              <a:t> attack </a:t>
            </a:r>
            <a:r>
              <a:rPr lang="en-US" i="1" dirty="0"/>
              <a:t>…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b. The </a:t>
            </a:r>
            <a:r>
              <a:rPr lang="en-US" dirty="0" smtClean="0"/>
              <a:t>noun </a:t>
            </a:r>
            <a:r>
              <a:rPr lang="en-US" dirty="0"/>
              <a:t>is </a:t>
            </a:r>
            <a:r>
              <a:rPr lang="en-US" i="1" dirty="0" smtClean="0"/>
              <a:t>vulnerability</a:t>
            </a:r>
            <a:r>
              <a:rPr lang="en-US" dirty="0" smtClean="0"/>
              <a:t>. (</a:t>
            </a:r>
            <a:r>
              <a:rPr lang="en-US" i="1" dirty="0" smtClean="0"/>
              <a:t>The president’s </a:t>
            </a:r>
            <a:r>
              <a:rPr lang="en-US" b="1" i="1" dirty="0" smtClean="0"/>
              <a:t>vulnerability</a:t>
            </a:r>
            <a:r>
              <a:rPr lang="en-US" i="1" dirty="0" smtClean="0"/>
              <a:t> …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984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Assignment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951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Email sentences using </a:t>
            </a:r>
            <a:r>
              <a:rPr lang="en-US" b="1" u="sng" dirty="0" smtClean="0">
                <a:solidFill>
                  <a:srgbClr val="0070C0"/>
                </a:solidFill>
              </a:rPr>
              <a:t>five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words from </a:t>
            </a:r>
            <a:r>
              <a:rPr lang="en-US" b="1" dirty="0" smtClean="0">
                <a:solidFill>
                  <a:srgbClr val="0070C0"/>
                </a:solidFill>
              </a:rPr>
              <a:t>Vocabulary Worksheet </a:t>
            </a:r>
            <a:r>
              <a:rPr lang="en-US" b="1" dirty="0" smtClean="0">
                <a:solidFill>
                  <a:srgbClr val="0070C0"/>
                </a:solidFill>
              </a:rPr>
              <a:t>6</a:t>
            </a:r>
            <a:r>
              <a:rPr lang="en-US" dirty="0" smtClean="0"/>
              <a:t>.  </a:t>
            </a:r>
            <a:r>
              <a:rPr lang="en-US" dirty="0" smtClean="0"/>
              <a:t>The suggested topic is </a:t>
            </a:r>
            <a:r>
              <a:rPr lang="en-US" i="1" dirty="0" smtClean="0"/>
              <a:t>travel.</a:t>
            </a:r>
            <a:r>
              <a:rPr lang="en-US" dirty="0" smtClean="0"/>
              <a:t>	</a:t>
            </a:r>
            <a:r>
              <a:rPr lang="en-US" sz="2000" b="1" dirty="0" smtClean="0">
                <a:solidFill>
                  <a:srgbClr val="0070C0"/>
                </a:solidFill>
              </a:rPr>
              <a:t>(Due by 5 PM on </a:t>
            </a:r>
            <a:r>
              <a:rPr lang="en-US" sz="2000" b="1" dirty="0" smtClean="0">
                <a:solidFill>
                  <a:srgbClr val="0070C0"/>
                </a:solidFill>
              </a:rPr>
              <a:t>Saturday, March 5.)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Bring </a:t>
            </a:r>
            <a:r>
              <a:rPr lang="en-US" b="1" dirty="0" smtClean="0">
                <a:solidFill>
                  <a:srgbClr val="0070C0"/>
                </a:solidFill>
              </a:rPr>
              <a:t>vocabulary log </a:t>
            </a:r>
            <a:r>
              <a:rPr lang="en-US" dirty="0" smtClean="0"/>
              <a:t>with new entries to class.</a:t>
            </a:r>
          </a:p>
          <a:p>
            <a:r>
              <a:rPr lang="en-US" i="1" dirty="0" smtClean="0"/>
              <a:t>Right before class</a:t>
            </a:r>
            <a:r>
              <a:rPr lang="en-US" dirty="0" smtClean="0"/>
              <a:t>, do the </a:t>
            </a:r>
            <a:r>
              <a:rPr lang="en-US" b="1" dirty="0" smtClean="0">
                <a:solidFill>
                  <a:srgbClr val="0070C0"/>
                </a:solidFill>
              </a:rPr>
              <a:t>implied conditional review worksheet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Bring the OLT </a:t>
            </a:r>
            <a:r>
              <a:rPr lang="en-US" dirty="0" smtClean="0"/>
              <a:t>to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3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372</Words>
  <Application>Microsoft Office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Today’s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Samuela Eckstut</dc:creator>
  <cp:lastModifiedBy>Samuela Eckstut</cp:lastModifiedBy>
  <cp:revision>13</cp:revision>
  <dcterms:created xsi:type="dcterms:W3CDTF">2016-03-02T14:12:59Z</dcterms:created>
  <dcterms:modified xsi:type="dcterms:W3CDTF">2016-03-02T15:15:33Z</dcterms:modified>
</cp:coreProperties>
</file>