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7446-99DC-4C97-862E-29DC1A7CF0CC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91877-8B66-4AA6-9086-9BC211F51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16CCB0-BAB4-4DFE-9563-FC59690A613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354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7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2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2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2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0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D93F-7B62-4DAE-A4FA-CE3071513532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8BC5D-74E9-4EF7-B2AA-C982465F7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3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C00000"/>
                </a:solidFill>
              </a:rPr>
              <a:t>Today’s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Error analysis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Vocabulary practice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700" b="1" dirty="0">
                <a:solidFill>
                  <a:srgbClr val="FF0000"/>
                </a:solidFill>
              </a:rPr>
              <a:t>BREAK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Mathilda’s presentation</a:t>
            </a:r>
          </a:p>
          <a:p>
            <a:pPr>
              <a:defRPr/>
            </a:pPr>
            <a:r>
              <a:rPr lang="en-US" dirty="0" smtClean="0">
                <a:solidFill>
                  <a:srgbClr val="7030A0"/>
                </a:solidFill>
              </a:rPr>
              <a:t>Verb tense comparison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Discussion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0586" y="1551563"/>
            <a:ext cx="85734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effectLst/>
                <a:latin typeface="arial" panose="020B0604020202020204" pitchFamily="34" charset="0"/>
              </a:rPr>
              <a:t> 1.  </a:t>
            </a:r>
            <a:r>
              <a:rPr lang="en-US" dirty="0" smtClean="0"/>
              <a:t>Is </a:t>
            </a:r>
            <a:r>
              <a:rPr lang="en-US" dirty="0"/>
              <a:t>there a special kind of food or drink that you like to have when you’re feeling a little down or </a:t>
            </a:r>
            <a:r>
              <a:rPr lang="en-US" smtClean="0"/>
              <a:t>a little ill</a:t>
            </a:r>
            <a:r>
              <a:rPr lang="en-US" dirty="0"/>
              <a:t>?  Why do you like to have it?  For example, does it remind you of your childhood?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2.  Why </a:t>
            </a:r>
            <a:r>
              <a:rPr lang="en-US" dirty="0"/>
              <a:t>do you drink </a:t>
            </a:r>
            <a:r>
              <a:rPr lang="en-US" dirty="0" smtClean="0"/>
              <a:t>coffee or </a:t>
            </a:r>
            <a:r>
              <a:rPr lang="en-US" dirty="0"/>
              <a:t>not drink </a:t>
            </a:r>
            <a:r>
              <a:rPr lang="en-US" dirty="0" smtClean="0"/>
              <a:t>it? </a:t>
            </a:r>
            <a:r>
              <a:rPr lang="en-US" dirty="0"/>
              <a:t> How popular is coffee in your culture?  If coffee is not the most popular beverage in your culture, what is?  What times of the day do people drink </a:t>
            </a:r>
            <a:r>
              <a:rPr lang="en-US" dirty="0" smtClean="0"/>
              <a:t>coffee, </a:t>
            </a:r>
            <a:r>
              <a:rPr lang="en-US" dirty="0"/>
              <a:t>or the most popular beverage?  Do people go to special places to enjoy it?  What is the atmosphere </a:t>
            </a:r>
            <a:r>
              <a:rPr lang="en-US" dirty="0" smtClean="0"/>
              <a:t>at these places like</a:t>
            </a:r>
            <a:r>
              <a:rPr lang="en-US" dirty="0"/>
              <a:t>?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3.   </a:t>
            </a:r>
            <a:r>
              <a:rPr lang="en-US" dirty="0"/>
              <a:t>Do you think that energy drinks, like </a:t>
            </a:r>
            <a:r>
              <a:rPr lang="en-US" dirty="0" err="1"/>
              <a:t>Redbull</a:t>
            </a:r>
            <a:r>
              <a:rPr lang="en-US" dirty="0"/>
              <a:t>, which contain a high level of caffeine, have the same effect as several cups of coffee? Do you drink </a:t>
            </a:r>
            <a:r>
              <a:rPr lang="en-US" dirty="0" smtClean="0"/>
              <a:t>energy drinks like </a:t>
            </a:r>
            <a:r>
              <a:rPr lang="en-US" dirty="0" err="1" smtClean="0"/>
              <a:t>Redbull</a:t>
            </a:r>
            <a:r>
              <a:rPr lang="en-US" dirty="0" smtClean="0"/>
              <a:t>? </a:t>
            </a:r>
            <a:r>
              <a:rPr lang="en-US" dirty="0"/>
              <a:t> Why or why not?  How popular are such drinks in your </a:t>
            </a:r>
            <a:r>
              <a:rPr lang="en-US" dirty="0" smtClean="0"/>
              <a:t>culture?</a:t>
            </a:r>
            <a:endParaRPr 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0208" y="716890"/>
            <a:ext cx="2296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Fat isn’t eliminated correctly </a:t>
            </a:r>
            <a:r>
              <a:rPr lang="en-US" dirty="0"/>
              <a:t>/</a:t>
            </a:r>
            <a:r>
              <a:rPr lang="en-US" dirty="0" smtClean="0"/>
              <a:t>the correct way.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Energy</a:t>
            </a:r>
            <a:r>
              <a:rPr lang="en-US" dirty="0"/>
              <a:t> is essential for the brain. </a:t>
            </a:r>
            <a:r>
              <a:rPr lang="en-US" dirty="0" smtClean="0"/>
              <a:t>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I were to </a:t>
            </a:r>
            <a:r>
              <a:rPr lang="en-US" b="1" dirty="0" smtClean="0">
                <a:solidFill>
                  <a:srgbClr val="7030A0"/>
                </a:solidFill>
              </a:rPr>
              <a:t>weigh</a:t>
            </a:r>
            <a:r>
              <a:rPr lang="en-US" dirty="0" smtClean="0"/>
              <a:t> 73 kg, …  / If I </a:t>
            </a:r>
            <a:r>
              <a:rPr lang="en-US" b="1" dirty="0" smtClean="0">
                <a:solidFill>
                  <a:srgbClr val="7030A0"/>
                </a:solidFill>
              </a:rPr>
              <a:t>weighed</a:t>
            </a:r>
            <a:r>
              <a:rPr lang="en-US" dirty="0" smtClean="0"/>
              <a:t>  73 kg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You have 100 friends </a:t>
            </a:r>
            <a:r>
              <a:rPr lang="en-US" b="1" dirty="0" smtClean="0">
                <a:solidFill>
                  <a:srgbClr val="7030A0"/>
                </a:solidFill>
              </a:rPr>
              <a:t>on</a:t>
            </a:r>
            <a:r>
              <a:rPr lang="en-US" dirty="0" smtClean="0"/>
              <a:t> Facebook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r>
              <a:rPr lang="en-US" dirty="0" smtClean="0"/>
              <a:t> but </a:t>
            </a:r>
            <a:r>
              <a:rPr lang="en-US" b="1" dirty="0" smtClean="0">
                <a:solidFill>
                  <a:srgbClr val="7030A0"/>
                </a:solidFill>
              </a:rPr>
              <a:t>they aren’t</a:t>
            </a:r>
            <a:r>
              <a:rPr lang="en-US" dirty="0" smtClean="0"/>
              <a:t> really friends.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I had </a:t>
            </a:r>
            <a:r>
              <a:rPr lang="en-US" b="1" dirty="0" smtClean="0">
                <a:solidFill>
                  <a:srgbClr val="7030A0"/>
                </a:solidFill>
              </a:rPr>
              <a:t>done</a:t>
            </a:r>
            <a:r>
              <a:rPr lang="en-US" dirty="0" smtClean="0"/>
              <a:t> more practice, … / If I had </a:t>
            </a:r>
            <a:r>
              <a:rPr lang="en-US" b="1" dirty="0" smtClean="0">
                <a:solidFill>
                  <a:srgbClr val="7030A0"/>
                </a:solidFill>
              </a:rPr>
              <a:t>practiced</a:t>
            </a:r>
            <a:r>
              <a:rPr lang="en-US" dirty="0" smtClean="0"/>
              <a:t> more, …	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b="1" dirty="0" smtClean="0">
                <a:solidFill>
                  <a:srgbClr val="7030A0"/>
                </a:solidFill>
              </a:rPr>
              <a:t>can I get in touch </a:t>
            </a:r>
            <a:r>
              <a:rPr lang="en-US" dirty="0" smtClean="0"/>
              <a:t>with the teacher?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[Did you take the train?]  No, we rent</a:t>
            </a:r>
            <a:r>
              <a:rPr lang="en-US" b="1" dirty="0" smtClean="0">
                <a:solidFill>
                  <a:srgbClr val="7030A0"/>
                </a:solidFill>
              </a:rPr>
              <a:t>ed</a:t>
            </a:r>
            <a:r>
              <a:rPr lang="en-US" dirty="0" smtClean="0"/>
              <a:t> a car.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 didn’t </a:t>
            </a:r>
            <a:r>
              <a:rPr lang="en-US" b="1" dirty="0" smtClean="0">
                <a:solidFill>
                  <a:srgbClr val="7030A0"/>
                </a:solidFill>
              </a:rPr>
              <a:t>see</a:t>
            </a:r>
            <a:r>
              <a:rPr lang="en-US" dirty="0" smtClean="0"/>
              <a:t> the “d”.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6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A,C</a:t>
            </a:r>
          </a:p>
          <a:p>
            <a:pPr marL="0" indent="0">
              <a:buNone/>
            </a:pPr>
            <a:r>
              <a:rPr lang="en-US" dirty="0" smtClean="0"/>
              <a:t>       b. </a:t>
            </a:r>
            <a:r>
              <a:rPr lang="en-US" i="1" dirty="0"/>
              <a:t>Address</a:t>
            </a:r>
            <a:r>
              <a:rPr lang="en-US" dirty="0"/>
              <a:t> </a:t>
            </a:r>
            <a:r>
              <a:rPr lang="en-US" dirty="0" smtClean="0"/>
              <a:t>isn’t followed by </a:t>
            </a:r>
            <a:r>
              <a:rPr lang="en-US" i="1" dirty="0" smtClean="0"/>
              <a:t>with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d. </a:t>
            </a:r>
            <a:r>
              <a:rPr lang="en-US" i="1" dirty="0" smtClean="0"/>
              <a:t>Address</a:t>
            </a:r>
            <a:r>
              <a:rPr lang="en-US" dirty="0" smtClean="0"/>
              <a:t> is transitive. </a:t>
            </a:r>
            <a:r>
              <a:rPr lang="en-US" sz="2600" dirty="0" smtClean="0"/>
              <a:t>(… </a:t>
            </a:r>
            <a:r>
              <a:rPr lang="en-US" sz="2600" i="1" dirty="0" smtClean="0"/>
              <a:t>the best way of addressing </a:t>
            </a:r>
            <a:r>
              <a:rPr lang="en-US" sz="2600" b="1" i="1" dirty="0" smtClean="0"/>
              <a:t>it</a:t>
            </a:r>
            <a:r>
              <a:rPr lang="en-US" sz="2600" i="1" dirty="0" smtClean="0"/>
              <a:t>)</a:t>
            </a:r>
            <a:endParaRPr lang="en-US" sz="2600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 C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en-US" dirty="0" smtClean="0"/>
              <a:t>a. I feel </a:t>
            </a:r>
            <a:r>
              <a:rPr lang="en-US" b="1" i="1" dirty="0" smtClean="0"/>
              <a:t>sympathy</a:t>
            </a:r>
            <a:r>
              <a:rPr lang="en-US" dirty="0" smtClean="0"/>
              <a:t> for the refugees.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dirty="0" smtClean="0"/>
              <a:t>b. Can you </a:t>
            </a:r>
            <a:r>
              <a:rPr lang="en-US" b="1" i="1" dirty="0" smtClean="0"/>
              <a:t>empathize</a:t>
            </a:r>
            <a:r>
              <a:rPr lang="en-US" i="1" dirty="0" smtClean="0"/>
              <a:t> </a:t>
            </a:r>
            <a:r>
              <a:rPr lang="en-US" dirty="0" smtClean="0"/>
              <a:t>with their problem?</a:t>
            </a:r>
          </a:p>
          <a:p>
            <a:pPr marL="0" indent="0">
              <a:buNone/>
            </a:pPr>
            <a:r>
              <a:rPr lang="en-US" dirty="0" smtClean="0"/>
              <a:t>      d. </a:t>
            </a:r>
            <a:r>
              <a:rPr lang="en-US" i="1" dirty="0" smtClean="0"/>
              <a:t>Empathy </a:t>
            </a:r>
            <a:r>
              <a:rPr lang="en-US" dirty="0" smtClean="0"/>
              <a:t>is followed by </a:t>
            </a:r>
            <a:r>
              <a:rPr lang="en-US" i="1" dirty="0" smtClean="0"/>
              <a:t>for. </a:t>
            </a:r>
            <a:r>
              <a:rPr lang="en-US" sz="2400" dirty="0" smtClean="0"/>
              <a:t>(… </a:t>
            </a:r>
            <a:r>
              <a:rPr lang="en-US" sz="2400" i="1" dirty="0" smtClean="0"/>
              <a:t>empathy </a:t>
            </a:r>
            <a:r>
              <a:rPr lang="en-US" sz="2400" b="1" i="1" dirty="0" smtClean="0"/>
              <a:t>for</a:t>
            </a:r>
            <a:r>
              <a:rPr lang="en-US" sz="2400" i="1" dirty="0" smtClean="0"/>
              <a:t> other people’s problems</a:t>
            </a:r>
            <a:r>
              <a:rPr lang="en-US" sz="2400" dirty="0" smtClean="0"/>
              <a:t>) </a:t>
            </a:r>
            <a:r>
              <a:rPr lang="en-US" dirty="0" smtClean="0"/>
              <a:t>         </a:t>
            </a:r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B</a:t>
            </a:r>
          </a:p>
          <a:p>
            <a:pPr marL="0" indent="0">
              <a:buNone/>
            </a:pPr>
            <a:r>
              <a:rPr lang="en-US" dirty="0" smtClean="0"/>
              <a:t>      a. </a:t>
            </a:r>
            <a:r>
              <a:rPr lang="en-US" i="1" dirty="0" smtClean="0"/>
              <a:t>Endeavor </a:t>
            </a:r>
            <a:r>
              <a:rPr lang="en-US" dirty="0"/>
              <a:t>doesn’t collocate </a:t>
            </a:r>
            <a:r>
              <a:rPr lang="en-US" dirty="0" smtClean="0"/>
              <a:t>with </a:t>
            </a:r>
            <a:r>
              <a:rPr lang="en-US" i="1" dirty="0" smtClean="0"/>
              <a:t>needs</a:t>
            </a:r>
            <a:r>
              <a:rPr lang="en-US" dirty="0" smtClean="0"/>
              <a:t> or </a:t>
            </a:r>
            <a:r>
              <a:rPr lang="en-US" i="1" dirty="0" smtClean="0"/>
              <a:t>physical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c. The verb </a:t>
            </a:r>
            <a:r>
              <a:rPr lang="en-US" i="1" dirty="0" smtClean="0"/>
              <a:t>endeavor </a:t>
            </a:r>
            <a:r>
              <a:rPr lang="en-US" dirty="0" smtClean="0"/>
              <a:t>is followed by the infinitive</a:t>
            </a:r>
            <a:r>
              <a:rPr lang="en-US" i="1" dirty="0" smtClean="0"/>
              <a:t> </a:t>
            </a:r>
            <a:r>
              <a:rPr lang="en-US" sz="2400" dirty="0" smtClean="0"/>
              <a:t>(… </a:t>
            </a:r>
            <a:r>
              <a:rPr lang="en-US" sz="2400" i="1" dirty="0" smtClean="0"/>
              <a:t>endeavor </a:t>
            </a:r>
            <a:r>
              <a:rPr lang="en-US" sz="2400" b="1" i="1" dirty="0" smtClean="0"/>
              <a:t>to do </a:t>
            </a:r>
            <a:r>
              <a:rPr lang="en-US" sz="2400" i="1" dirty="0" smtClean="0"/>
              <a:t>…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</a:t>
            </a:r>
            <a:r>
              <a:rPr lang="en-US" i="1" dirty="0" smtClean="0"/>
              <a:t>Endeavor</a:t>
            </a:r>
            <a:r>
              <a:rPr lang="en-US" dirty="0" smtClean="0"/>
              <a:t> doesn’t mean the same as </a:t>
            </a:r>
            <a:r>
              <a:rPr lang="en-US" i="1" dirty="0" smtClean="0"/>
              <a:t>hard work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7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4544"/>
            <a:ext cx="10515600" cy="5752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4. A</a:t>
            </a:r>
          </a:p>
          <a:p>
            <a:pPr marL="0" indent="0">
              <a:buNone/>
            </a:pPr>
            <a:r>
              <a:rPr lang="en-US" dirty="0" smtClean="0"/>
              <a:t>    b. </a:t>
            </a:r>
            <a:r>
              <a:rPr lang="en-US" i="1" dirty="0" smtClean="0"/>
              <a:t>Fulfilling</a:t>
            </a:r>
            <a:r>
              <a:rPr lang="en-US" dirty="0" smtClean="0"/>
              <a:t> is the adjective, but it doesn’t collocate with </a:t>
            </a:r>
            <a:r>
              <a:rPr lang="en-US" i="1" dirty="0" smtClean="0"/>
              <a:t>immensely.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c. </a:t>
            </a:r>
            <a:r>
              <a:rPr lang="en-US" i="1" dirty="0" smtClean="0"/>
              <a:t>Fulfillment</a:t>
            </a:r>
            <a:r>
              <a:rPr lang="en-US" dirty="0" smtClean="0"/>
              <a:t> </a:t>
            </a:r>
            <a:r>
              <a:rPr lang="en-US" dirty="0"/>
              <a:t>is uncountable.  </a:t>
            </a:r>
            <a:r>
              <a:rPr lang="en-US" sz="2400" dirty="0"/>
              <a:t>(… </a:t>
            </a:r>
            <a:r>
              <a:rPr lang="en-US" sz="2400" i="1" dirty="0" smtClean="0"/>
              <a:t>will give me </a:t>
            </a:r>
            <a:r>
              <a:rPr lang="en-US" sz="2400" b="1" i="1" dirty="0" smtClean="0"/>
              <a:t>fulfillment</a:t>
            </a:r>
            <a:r>
              <a:rPr lang="en-US" sz="2400" dirty="0" smtClean="0"/>
              <a:t>.)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dirty="0" smtClean="0"/>
              <a:t>d. </a:t>
            </a:r>
            <a:r>
              <a:rPr lang="en-US" i="1" dirty="0" smtClean="0"/>
              <a:t>Fulfillment</a:t>
            </a:r>
            <a:r>
              <a:rPr lang="en-US" dirty="0" smtClean="0"/>
              <a:t> doesn’t collocate with </a:t>
            </a:r>
            <a:r>
              <a:rPr lang="en-US" i="1" dirty="0" smtClean="0"/>
              <a:t>deep</a:t>
            </a:r>
            <a:r>
              <a:rPr lang="en-US" sz="2400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5. D</a:t>
            </a:r>
          </a:p>
          <a:p>
            <a:pPr marL="0" indent="0">
              <a:buNone/>
            </a:pPr>
            <a:r>
              <a:rPr lang="en-US" dirty="0" smtClean="0"/>
              <a:t>     a. </a:t>
            </a:r>
            <a:r>
              <a:rPr lang="en-US" i="1" dirty="0" smtClean="0"/>
              <a:t>Go</a:t>
            </a:r>
            <a:r>
              <a:rPr lang="en-US" b="1" i="1" dirty="0" smtClean="0"/>
              <a:t> </a:t>
            </a:r>
            <a:r>
              <a:rPr lang="en-US" i="1" dirty="0" smtClean="0"/>
              <a:t>about </a:t>
            </a:r>
            <a:r>
              <a:rPr lang="en-US" dirty="0" smtClean="0"/>
              <a:t>is followed by a gerund.  </a:t>
            </a:r>
            <a:r>
              <a:rPr lang="en-US" sz="2400" dirty="0" smtClean="0"/>
              <a:t>(</a:t>
            </a:r>
            <a:r>
              <a:rPr lang="en-US" sz="2400" i="1" dirty="0" smtClean="0"/>
              <a:t>How did she go about </a:t>
            </a:r>
            <a:r>
              <a:rPr lang="en-US" sz="2400" b="1" i="1" dirty="0" smtClean="0"/>
              <a:t>getting</a:t>
            </a:r>
            <a:r>
              <a:rPr lang="en-US" sz="2400" i="1" dirty="0" smtClean="0"/>
              <a:t> …)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    b. </a:t>
            </a:r>
            <a:r>
              <a:rPr lang="en-US" i="1" dirty="0" smtClean="0"/>
              <a:t>Go about </a:t>
            </a:r>
            <a:r>
              <a:rPr lang="en-US" dirty="0" smtClean="0"/>
              <a:t>is transitive. </a:t>
            </a:r>
            <a:r>
              <a:rPr lang="en-US" sz="2400" dirty="0" smtClean="0"/>
              <a:t>(</a:t>
            </a:r>
            <a:r>
              <a:rPr lang="en-US" sz="2400" i="1" dirty="0" smtClean="0"/>
              <a:t>… go about </a:t>
            </a:r>
            <a:r>
              <a:rPr lang="en-US" sz="2400" b="1" i="1" dirty="0" smtClean="0"/>
              <a:t>it</a:t>
            </a:r>
            <a:r>
              <a:rPr lang="en-US" sz="2400" i="1" dirty="0" smtClean="0"/>
              <a:t>.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</a:t>
            </a:r>
            <a:r>
              <a:rPr lang="en-US" i="1" dirty="0" smtClean="0"/>
              <a:t>Go about </a:t>
            </a:r>
            <a:r>
              <a:rPr lang="en-US" dirty="0" smtClean="0"/>
              <a:t>isn’t used in the passive. </a:t>
            </a:r>
            <a:r>
              <a:rPr lang="en-US" sz="2000" dirty="0" smtClean="0"/>
              <a:t>( … </a:t>
            </a:r>
            <a:r>
              <a:rPr lang="en-US" sz="2000" i="1" dirty="0" smtClean="0"/>
              <a:t>wrong; </a:t>
            </a:r>
            <a:r>
              <a:rPr lang="en-US" sz="2000" b="1" i="1" dirty="0" smtClean="0"/>
              <a:t>they just went about it </a:t>
            </a:r>
            <a:r>
              <a:rPr lang="en-US" sz="2000" i="1" dirty="0" smtClean="0"/>
              <a:t>the </a:t>
            </a:r>
            <a:r>
              <a:rPr lang="en-US" sz="2000" dirty="0" smtClean="0"/>
              <a:t>…)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6. B,D</a:t>
            </a:r>
          </a:p>
          <a:p>
            <a:pPr marL="0" indent="0">
              <a:buNone/>
            </a:pPr>
            <a:r>
              <a:rPr lang="en-US" dirty="0" smtClean="0"/>
              <a:t>     a. </a:t>
            </a:r>
            <a:r>
              <a:rPr lang="en-US" i="1" dirty="0" smtClean="0"/>
              <a:t>I’m completely puzzled </a:t>
            </a:r>
            <a:r>
              <a:rPr lang="en-US" b="1" i="1" dirty="0" smtClean="0"/>
              <a:t>about why / as to why </a:t>
            </a:r>
            <a:r>
              <a:rPr lang="en-US" i="1" dirty="0" smtClean="0"/>
              <a:t>he has made …</a:t>
            </a:r>
          </a:p>
          <a:p>
            <a:pPr marL="0" indent="0">
              <a:buNone/>
            </a:pPr>
            <a:r>
              <a:rPr lang="en-US" i="1" smtClean="0"/>
              <a:t>     </a:t>
            </a:r>
            <a:r>
              <a:rPr lang="en-US" smtClean="0"/>
              <a:t>c. </a:t>
            </a:r>
            <a:r>
              <a:rPr lang="en-US" i="1" dirty="0" smtClean="0"/>
              <a:t>Puzzled </a:t>
            </a:r>
            <a:r>
              <a:rPr lang="en-US" dirty="0" smtClean="0"/>
              <a:t>is not followed by </a:t>
            </a:r>
            <a:r>
              <a:rPr lang="en-US" i="1" dirty="0" smtClean="0"/>
              <a:t>with</a:t>
            </a:r>
            <a:r>
              <a:rPr lang="en-US" dirty="0" smtClean="0"/>
              <a:t>.  </a:t>
            </a:r>
            <a:r>
              <a:rPr lang="en-US" i="1" dirty="0" smtClean="0"/>
              <a:t>(puzzled </a:t>
            </a:r>
            <a:r>
              <a:rPr lang="en-US" b="1" i="1" dirty="0" smtClean="0"/>
              <a:t>about</a:t>
            </a:r>
            <a:r>
              <a:rPr lang="en-US" i="1" dirty="0" smtClean="0"/>
              <a:t> the request)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929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7. A,D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The truth is </a:t>
            </a:r>
            <a:r>
              <a:rPr lang="en-US" b="1" i="1" dirty="0" smtClean="0"/>
              <a:t>subtly</a:t>
            </a:r>
            <a:r>
              <a:rPr lang="en-US" i="1" dirty="0" smtClean="0"/>
              <a:t> </a:t>
            </a:r>
            <a:r>
              <a:rPr lang="en-US" dirty="0" smtClean="0"/>
              <a:t>different.</a:t>
            </a:r>
          </a:p>
          <a:p>
            <a:pPr marL="0" indent="0">
              <a:buNone/>
            </a:pPr>
            <a:r>
              <a:rPr lang="en-US" dirty="0" smtClean="0"/>
              <a:t>    c. His ability to understand the </a:t>
            </a:r>
            <a:r>
              <a:rPr lang="en-US" b="1" i="1" dirty="0" smtClean="0"/>
              <a:t>subtlety / subtleties </a:t>
            </a:r>
            <a:r>
              <a:rPr lang="en-US" dirty="0" smtClean="0"/>
              <a:t>of human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behavior makes his writing interesting.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8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A,C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b &amp; d. </a:t>
            </a:r>
            <a:r>
              <a:rPr lang="en-US" i="1" dirty="0" smtClean="0"/>
              <a:t>Unfold </a:t>
            </a:r>
            <a:r>
              <a:rPr lang="en-US" dirty="0" smtClean="0"/>
              <a:t>can’t be followed by a noun clause</a:t>
            </a:r>
            <a:r>
              <a:rPr lang="en-US" i="1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2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942" y="1525939"/>
            <a:ext cx="6985406" cy="4658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5544" y="694942"/>
            <a:ext cx="4059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5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9" y="131673"/>
            <a:ext cx="3817714" cy="247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64" y="1134741"/>
            <a:ext cx="3851682" cy="2561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914" y="3913632"/>
            <a:ext cx="3672701" cy="243516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052391" y="1887322"/>
            <a:ext cx="709575" cy="665683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840420" y="3030426"/>
            <a:ext cx="709575" cy="665683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8096" y="4762195"/>
            <a:ext cx="6217919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benefits of coffee</a:t>
            </a:r>
            <a:endParaRPr lang="en-US" sz="4400" dirty="0">
              <a:ln w="0"/>
              <a:solidFill>
                <a:schemeClr val="accent2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0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Write the correct form of these verbs in the blanks: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>
                <a:solidFill>
                  <a:srgbClr val="7030A0"/>
                </a:solidFill>
              </a:rPr>
              <a:t>1. drink    2</a:t>
            </a:r>
            <a:r>
              <a:rPr lang="en-US" sz="2400" b="1" dirty="0">
                <a:solidFill>
                  <a:srgbClr val="7030A0"/>
                </a:solidFill>
              </a:rPr>
              <a:t>. be </a:t>
            </a:r>
            <a:r>
              <a:rPr lang="en-US" sz="2400" b="1" dirty="0" smtClean="0">
                <a:solidFill>
                  <a:srgbClr val="7030A0"/>
                </a:solidFill>
              </a:rPr>
              <a:t>   3. not drink     4. consume     5. show      6. contain     7. find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a 10-year U.S. study, people who </a:t>
            </a:r>
            <a:r>
              <a:rPr lang="en-US" sz="1400" dirty="0" smtClean="0"/>
              <a:t>1</a:t>
            </a:r>
            <a:r>
              <a:rPr lang="en-US" dirty="0" smtClean="0"/>
              <a:t>______ </a:t>
            </a:r>
            <a:r>
              <a:rPr lang="en-US" dirty="0"/>
              <a:t>coffee regularly </a:t>
            </a:r>
            <a:r>
              <a:rPr lang="en-US" sz="1400" dirty="0" smtClean="0"/>
              <a:t>2</a:t>
            </a:r>
            <a:r>
              <a:rPr lang="en-US" dirty="0" smtClean="0"/>
              <a:t>______ </a:t>
            </a:r>
            <a:r>
              <a:rPr lang="en-US" dirty="0"/>
              <a:t>less likely to die of many causes, including heart disease and diabetes, than those who </a:t>
            </a:r>
            <a:r>
              <a:rPr lang="en-US" sz="1400" dirty="0" smtClean="0"/>
              <a:t>3</a:t>
            </a:r>
            <a:r>
              <a:rPr lang="en-US" dirty="0" smtClean="0"/>
              <a:t>______ coffee </a:t>
            </a:r>
            <a:r>
              <a:rPr lang="en-US" dirty="0"/>
              <a:t>at all.</a:t>
            </a:r>
          </a:p>
          <a:p>
            <a:pPr marL="0" indent="0">
              <a:buNone/>
            </a:pPr>
            <a:r>
              <a:rPr lang="en-US" dirty="0"/>
              <a:t>The more coffee study participants </a:t>
            </a:r>
            <a:r>
              <a:rPr lang="en-US" sz="1400" dirty="0" smtClean="0"/>
              <a:t>4</a:t>
            </a:r>
            <a:r>
              <a:rPr lang="en-US" dirty="0" smtClean="0"/>
              <a:t>______, </a:t>
            </a:r>
            <a:r>
              <a:rPr lang="en-US" dirty="0"/>
              <a:t>the lower their risk of dying, and decaf drinkers </a:t>
            </a:r>
            <a:r>
              <a:rPr lang="en-US" sz="1400" dirty="0" smtClean="0"/>
              <a:t>5</a:t>
            </a:r>
            <a:r>
              <a:rPr lang="en-US" dirty="0" smtClean="0"/>
              <a:t>______ </a:t>
            </a:r>
            <a:r>
              <a:rPr lang="en-US" dirty="0"/>
              <a:t>a similar pattern.</a:t>
            </a:r>
          </a:p>
          <a:p>
            <a:pPr marL="0" indent="0">
              <a:buNone/>
            </a:pPr>
            <a:r>
              <a:rPr lang="en-US" dirty="0" smtClean="0"/>
              <a:t>“Coffee </a:t>
            </a:r>
            <a:r>
              <a:rPr lang="en-US" sz="1400" dirty="0" smtClean="0"/>
              <a:t>6</a:t>
            </a:r>
            <a:r>
              <a:rPr lang="en-US" dirty="0" smtClean="0"/>
              <a:t>______ numerous biologically active compounds, including phenolic acids, potassium, and caffeine,” said lead author Dr. </a:t>
            </a:r>
            <a:r>
              <a:rPr lang="en-US" dirty="0" err="1" smtClean="0"/>
              <a:t>Erikka</a:t>
            </a:r>
            <a:r>
              <a:rPr lang="en-US" dirty="0" smtClean="0"/>
              <a:t> </a:t>
            </a:r>
            <a:r>
              <a:rPr lang="en-US" dirty="0" err="1" smtClean="0"/>
              <a:t>Loftfield</a:t>
            </a:r>
            <a:r>
              <a:rPr lang="en-US" dirty="0" smtClean="0"/>
              <a:t> of the National Cancer Institute in Rockville, Maryland.</a:t>
            </a:r>
          </a:p>
          <a:p>
            <a:pPr marL="0" indent="0">
              <a:buNone/>
            </a:pPr>
            <a:r>
              <a:rPr lang="en-US" dirty="0" smtClean="0"/>
              <a:t>Many studies </a:t>
            </a:r>
            <a:r>
              <a:rPr lang="en-US" sz="1400" dirty="0" smtClean="0"/>
              <a:t>7</a:t>
            </a:r>
            <a:r>
              <a:rPr lang="en-US" dirty="0" smtClean="0"/>
              <a:t>______ that coffee consumption is associated with lower risk of overall and heart-related mortality, </a:t>
            </a:r>
            <a:r>
              <a:rPr lang="en-US" dirty="0" err="1" smtClean="0"/>
              <a:t>Loftfield</a:t>
            </a:r>
            <a:r>
              <a:rPr lang="en-US" dirty="0" smtClean="0"/>
              <a:t> told Reuters Health by email.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159"/>
          </a:xfrm>
        </p:spPr>
        <p:txBody>
          <a:bodyPr>
            <a:normAutofit fontScale="90000"/>
          </a:bodyPr>
          <a:lstStyle/>
          <a:p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6905"/>
            <a:ext cx="10515600" cy="5070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10-year U.S. study, people who </a:t>
            </a:r>
            <a:r>
              <a:rPr lang="en-US" sz="1400" dirty="0" smtClean="0"/>
              <a:t>1 </a:t>
            </a:r>
            <a:r>
              <a:rPr lang="en-US" dirty="0" smtClean="0">
                <a:solidFill>
                  <a:srgbClr val="7030A0"/>
                </a:solidFill>
              </a:rPr>
              <a:t>drank </a:t>
            </a:r>
            <a:r>
              <a:rPr lang="en-US" dirty="0" smtClean="0"/>
              <a:t>coffee </a:t>
            </a:r>
            <a:r>
              <a:rPr lang="en-US" dirty="0"/>
              <a:t>regularly </a:t>
            </a:r>
            <a:r>
              <a:rPr lang="en-US" sz="1400" dirty="0" smtClean="0"/>
              <a:t>2</a:t>
            </a:r>
            <a:r>
              <a:rPr lang="en-US" dirty="0" smtClean="0">
                <a:solidFill>
                  <a:srgbClr val="7030A0"/>
                </a:solidFill>
              </a:rPr>
              <a:t> were</a:t>
            </a:r>
            <a:r>
              <a:rPr lang="en-US" dirty="0" smtClean="0"/>
              <a:t> </a:t>
            </a:r>
            <a:r>
              <a:rPr lang="en-US" dirty="0"/>
              <a:t>less likely to die of many causes, including heart disease and diabetes, than those who </a:t>
            </a:r>
            <a:r>
              <a:rPr lang="en-US" sz="1400" dirty="0" smtClean="0"/>
              <a:t>3 </a:t>
            </a:r>
            <a:r>
              <a:rPr lang="en-US" dirty="0" smtClean="0">
                <a:solidFill>
                  <a:srgbClr val="7030A0"/>
                </a:solidFill>
              </a:rPr>
              <a:t>didn’t drink</a:t>
            </a:r>
            <a:r>
              <a:rPr lang="en-US" dirty="0" smtClean="0"/>
              <a:t> coffee </a:t>
            </a:r>
            <a:r>
              <a:rPr lang="en-US" dirty="0"/>
              <a:t>at all.</a:t>
            </a:r>
          </a:p>
          <a:p>
            <a:pPr marL="0" indent="0">
              <a:buNone/>
            </a:pPr>
            <a:r>
              <a:rPr lang="en-US" dirty="0"/>
              <a:t>The more coffee study participants </a:t>
            </a:r>
            <a:r>
              <a:rPr lang="en-US" sz="14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consumed</a:t>
            </a:r>
            <a:r>
              <a:rPr lang="en-US" dirty="0" smtClean="0"/>
              <a:t>, </a:t>
            </a:r>
            <a:r>
              <a:rPr lang="en-US" dirty="0"/>
              <a:t>the lower their risk of dying, and decaf drinkers </a:t>
            </a:r>
            <a:r>
              <a:rPr lang="en-US" sz="1400" dirty="0" smtClean="0"/>
              <a:t>5 </a:t>
            </a:r>
            <a:r>
              <a:rPr lang="en-US" dirty="0" smtClean="0">
                <a:solidFill>
                  <a:srgbClr val="7030A0"/>
                </a:solidFill>
              </a:rPr>
              <a:t>showed</a:t>
            </a:r>
            <a:r>
              <a:rPr lang="en-US" dirty="0" smtClean="0"/>
              <a:t> </a:t>
            </a:r>
            <a:r>
              <a:rPr lang="en-US" dirty="0"/>
              <a:t>a similar pattern.</a:t>
            </a:r>
          </a:p>
          <a:p>
            <a:pPr marL="0" indent="0">
              <a:buNone/>
            </a:pPr>
            <a:r>
              <a:rPr lang="en-US" dirty="0" smtClean="0"/>
              <a:t>“Coffee </a:t>
            </a:r>
            <a:r>
              <a:rPr lang="en-US" sz="1400" dirty="0" smtClean="0"/>
              <a:t>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contains</a:t>
            </a:r>
            <a:r>
              <a:rPr lang="en-US" dirty="0" smtClean="0"/>
              <a:t> numerous biologically active compounds, including phenolic acids, potassium, and caffeine,” said lead author Dr. </a:t>
            </a:r>
            <a:r>
              <a:rPr lang="en-US" dirty="0" err="1" smtClean="0"/>
              <a:t>Erikka</a:t>
            </a:r>
            <a:r>
              <a:rPr lang="en-US" dirty="0" smtClean="0"/>
              <a:t> </a:t>
            </a:r>
            <a:r>
              <a:rPr lang="en-US" dirty="0" err="1" smtClean="0"/>
              <a:t>Loftfield</a:t>
            </a:r>
            <a:r>
              <a:rPr lang="en-US" dirty="0" smtClean="0"/>
              <a:t> of the National Cancer Institute in Rockville, Maryland.</a:t>
            </a:r>
          </a:p>
          <a:p>
            <a:pPr marL="0" indent="0">
              <a:buNone/>
            </a:pPr>
            <a:r>
              <a:rPr lang="en-US" dirty="0" smtClean="0"/>
              <a:t>Many studies </a:t>
            </a:r>
            <a:r>
              <a:rPr lang="en-US" sz="1400" dirty="0" smtClean="0"/>
              <a:t>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have found</a:t>
            </a:r>
            <a:r>
              <a:rPr lang="en-US" dirty="0" smtClean="0"/>
              <a:t> that coffee consumption is associated with lower risk of overall and heart-related mortality, </a:t>
            </a:r>
            <a:r>
              <a:rPr lang="en-US" dirty="0" err="1" smtClean="0"/>
              <a:t>Loftfield</a:t>
            </a:r>
            <a:r>
              <a:rPr lang="en-US" dirty="0" smtClean="0"/>
              <a:t> told Reuters Health by email.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579</Words>
  <Application>Microsoft Office PowerPoint</Application>
  <PresentationFormat>Widescreen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Times New Roman</vt:lpstr>
      <vt:lpstr>Office Theme</vt:lpstr>
      <vt:lpstr>Today’s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the correct form of these verbs in the blanks: 1. drink    2. be    3. not drink     4. consume     5. show      6. contain     7. find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Class</dc:title>
  <dc:creator>Samuela Eckstut</dc:creator>
  <cp:lastModifiedBy>Samuela Eckstut</cp:lastModifiedBy>
  <cp:revision>16</cp:revision>
  <dcterms:created xsi:type="dcterms:W3CDTF">2016-03-18T14:32:53Z</dcterms:created>
  <dcterms:modified xsi:type="dcterms:W3CDTF">2016-03-21T12:10:42Z</dcterms:modified>
</cp:coreProperties>
</file>