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7" r:id="rId3"/>
    <p:sldId id="268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B7446-99DC-4C97-862E-29DC1A7CF0CC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91877-8B66-4AA6-9086-9BC211F5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0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C16CCB0-BAB4-4DFE-9563-FC59690A6130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354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7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2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2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9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2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3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6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4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2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5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0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0D93F-7B62-4DAE-A4FA-CE3071513532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3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C00000"/>
                </a:solidFill>
              </a:rPr>
              <a:t>Today’s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7030A0"/>
                </a:solidFill>
              </a:rPr>
              <a:t>Verb tense comparison</a:t>
            </a:r>
          </a:p>
          <a:p>
            <a:pPr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Vocabulary study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700" b="1" dirty="0">
                <a:solidFill>
                  <a:srgbClr val="FF0000"/>
                </a:solidFill>
              </a:rPr>
              <a:t>BREAK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Debate</a:t>
            </a:r>
          </a:p>
        </p:txBody>
      </p:sp>
    </p:spTree>
    <p:extLst>
      <p:ext uri="{BB962C8B-B14F-4D97-AF65-F5344CB8AC3E}">
        <p14:creationId xmlns:p14="http://schemas.microsoft.com/office/powerpoint/2010/main" val="67840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 smtClean="0">
                <a:latin typeface="+mn-lt"/>
              </a:rPr>
              <a:t>Complete </a:t>
            </a:r>
            <a:r>
              <a:rPr lang="en-US" sz="3100" b="1" dirty="0">
                <a:latin typeface="+mn-lt"/>
              </a:rPr>
              <a:t>the sentences with the simple past, present perfect or present perfect progressive of </a:t>
            </a:r>
            <a:r>
              <a:rPr lang="en-US" sz="3100" b="1" i="1" dirty="0">
                <a:solidFill>
                  <a:srgbClr val="0070C0"/>
                </a:solidFill>
                <a:latin typeface="+mn-lt"/>
              </a:rPr>
              <a:t>read</a:t>
            </a:r>
            <a:r>
              <a:rPr lang="en-US" sz="3100" b="1" dirty="0">
                <a:solidFill>
                  <a:srgbClr val="0070C0"/>
                </a:solidFill>
                <a:latin typeface="+mn-lt"/>
              </a:rPr>
              <a:t>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1. </a:t>
            </a:r>
            <a:r>
              <a:rPr lang="en-US" dirty="0" err="1" smtClean="0"/>
              <a:t>Jinho</a:t>
            </a:r>
            <a:r>
              <a:rPr lang="en-US" dirty="0" smtClean="0"/>
              <a:t>: “I __ </a:t>
            </a:r>
            <a:r>
              <a:rPr lang="en-US" dirty="0"/>
              <a:t>a good book for core class.  I’m almost at the end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Carla: “I __ </a:t>
            </a:r>
            <a:r>
              <a:rPr lang="en-US" dirty="0"/>
              <a:t>about 150 pages of the core class book we have to read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/>
              <a:t>Tony: “I __ </a:t>
            </a:r>
            <a:r>
              <a:rPr lang="en-US" dirty="0"/>
              <a:t>a good book in core class. </a:t>
            </a:r>
            <a:r>
              <a:rPr lang="en-US" dirty="0" smtClean="0"/>
              <a:t>I </a:t>
            </a:r>
            <a:r>
              <a:rPr lang="en-US" dirty="0"/>
              <a:t>gave a report on it last week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/>
              <a:t>Sasha: “I </a:t>
            </a:r>
            <a:r>
              <a:rPr lang="en-US" dirty="0"/>
              <a:t>never </a:t>
            </a:r>
            <a:r>
              <a:rPr lang="en-US" dirty="0" smtClean="0"/>
              <a:t>__ </a:t>
            </a:r>
            <a:r>
              <a:rPr lang="en-US" dirty="0"/>
              <a:t>a book in English back </a:t>
            </a:r>
            <a:r>
              <a:rPr lang="en-US" dirty="0" smtClean="0"/>
              <a:t>home, so this is a new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experience for me.”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7132"/>
          </a:xfrm>
        </p:spPr>
        <p:txBody>
          <a:bodyPr>
            <a:normAutofit fontScale="90000"/>
          </a:bodyPr>
          <a:lstStyle/>
          <a:p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1. </a:t>
            </a:r>
            <a:r>
              <a:rPr lang="en-US" dirty="0" err="1" smtClean="0"/>
              <a:t>Jinho</a:t>
            </a:r>
            <a:r>
              <a:rPr lang="en-US" dirty="0" smtClean="0"/>
              <a:t>: “I </a:t>
            </a:r>
            <a:r>
              <a:rPr lang="en-US" b="1" dirty="0" smtClean="0">
                <a:solidFill>
                  <a:srgbClr val="0070C0"/>
                </a:solidFill>
              </a:rPr>
              <a:t>have been reading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 </a:t>
            </a:r>
            <a:r>
              <a:rPr lang="en-US" dirty="0"/>
              <a:t>good book for core class.  I’m almost at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 </a:t>
            </a:r>
            <a:r>
              <a:rPr lang="en-US" dirty="0"/>
              <a:t>end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Carla: “I </a:t>
            </a:r>
            <a:r>
              <a:rPr lang="en-US" b="1" dirty="0" smtClean="0">
                <a:solidFill>
                  <a:srgbClr val="0070C0"/>
                </a:solidFill>
              </a:rPr>
              <a:t>have read</a:t>
            </a:r>
            <a:r>
              <a:rPr lang="en-US" b="1" dirty="0" smtClean="0"/>
              <a:t> </a:t>
            </a:r>
            <a:r>
              <a:rPr lang="en-US" dirty="0"/>
              <a:t>about 150 pages of the core class book we have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to </a:t>
            </a:r>
            <a:r>
              <a:rPr lang="en-US" dirty="0"/>
              <a:t>read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/>
              <a:t>Tony: “I </a:t>
            </a:r>
            <a:r>
              <a:rPr lang="en-US" b="1" dirty="0" smtClean="0">
                <a:solidFill>
                  <a:srgbClr val="0070C0"/>
                </a:solidFill>
              </a:rPr>
              <a:t>have read</a:t>
            </a:r>
            <a:r>
              <a:rPr lang="en-US" b="1" dirty="0" smtClean="0"/>
              <a:t> </a:t>
            </a:r>
            <a:r>
              <a:rPr lang="en-US" dirty="0"/>
              <a:t>a good book in core class.  I gave a report on it </a:t>
            </a:r>
            <a:r>
              <a:rPr lang="en-US" dirty="0" smtClean="0"/>
              <a:t>last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week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/>
              <a:t>Sasha: “I </a:t>
            </a:r>
            <a:r>
              <a:rPr lang="en-US" dirty="0"/>
              <a:t>never </a:t>
            </a:r>
            <a:r>
              <a:rPr lang="en-US" b="1" dirty="0" smtClean="0">
                <a:solidFill>
                  <a:srgbClr val="0070C0"/>
                </a:solidFill>
              </a:rPr>
              <a:t>read</a:t>
            </a:r>
            <a:r>
              <a:rPr lang="en-US" dirty="0" smtClean="0"/>
              <a:t> </a:t>
            </a:r>
            <a:r>
              <a:rPr lang="en-US" dirty="0"/>
              <a:t>a book in English back </a:t>
            </a:r>
            <a:r>
              <a:rPr lang="en-US" dirty="0" smtClean="0"/>
              <a:t>home, so this is a new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experience for me.”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7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84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8913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B,C</a:t>
            </a:r>
          </a:p>
          <a:p>
            <a:pPr marL="0" indent="0">
              <a:buNone/>
            </a:pPr>
            <a:r>
              <a:rPr lang="en-US" dirty="0" smtClean="0"/>
              <a:t>       a. </a:t>
            </a:r>
            <a:r>
              <a:rPr lang="en-US" i="1" dirty="0" smtClean="0"/>
              <a:t>Bliss</a:t>
            </a:r>
            <a:r>
              <a:rPr lang="en-US" dirty="0" smtClean="0"/>
              <a:t> is </a:t>
            </a:r>
            <a:r>
              <a:rPr lang="en-US" dirty="0"/>
              <a:t>uncountable. (… </a:t>
            </a:r>
            <a:r>
              <a:rPr lang="en-US" i="1" dirty="0" smtClean="0"/>
              <a:t>looking for eternal bliss)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d. </a:t>
            </a:r>
            <a:r>
              <a:rPr lang="en-US" i="1" dirty="0" smtClean="0"/>
              <a:t>Bliss</a:t>
            </a:r>
            <a:r>
              <a:rPr lang="en-US" dirty="0" smtClean="0"/>
              <a:t> doesn’t collocate with </a:t>
            </a:r>
            <a:r>
              <a:rPr lang="en-US" i="1" dirty="0" smtClean="0"/>
              <a:t>great</a:t>
            </a:r>
            <a:r>
              <a:rPr lang="en-US" dirty="0" smtClean="0"/>
              <a:t>. </a:t>
            </a:r>
            <a:endParaRPr lang="en-US" sz="2600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2.  B,C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      </a:t>
            </a:r>
            <a:r>
              <a:rPr lang="en-US" dirty="0" smtClean="0"/>
              <a:t>a. </a:t>
            </a:r>
            <a:r>
              <a:rPr lang="en-US" i="1" dirty="0" smtClean="0"/>
              <a:t>Dictate </a:t>
            </a:r>
            <a:r>
              <a:rPr lang="en-US" dirty="0"/>
              <a:t>is </a:t>
            </a:r>
            <a:r>
              <a:rPr lang="en-US" dirty="0" smtClean="0"/>
              <a:t>not followed by a preposition</a:t>
            </a:r>
            <a:r>
              <a:rPr lang="en-US" i="1" dirty="0" smtClean="0"/>
              <a:t>.      </a:t>
            </a:r>
          </a:p>
          <a:p>
            <a:pPr marL="0" indent="0">
              <a:buNone/>
            </a:pPr>
            <a:r>
              <a:rPr lang="en-US" i="1" dirty="0" smtClean="0"/>
              <a:t>      </a:t>
            </a:r>
            <a:r>
              <a:rPr lang="en-US" dirty="0" smtClean="0"/>
              <a:t>d. </a:t>
            </a:r>
            <a:r>
              <a:rPr lang="en-US" i="1" dirty="0" smtClean="0"/>
              <a:t>Dictate </a:t>
            </a:r>
            <a:r>
              <a:rPr lang="en-US" dirty="0"/>
              <a:t>doesn’t collocate with </a:t>
            </a:r>
            <a:r>
              <a:rPr lang="en-US" i="1" dirty="0" smtClean="0"/>
              <a:t>factors.</a:t>
            </a:r>
            <a:r>
              <a:rPr lang="en-US" dirty="0" smtClean="0"/>
              <a:t> </a:t>
            </a:r>
          </a:p>
          <a:p>
            <a:pPr marL="514350" indent="-514350">
              <a:buAutoNum type="arabicPeriod" startAt="3"/>
            </a:pPr>
            <a:r>
              <a:rPr lang="en-US" dirty="0" smtClean="0">
                <a:solidFill>
                  <a:srgbClr val="C00000"/>
                </a:solidFill>
              </a:rPr>
              <a:t>C</a:t>
            </a:r>
          </a:p>
          <a:p>
            <a:pPr marL="0" indent="0">
              <a:buNone/>
            </a:pPr>
            <a:r>
              <a:rPr lang="en-US" dirty="0" smtClean="0"/>
              <a:t>      a. </a:t>
            </a:r>
            <a:r>
              <a:rPr lang="en-US" i="1" dirty="0" smtClean="0"/>
              <a:t>Fit </a:t>
            </a:r>
            <a:r>
              <a:rPr lang="en-US" dirty="0"/>
              <a:t>doesn’t collocate </a:t>
            </a:r>
            <a:r>
              <a:rPr lang="en-US" dirty="0" smtClean="0"/>
              <a:t>with the preposition </a:t>
            </a:r>
            <a:r>
              <a:rPr lang="en-US" i="1" dirty="0" smtClean="0"/>
              <a:t>with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b. </a:t>
            </a:r>
            <a:r>
              <a:rPr lang="en-US" i="1" dirty="0" smtClean="0"/>
              <a:t>Fit </a:t>
            </a:r>
            <a:r>
              <a:rPr lang="en-US" dirty="0" smtClean="0"/>
              <a:t>something </a:t>
            </a:r>
            <a:r>
              <a:rPr lang="en-US" i="1" dirty="0" smtClean="0"/>
              <a:t>to </a:t>
            </a:r>
            <a:r>
              <a:rPr lang="en-US" dirty="0" smtClean="0"/>
              <a:t>something</a:t>
            </a:r>
            <a:r>
              <a:rPr lang="en-US" i="1" dirty="0" smtClean="0"/>
              <a:t> </a:t>
            </a:r>
            <a:r>
              <a:rPr lang="en-US" sz="2000" dirty="0" smtClean="0"/>
              <a:t>(… </a:t>
            </a:r>
            <a:r>
              <a:rPr lang="en-US" sz="2200" i="1" dirty="0" smtClean="0"/>
              <a:t>fit their schedules </a:t>
            </a:r>
            <a:r>
              <a:rPr lang="en-US" sz="2200" b="1" i="1" dirty="0" smtClean="0"/>
              <a:t>to </a:t>
            </a:r>
            <a:r>
              <a:rPr lang="en-US" sz="2200" i="1" dirty="0" smtClean="0"/>
              <a:t>their children’s needs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d. </a:t>
            </a:r>
            <a:r>
              <a:rPr lang="en-US" i="1" dirty="0" smtClean="0"/>
              <a:t>Fit</a:t>
            </a:r>
            <a:r>
              <a:rPr lang="en-US" dirty="0" smtClean="0"/>
              <a:t> isn’t used in the progressive.</a:t>
            </a:r>
          </a:p>
        </p:txBody>
      </p:sp>
    </p:spTree>
    <p:extLst>
      <p:ext uri="{BB962C8B-B14F-4D97-AF65-F5344CB8AC3E}">
        <p14:creationId xmlns:p14="http://schemas.microsoft.com/office/powerpoint/2010/main" val="282678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4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4544"/>
            <a:ext cx="10515600" cy="5752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4. B,C</a:t>
            </a:r>
          </a:p>
          <a:p>
            <a:pPr marL="0" indent="0">
              <a:buNone/>
            </a:pPr>
            <a:r>
              <a:rPr lang="en-US" dirty="0" smtClean="0"/>
              <a:t>    a. In </a:t>
            </a:r>
            <a:r>
              <a:rPr lang="en-US" i="1" dirty="0" smtClean="0"/>
              <a:t>someone’s / possessive adj. </a:t>
            </a:r>
            <a:r>
              <a:rPr lang="en-US" dirty="0" smtClean="0"/>
              <a:t>nature</a:t>
            </a:r>
            <a:r>
              <a:rPr lang="en-US" i="1" dirty="0" smtClean="0"/>
              <a:t> </a:t>
            </a:r>
            <a:r>
              <a:rPr lang="en-US" sz="2400" dirty="0"/>
              <a:t>(… </a:t>
            </a:r>
            <a:r>
              <a:rPr lang="en-US" sz="2400" i="1" dirty="0" smtClean="0"/>
              <a:t>in </a:t>
            </a:r>
            <a:r>
              <a:rPr lang="en-US" sz="2400" b="1" i="1" dirty="0" smtClean="0"/>
              <a:t>her</a:t>
            </a:r>
            <a:r>
              <a:rPr lang="en-US" sz="2400" i="1" dirty="0" smtClean="0"/>
              <a:t> nature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d. </a:t>
            </a:r>
            <a:r>
              <a:rPr lang="en-US" i="1" dirty="0" smtClean="0"/>
              <a:t>Nature</a:t>
            </a:r>
            <a:r>
              <a:rPr lang="en-US" dirty="0" smtClean="0"/>
              <a:t> is countable after </a:t>
            </a:r>
            <a:r>
              <a:rPr lang="en-US" i="1" dirty="0" smtClean="0"/>
              <a:t>have</a:t>
            </a:r>
            <a:r>
              <a:rPr lang="en-US" dirty="0"/>
              <a:t>. </a:t>
            </a:r>
            <a:r>
              <a:rPr lang="en-US" sz="2400" dirty="0" smtClean="0"/>
              <a:t>(… has</a:t>
            </a:r>
            <a:r>
              <a:rPr lang="en-US" sz="2400" i="1" dirty="0" smtClean="0"/>
              <a:t> </a:t>
            </a:r>
            <a:r>
              <a:rPr lang="en-US" sz="2400" b="1" i="1" dirty="0" smtClean="0"/>
              <a:t>an</a:t>
            </a:r>
            <a:r>
              <a:rPr lang="en-US" sz="2400" i="1" dirty="0" smtClean="0"/>
              <a:t> easy-going nature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5. D</a:t>
            </a:r>
          </a:p>
          <a:p>
            <a:pPr marL="0" indent="0">
              <a:buNone/>
            </a:pPr>
            <a:r>
              <a:rPr lang="en-US" dirty="0" smtClean="0"/>
              <a:t>     a. </a:t>
            </a:r>
            <a:r>
              <a:rPr lang="en-US" i="1" dirty="0" smtClean="0"/>
              <a:t>Quest </a:t>
            </a:r>
            <a:r>
              <a:rPr lang="en-US" dirty="0" smtClean="0"/>
              <a:t>is followed by </a:t>
            </a:r>
            <a:r>
              <a:rPr lang="en-US" i="1" dirty="0" smtClean="0"/>
              <a:t>for</a:t>
            </a:r>
            <a:r>
              <a:rPr lang="en-US" dirty="0" smtClean="0"/>
              <a:t>.  </a:t>
            </a:r>
            <a:r>
              <a:rPr lang="en-US" sz="2400" dirty="0" smtClean="0"/>
              <a:t>(</a:t>
            </a:r>
            <a:r>
              <a:rPr lang="en-US" sz="2400" i="1" dirty="0" smtClean="0"/>
              <a:t>… the quest </a:t>
            </a:r>
            <a:r>
              <a:rPr lang="en-US" sz="2400" b="1" i="1" dirty="0" smtClean="0"/>
              <a:t>for</a:t>
            </a:r>
            <a:r>
              <a:rPr lang="en-US" sz="2400" b="1" dirty="0" smtClean="0"/>
              <a:t> </a:t>
            </a:r>
            <a:r>
              <a:rPr lang="en-US" sz="2400" i="1" dirty="0" smtClean="0"/>
              <a:t>a Mayan hidden treasure </a:t>
            </a:r>
            <a:r>
              <a:rPr lang="en-US" sz="2400" dirty="0" smtClean="0"/>
              <a:t>…)</a:t>
            </a:r>
          </a:p>
          <a:p>
            <a:pPr marL="0" indent="0">
              <a:buNone/>
            </a:pPr>
            <a:r>
              <a:rPr lang="en-US" dirty="0" smtClean="0"/>
              <a:t>     b. </a:t>
            </a:r>
            <a:r>
              <a:rPr lang="en-US" i="1" dirty="0"/>
              <a:t>Quest </a:t>
            </a:r>
            <a:r>
              <a:rPr lang="en-US" dirty="0"/>
              <a:t>is </a:t>
            </a:r>
            <a:r>
              <a:rPr lang="en-US" dirty="0" smtClean="0"/>
              <a:t>countable. </a:t>
            </a:r>
            <a:r>
              <a:rPr lang="en-US" sz="2400" dirty="0" smtClean="0"/>
              <a:t>(</a:t>
            </a:r>
            <a:r>
              <a:rPr lang="en-US" sz="2400" i="1" dirty="0" smtClean="0"/>
              <a:t>… on </a:t>
            </a:r>
            <a:r>
              <a:rPr lang="en-US" sz="2400" b="1" i="1" dirty="0" smtClean="0"/>
              <a:t>a</a:t>
            </a:r>
            <a:r>
              <a:rPr lang="en-US" sz="2400" i="1" dirty="0" smtClean="0"/>
              <a:t> spiritual quest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c. </a:t>
            </a:r>
            <a:r>
              <a:rPr lang="en-US" i="1" dirty="0" smtClean="0"/>
              <a:t>Quest</a:t>
            </a:r>
            <a:r>
              <a:rPr lang="en-US" dirty="0" smtClean="0"/>
              <a:t> is different from </a:t>
            </a:r>
            <a:r>
              <a:rPr lang="en-US" i="1" dirty="0" smtClean="0"/>
              <a:t>search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6. B</a:t>
            </a:r>
          </a:p>
          <a:p>
            <a:pPr marL="0" indent="0">
              <a:buNone/>
            </a:pPr>
            <a:r>
              <a:rPr lang="en-US" dirty="0" smtClean="0"/>
              <a:t>     a. </a:t>
            </a:r>
            <a:r>
              <a:rPr lang="en-US" i="1" dirty="0" smtClean="0"/>
              <a:t>shower </a:t>
            </a:r>
            <a:r>
              <a:rPr lang="en-US" b="1" i="1" dirty="0" smtClean="0"/>
              <a:t>someone</a:t>
            </a:r>
            <a:r>
              <a:rPr lang="en-US" i="1" dirty="0" smtClean="0"/>
              <a:t> </a:t>
            </a:r>
            <a:r>
              <a:rPr lang="en-US" b="1" i="1" dirty="0" smtClean="0"/>
              <a:t>with</a:t>
            </a:r>
            <a:r>
              <a:rPr lang="en-US" b="1" dirty="0" smtClean="0"/>
              <a:t> </a:t>
            </a:r>
            <a:r>
              <a:rPr lang="en-US" i="1" dirty="0" smtClean="0"/>
              <a:t>something </a:t>
            </a:r>
            <a:r>
              <a:rPr lang="en-US" sz="2600" dirty="0"/>
              <a:t>(… </a:t>
            </a:r>
            <a:r>
              <a:rPr lang="en-US" sz="2600" i="1" dirty="0" smtClean="0"/>
              <a:t>shower </a:t>
            </a:r>
            <a:r>
              <a:rPr lang="en-US" sz="2600" b="1" i="1" dirty="0" smtClean="0"/>
              <a:t>me with</a:t>
            </a:r>
            <a:r>
              <a:rPr lang="en-US" sz="2600" i="1" dirty="0" smtClean="0"/>
              <a:t> love</a:t>
            </a:r>
            <a:r>
              <a:rPr lang="en-US" sz="2600" dirty="0"/>
              <a:t>)</a:t>
            </a:r>
          </a:p>
          <a:p>
            <a:pPr marL="0" indent="0">
              <a:buNone/>
            </a:pPr>
            <a:r>
              <a:rPr lang="en-US" i="1" dirty="0" smtClean="0"/>
              <a:t>     </a:t>
            </a:r>
            <a:r>
              <a:rPr lang="en-US" dirty="0" smtClean="0"/>
              <a:t>c. The preposition after </a:t>
            </a:r>
            <a:r>
              <a:rPr lang="en-US" i="1" dirty="0" smtClean="0"/>
              <a:t>shower </a:t>
            </a:r>
            <a:r>
              <a:rPr lang="en-US" dirty="0" smtClean="0"/>
              <a:t>is </a:t>
            </a:r>
            <a:r>
              <a:rPr lang="en-US" i="1" dirty="0" smtClean="0"/>
              <a:t>with</a:t>
            </a:r>
            <a:r>
              <a:rPr lang="en-US" dirty="0" smtClean="0"/>
              <a:t>. </a:t>
            </a:r>
            <a:r>
              <a:rPr lang="en-US" sz="2600" dirty="0"/>
              <a:t>(</a:t>
            </a:r>
            <a:r>
              <a:rPr lang="en-US" sz="2600" i="1" dirty="0"/>
              <a:t>… </a:t>
            </a:r>
            <a:r>
              <a:rPr lang="en-US" sz="2600" i="1" dirty="0" smtClean="0"/>
              <a:t>was showered </a:t>
            </a:r>
            <a:r>
              <a:rPr lang="en-US" sz="2600" b="1" i="1" dirty="0" smtClean="0"/>
              <a:t>with</a:t>
            </a:r>
            <a:r>
              <a:rPr lang="en-US" sz="2600" i="1" dirty="0" smtClean="0"/>
              <a:t> praise</a:t>
            </a:r>
            <a:r>
              <a:rPr lang="en-US" sz="2600" dirty="0" smtClean="0"/>
              <a:t>)</a:t>
            </a:r>
            <a:endParaRPr lang="en-US" sz="2600" dirty="0"/>
          </a:p>
          <a:p>
            <a:pPr marL="0" indent="0">
              <a:buNone/>
            </a:pPr>
            <a:r>
              <a:rPr lang="en-US" i="1" dirty="0" smtClean="0"/>
              <a:t>     </a:t>
            </a:r>
            <a:r>
              <a:rPr lang="en-US" dirty="0" smtClean="0"/>
              <a:t>d. One cannot be </a:t>
            </a:r>
            <a:r>
              <a:rPr lang="en-US" i="1" dirty="0" smtClean="0"/>
              <a:t>showered</a:t>
            </a:r>
            <a:r>
              <a:rPr lang="en-US" dirty="0" smtClean="0"/>
              <a:t> with something negative.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1929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5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6943"/>
            <a:ext cx="10515600" cy="56000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7. A,B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c. </a:t>
            </a:r>
            <a:r>
              <a:rPr lang="en-US" i="1" dirty="0" smtClean="0"/>
              <a:t>Striking</a:t>
            </a:r>
            <a:r>
              <a:rPr lang="en-US" dirty="0" smtClean="0"/>
              <a:t> refers to people and things associated with people.</a:t>
            </a:r>
          </a:p>
          <a:p>
            <a:pPr marL="0" indent="0">
              <a:buNone/>
            </a:pPr>
            <a:r>
              <a:rPr lang="en-US" dirty="0" smtClean="0"/>
              <a:t>    d. </a:t>
            </a:r>
            <a:r>
              <a:rPr lang="en-US" i="1" dirty="0" smtClean="0"/>
              <a:t>He is a </a:t>
            </a:r>
            <a:r>
              <a:rPr lang="en-US" b="1" i="1" dirty="0" smtClean="0"/>
              <a:t>strikingly</a:t>
            </a:r>
            <a:r>
              <a:rPr lang="en-US" i="1" dirty="0" smtClean="0"/>
              <a:t> handsome man.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8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smtClean="0">
                <a:solidFill>
                  <a:srgbClr val="C00000"/>
                </a:solidFill>
              </a:rPr>
              <a:t>C,D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a &amp; b. </a:t>
            </a:r>
            <a:r>
              <a:rPr lang="en-US" i="1" dirty="0" smtClean="0"/>
              <a:t>Uncanny</a:t>
            </a:r>
            <a:r>
              <a:rPr lang="en-US" dirty="0" smtClean="0"/>
              <a:t> is used to talk about situations and abilities, not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things or people.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55022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Assignment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0951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Write sentences using </a:t>
            </a:r>
            <a:r>
              <a:rPr lang="en-US" b="1" dirty="0" smtClean="0">
                <a:solidFill>
                  <a:srgbClr val="0070C0"/>
                </a:solidFill>
              </a:rPr>
              <a:t>five words from Vocabulary Worksheet 8</a:t>
            </a:r>
            <a:r>
              <a:rPr lang="en-US" dirty="0" smtClean="0"/>
              <a:t>.  The suggested topic is </a:t>
            </a:r>
            <a:r>
              <a:rPr lang="en-US" i="1" dirty="0" smtClean="0"/>
              <a:t>your family</a:t>
            </a:r>
            <a:r>
              <a:rPr lang="en-US" dirty="0" smtClean="0"/>
              <a:t> (or </a:t>
            </a:r>
            <a:r>
              <a:rPr lang="en-US" i="1" dirty="0" smtClean="0"/>
              <a:t>your relationship with your family</a:t>
            </a:r>
            <a:r>
              <a:rPr lang="en-US" dirty="0" smtClean="0"/>
              <a:t>).   </a:t>
            </a:r>
            <a:r>
              <a:rPr lang="en-US" sz="2000" b="1" dirty="0" smtClean="0">
                <a:solidFill>
                  <a:srgbClr val="0070C0"/>
                </a:solidFill>
              </a:rPr>
              <a:t>(Due by 1:30 PM on Wednesday)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needn’t bring the OLT to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1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067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JUDGES’ WORKSHEET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9086"/>
            <a:ext cx="10515600" cy="532787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u="sng" dirty="0"/>
              <a:t>Opening Statement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 1</a:t>
            </a:r>
            <a:r>
              <a:rPr lang="en-US" dirty="0"/>
              <a:t>. What arguments did the Living-in-the-Sea side make?</a:t>
            </a:r>
          </a:p>
          <a:p>
            <a:pPr marL="0" indent="0">
              <a:buNone/>
            </a:pPr>
            <a:r>
              <a:rPr lang="en-US" dirty="0" smtClean="0"/>
              <a:t>  2</a:t>
            </a:r>
            <a:r>
              <a:rPr lang="en-US" dirty="0"/>
              <a:t>. What arguments did the Living-on-the-Moon side make?</a:t>
            </a:r>
          </a:p>
          <a:p>
            <a:pPr marL="0" indent="0">
              <a:buNone/>
            </a:pPr>
            <a:r>
              <a:rPr lang="en-US" b="1" u="sng" dirty="0"/>
              <a:t>Rebuttal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 3</a:t>
            </a:r>
            <a:r>
              <a:rPr lang="en-US" dirty="0"/>
              <a:t>. How did the Living-in-the-Sea side rebut* the other side’s arguments?</a:t>
            </a:r>
          </a:p>
          <a:p>
            <a:pPr marL="0" indent="0">
              <a:buNone/>
            </a:pPr>
            <a:r>
              <a:rPr lang="en-US" dirty="0" smtClean="0"/>
              <a:t>  4</a:t>
            </a:r>
            <a:r>
              <a:rPr lang="en-US" dirty="0"/>
              <a:t>. How did the Living-on-the-Moon side rebut the other side’s arguments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i="1" dirty="0">
                <a:solidFill>
                  <a:srgbClr val="0070C0"/>
                </a:solidFill>
              </a:rPr>
              <a:t>rebut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dirty="0"/>
              <a:t>to prove that a statement is false</a:t>
            </a:r>
          </a:p>
          <a:p>
            <a:pPr marL="0" indent="0">
              <a:buNone/>
            </a:pPr>
            <a:r>
              <a:rPr lang="en-US" b="1" u="sng" dirty="0" smtClean="0"/>
              <a:t>Response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 5</a:t>
            </a:r>
            <a:r>
              <a:rPr lang="en-US" dirty="0"/>
              <a:t>. What points did the Living-in-the-Sea side add?</a:t>
            </a:r>
          </a:p>
          <a:p>
            <a:pPr marL="0" indent="0">
              <a:buNone/>
            </a:pPr>
            <a:r>
              <a:rPr lang="en-US" dirty="0" smtClean="0"/>
              <a:t>  6</a:t>
            </a:r>
            <a:r>
              <a:rPr lang="en-US" dirty="0"/>
              <a:t>. What points did the Living-on-the-Moon side add?</a:t>
            </a:r>
          </a:p>
          <a:p>
            <a:pPr marL="0" indent="0">
              <a:buNone/>
            </a:pPr>
            <a:r>
              <a:rPr lang="en-US" b="1" u="sng" dirty="0"/>
              <a:t>Closing Statement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 7</a:t>
            </a:r>
            <a:r>
              <a:rPr lang="en-US" dirty="0"/>
              <a:t>. What arguments did the Living-in-the-Sea side restate?</a:t>
            </a:r>
          </a:p>
          <a:p>
            <a:pPr marL="0" indent="0">
              <a:buNone/>
            </a:pPr>
            <a:r>
              <a:rPr lang="en-US" dirty="0" smtClean="0"/>
              <a:t>  8</a:t>
            </a:r>
            <a:r>
              <a:rPr lang="en-US" dirty="0"/>
              <a:t>. What arguments did the Living-on-the-Moon side restate?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b="1" u="sng" dirty="0" smtClean="0"/>
              <a:t>Miscellaneous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9. Which side made the best arguments?  (Give details.)</a:t>
            </a:r>
          </a:p>
          <a:p>
            <a:pPr marL="0" indent="0">
              <a:buNone/>
            </a:pPr>
            <a:r>
              <a:rPr lang="en-US" dirty="0"/>
              <a:t>10. Which side spoke with </a:t>
            </a:r>
            <a:r>
              <a:rPr lang="en-US" dirty="0" smtClean="0"/>
              <a:t>more clarity</a:t>
            </a:r>
            <a:r>
              <a:rPr lang="en-US" dirty="0"/>
              <a:t>?  </a:t>
            </a:r>
          </a:p>
          <a:p>
            <a:pPr marL="0" indent="0">
              <a:buNone/>
            </a:pPr>
            <a:r>
              <a:rPr lang="en-US" dirty="0"/>
              <a:t>11. Which side seemed </a:t>
            </a:r>
            <a:r>
              <a:rPr lang="en-US" dirty="0" smtClean="0"/>
              <a:t>more </a:t>
            </a:r>
            <a:r>
              <a:rPr lang="en-US" dirty="0"/>
              <a:t>confident?  (Give reasons.)</a:t>
            </a:r>
          </a:p>
          <a:p>
            <a:pPr marL="0" indent="0">
              <a:buNone/>
            </a:pPr>
            <a:r>
              <a:rPr lang="en-US" dirty="0"/>
              <a:t>12. Which side had more persuasive powers?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3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628</Words>
  <Application>Microsoft Office PowerPoint</Application>
  <PresentationFormat>Widescreen</PresentationFormat>
  <Paragraphs>77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Today’s Class</vt:lpstr>
      <vt:lpstr>Complete the sentences with the simple past, present perfect or present perfect progressive of read.</vt:lpstr>
      <vt:lpstr>PowerPoint Presentation</vt:lpstr>
      <vt:lpstr>PowerPoint Presentation</vt:lpstr>
      <vt:lpstr>PowerPoint Presentation</vt:lpstr>
      <vt:lpstr>PowerPoint Presentation</vt:lpstr>
      <vt:lpstr>Assignment</vt:lpstr>
      <vt:lpstr>JUDGES’ WORKSHEET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Class</dc:title>
  <dc:creator>Samuela Eckstut</dc:creator>
  <cp:lastModifiedBy>Samuela Eckstut</cp:lastModifiedBy>
  <cp:revision>33</cp:revision>
  <dcterms:created xsi:type="dcterms:W3CDTF">2016-03-18T14:32:53Z</dcterms:created>
  <dcterms:modified xsi:type="dcterms:W3CDTF">2016-03-27T16:15:23Z</dcterms:modified>
</cp:coreProperties>
</file>