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64" r:id="rId3"/>
    <p:sldId id="265" r:id="rId4"/>
    <p:sldId id="266" r:id="rId5"/>
    <p:sldId id="267" r:id="rId6"/>
    <p:sldId id="258" r:id="rId7"/>
    <p:sldId id="257" r:id="rId8"/>
    <p:sldId id="259" r:id="rId9"/>
    <p:sldId id="260" r:id="rId10"/>
    <p:sldId id="261"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14D780-9FF9-4D25-A011-09E52045F2CD}" type="datetimeFigureOut">
              <a:rPr lang="en-US" smtClean="0"/>
              <a:t>2/10/2016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2B3FAA-FF92-4864-84F3-80011B028AAF}" type="slidenum">
              <a:rPr lang="en-US" smtClean="0"/>
              <a:t>‹#›</a:t>
            </a:fld>
            <a:endParaRPr lang="en-US"/>
          </a:p>
        </p:txBody>
      </p:sp>
    </p:spTree>
    <p:extLst>
      <p:ext uri="{BB962C8B-B14F-4D97-AF65-F5344CB8AC3E}">
        <p14:creationId xmlns:p14="http://schemas.microsoft.com/office/powerpoint/2010/main" val="3518905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1D81A1-2C13-40EF-96AD-5DC7EAC908B6}" type="slidenum">
              <a:rPr lang="en-US" altLang="en-US" smtClean="0"/>
              <a:pPr/>
              <a:t>1</a:t>
            </a:fld>
            <a:endParaRPr lang="en-US" altLang="en-US" smtClean="0"/>
          </a:p>
        </p:txBody>
      </p:sp>
    </p:spTree>
    <p:extLst>
      <p:ext uri="{BB962C8B-B14F-4D97-AF65-F5344CB8AC3E}">
        <p14:creationId xmlns:p14="http://schemas.microsoft.com/office/powerpoint/2010/main" val="337005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996256-BAC8-4C8F-8E5D-41F9D60F602C}"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301978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96256-BAC8-4C8F-8E5D-41F9D60F602C}"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141576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96256-BAC8-4C8F-8E5D-41F9D60F602C}"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403437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96256-BAC8-4C8F-8E5D-41F9D60F602C}"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9397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996256-BAC8-4C8F-8E5D-41F9D60F602C}"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338980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996256-BAC8-4C8F-8E5D-41F9D60F602C}"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180492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996256-BAC8-4C8F-8E5D-41F9D60F602C}" type="datetimeFigureOut">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55844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96256-BAC8-4C8F-8E5D-41F9D60F602C}" type="datetimeFigureOut">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124861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96256-BAC8-4C8F-8E5D-41F9D60F602C}" type="datetimeFigureOut">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63869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96256-BAC8-4C8F-8E5D-41F9D60F602C}"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359690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96256-BAC8-4C8F-8E5D-41F9D60F602C}"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9B4E1-1BD8-423E-9406-BA848C80C581}" type="slidenum">
              <a:rPr lang="en-US" smtClean="0"/>
              <a:t>‹#›</a:t>
            </a:fld>
            <a:endParaRPr lang="en-US"/>
          </a:p>
        </p:txBody>
      </p:sp>
    </p:spTree>
    <p:extLst>
      <p:ext uri="{BB962C8B-B14F-4D97-AF65-F5344CB8AC3E}">
        <p14:creationId xmlns:p14="http://schemas.microsoft.com/office/powerpoint/2010/main" val="1304276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96256-BAC8-4C8F-8E5D-41F9D60F602C}" type="datetimeFigureOut">
              <a:rPr lang="en-US" smtClean="0"/>
              <a:t>2/10/2016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9B4E1-1BD8-423E-9406-BA848C80C581}" type="slidenum">
              <a:rPr lang="en-US" smtClean="0"/>
              <a:t>‹#›</a:t>
            </a:fld>
            <a:endParaRPr lang="en-US"/>
          </a:p>
        </p:txBody>
      </p:sp>
    </p:spTree>
    <p:extLst>
      <p:ext uri="{BB962C8B-B14F-4D97-AF65-F5344CB8AC3E}">
        <p14:creationId xmlns:p14="http://schemas.microsoft.com/office/powerpoint/2010/main" val="3449445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050" b="1" dirty="0">
                <a:solidFill>
                  <a:srgbClr val="C00000"/>
                </a:solidFill>
              </a:rPr>
              <a:t>Today’s Class</a:t>
            </a:r>
          </a:p>
        </p:txBody>
      </p:sp>
      <p:sp>
        <p:nvSpPr>
          <p:cNvPr id="3" name="Content Placeholder 2"/>
          <p:cNvSpPr>
            <a:spLocks noGrp="1"/>
          </p:cNvSpPr>
          <p:nvPr>
            <p:ph idx="1"/>
          </p:nvPr>
        </p:nvSpPr>
        <p:spPr/>
        <p:txBody>
          <a:bodyPr>
            <a:normAutofit/>
          </a:bodyPr>
          <a:lstStyle/>
          <a:p>
            <a:pPr eaLnBrk="1" hangingPunct="1">
              <a:defRPr/>
            </a:pPr>
            <a:r>
              <a:rPr lang="en-US" dirty="0" smtClean="0">
                <a:solidFill>
                  <a:srgbClr val="00B050"/>
                </a:solidFill>
              </a:rPr>
              <a:t>Error analysis</a:t>
            </a:r>
          </a:p>
          <a:p>
            <a:pPr eaLnBrk="1" hangingPunct="1">
              <a:defRPr/>
            </a:pPr>
            <a:r>
              <a:rPr lang="en-US" dirty="0" smtClean="0">
                <a:solidFill>
                  <a:srgbClr val="7030A0"/>
                </a:solidFill>
              </a:rPr>
              <a:t>Color expressions</a:t>
            </a:r>
          </a:p>
          <a:p>
            <a:pPr eaLnBrk="1" hangingPunct="1">
              <a:defRPr/>
            </a:pPr>
            <a:r>
              <a:rPr lang="en-US" dirty="0" smtClean="0">
                <a:solidFill>
                  <a:schemeClr val="accent2">
                    <a:lumMod val="75000"/>
                  </a:schemeClr>
                </a:solidFill>
              </a:rPr>
              <a:t>Further practice with nouns</a:t>
            </a:r>
          </a:p>
          <a:p>
            <a:pPr eaLnBrk="1" hangingPunct="1">
              <a:defRPr/>
            </a:pPr>
            <a:r>
              <a:rPr lang="en-US" dirty="0" smtClean="0">
                <a:solidFill>
                  <a:schemeClr val="accent1">
                    <a:lumMod val="75000"/>
                  </a:schemeClr>
                </a:solidFill>
              </a:rPr>
              <a:t>Vocabulary worksheet 4</a:t>
            </a:r>
            <a:endParaRPr lang="en-US" dirty="0">
              <a:solidFill>
                <a:schemeClr val="accent1">
                  <a:lumMod val="75000"/>
                </a:schemeClr>
              </a:solidFill>
            </a:endParaRPr>
          </a:p>
          <a:p>
            <a:pPr eaLnBrk="1" hangingPunct="1">
              <a:defRPr/>
            </a:pPr>
            <a:r>
              <a:rPr lang="en-US" sz="3600" b="1" dirty="0" smtClean="0">
                <a:solidFill>
                  <a:srgbClr val="FF0000"/>
                </a:solidFill>
              </a:rPr>
              <a:t>BREAK</a:t>
            </a:r>
          </a:p>
          <a:p>
            <a:pPr eaLnBrk="1" hangingPunct="1">
              <a:defRPr/>
            </a:pPr>
            <a:r>
              <a:rPr lang="en-US" dirty="0" smtClean="0">
                <a:solidFill>
                  <a:schemeClr val="accent6">
                    <a:lumMod val="75000"/>
                  </a:schemeClr>
                </a:solidFill>
              </a:rPr>
              <a:t>Explanation of sentence homework</a:t>
            </a:r>
            <a:endParaRPr lang="en-US" dirty="0">
              <a:solidFill>
                <a:schemeClr val="accent6">
                  <a:lumMod val="75000"/>
                </a:schemeClr>
              </a:solidFill>
            </a:endParaRPr>
          </a:p>
          <a:p>
            <a:pPr eaLnBrk="1" hangingPunct="1">
              <a:defRPr/>
            </a:pPr>
            <a:r>
              <a:rPr lang="en-US" dirty="0" smtClean="0">
                <a:solidFill>
                  <a:schemeClr val="tx2"/>
                </a:solidFill>
              </a:rPr>
              <a:t>Further practice with conditional forms</a:t>
            </a:r>
            <a:endParaRPr lang="en-US" dirty="0">
              <a:solidFill>
                <a:schemeClr val="tx2"/>
              </a:solidFill>
            </a:endParaRPr>
          </a:p>
        </p:txBody>
      </p:sp>
    </p:spTree>
    <p:extLst>
      <p:ext uri="{BB962C8B-B14F-4D97-AF65-F5344CB8AC3E}">
        <p14:creationId xmlns:p14="http://schemas.microsoft.com/office/powerpoint/2010/main" val="1663329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Assignment</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Email sentences about sports using five of the phrasal verbs from Vocabulary Worksheet 4.  (Due by 5 PM on Saturday)</a:t>
            </a:r>
          </a:p>
          <a:p>
            <a:r>
              <a:rPr lang="en-US" dirty="0" smtClean="0"/>
              <a:t>When you email your sentences, include in the message an evaluation of your progress in the elective so far.  Indicate what is going well and/or not going well for you (and what you would like more of, or less of, in the class).</a:t>
            </a:r>
          </a:p>
          <a:p>
            <a:r>
              <a:rPr lang="en-US" dirty="0" smtClean="0"/>
              <a:t>Bring newest entries in vocabulary log to class next Wednesday.</a:t>
            </a:r>
          </a:p>
          <a:p>
            <a:r>
              <a:rPr lang="en-US" dirty="0" smtClean="0"/>
              <a:t>Review for quiz.</a:t>
            </a:r>
          </a:p>
          <a:p>
            <a:r>
              <a:rPr lang="en-US" dirty="0" smtClean="0"/>
              <a:t>Bring OLT to class.</a:t>
            </a:r>
            <a:endParaRPr lang="en-US" dirty="0"/>
          </a:p>
        </p:txBody>
      </p:sp>
    </p:spTree>
    <p:extLst>
      <p:ext uri="{BB962C8B-B14F-4D97-AF65-F5344CB8AC3E}">
        <p14:creationId xmlns:p14="http://schemas.microsoft.com/office/powerpoint/2010/main" val="8289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latin typeface="Arial" panose="020B0604020202020204" pitchFamily="34" charset="0"/>
                <a:cs typeface="Arial" panose="020B0604020202020204" pitchFamily="34" charset="0"/>
              </a:rPr>
              <a:t>Write the missing verb forms in the sentences from the reading about color.</a:t>
            </a:r>
            <a:endParaRPr lang="en-US" sz="28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t>"All of our studies were done in North America, so it raises the question whether the same kind of associations, the same kind of effects can be seen in other cultures, so that's a study that merits future research," Zhu said. "If </a:t>
            </a:r>
            <a:r>
              <a:rPr lang="en-US" dirty="0" smtClean="0"/>
              <a:t>it _____ (be) a </a:t>
            </a:r>
            <a:r>
              <a:rPr lang="en-US" dirty="0"/>
              <a:t>different culture that pairs red with different things, then </a:t>
            </a:r>
            <a:r>
              <a:rPr lang="en-US" dirty="0" smtClean="0"/>
              <a:t>we </a:t>
            </a:r>
            <a:r>
              <a:rPr lang="en-US" dirty="0"/>
              <a:t>_____ (be)</a:t>
            </a:r>
            <a:r>
              <a:rPr lang="en-US" dirty="0" smtClean="0"/>
              <a:t> </a:t>
            </a:r>
            <a:r>
              <a:rPr lang="en-US" dirty="0"/>
              <a:t>likely to see a different pattern of results</a:t>
            </a:r>
            <a:r>
              <a:rPr lang="en-US" dirty="0" smtClean="0"/>
              <a:t>.“</a:t>
            </a:r>
          </a:p>
          <a:p>
            <a:pPr marL="0" indent="0">
              <a:buNone/>
            </a:pPr>
            <a:endParaRPr lang="en-US" dirty="0"/>
          </a:p>
          <a:p>
            <a:pPr marL="0" indent="0">
              <a:buNone/>
            </a:pPr>
            <a:r>
              <a:rPr lang="en-US" dirty="0"/>
              <a:t>Color studies have obvious workplace and marketing implications -- and drawbacks. "I _____ </a:t>
            </a:r>
            <a:r>
              <a:rPr lang="en-US" dirty="0" smtClean="0"/>
              <a:t>(hate) it </a:t>
            </a:r>
            <a:r>
              <a:rPr lang="en-US" dirty="0"/>
              <a:t>if it _____ </a:t>
            </a:r>
            <a:r>
              <a:rPr lang="en-US" dirty="0" smtClean="0"/>
              <a:t>(turn out) that </a:t>
            </a:r>
            <a:r>
              <a:rPr lang="en-US" dirty="0"/>
              <a:t>people in education decided that people should be accurate instead of creative and painted all the rooms red," Palmer said.</a:t>
            </a:r>
          </a:p>
          <a:p>
            <a:pPr marL="0" indent="0">
              <a:buNone/>
            </a:pPr>
            <a:endParaRPr lang="en-US" dirty="0"/>
          </a:p>
        </p:txBody>
      </p:sp>
    </p:spTree>
    <p:extLst>
      <p:ext uri="{BB962C8B-B14F-4D97-AF65-F5344CB8AC3E}">
        <p14:creationId xmlns:p14="http://schemas.microsoft.com/office/powerpoint/2010/main" val="381482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846"/>
          </a:xfrm>
        </p:spPr>
        <p:txBody>
          <a:bodyPr>
            <a:normAutofit fontScale="90000"/>
          </a:bodyPr>
          <a:lstStyle/>
          <a:p>
            <a:endParaRPr lang="en-US"/>
          </a:p>
        </p:txBody>
      </p:sp>
      <p:sp>
        <p:nvSpPr>
          <p:cNvPr id="3" name="Content Placeholder 2"/>
          <p:cNvSpPr>
            <a:spLocks noGrp="1"/>
          </p:cNvSpPr>
          <p:nvPr>
            <p:ph idx="1"/>
          </p:nvPr>
        </p:nvSpPr>
        <p:spPr>
          <a:xfrm>
            <a:off x="838200" y="587829"/>
            <a:ext cx="10515600" cy="5589134"/>
          </a:xfrm>
        </p:spPr>
        <p:txBody>
          <a:bodyPr/>
          <a:lstStyle/>
          <a:p>
            <a:pPr marL="514350" indent="-514350">
              <a:buAutoNum type="arabicPeriod"/>
            </a:pPr>
            <a:r>
              <a:rPr lang="en-US" dirty="0" smtClean="0">
                <a:solidFill>
                  <a:srgbClr val="C00000"/>
                </a:solidFill>
              </a:rPr>
              <a:t>D</a:t>
            </a:r>
          </a:p>
          <a:p>
            <a:pPr marL="0" indent="0">
              <a:buNone/>
            </a:pPr>
            <a:r>
              <a:rPr lang="en-US" dirty="0"/>
              <a:t> </a:t>
            </a:r>
            <a:r>
              <a:rPr lang="en-US" dirty="0" smtClean="0"/>
              <a:t>      a. The </a:t>
            </a:r>
            <a:r>
              <a:rPr lang="en-US" smtClean="0"/>
              <a:t>past </a:t>
            </a:r>
            <a:r>
              <a:rPr lang="en-US" smtClean="0"/>
              <a:t>participle of </a:t>
            </a:r>
            <a:r>
              <a:rPr lang="en-US" b="1" i="1" dirty="0" smtClean="0"/>
              <a:t>feel</a:t>
            </a:r>
            <a:r>
              <a:rPr lang="en-US" b="1" dirty="0" smtClean="0"/>
              <a:t> </a:t>
            </a:r>
            <a:r>
              <a:rPr lang="en-US" dirty="0" smtClean="0"/>
              <a:t>is </a:t>
            </a:r>
            <a:r>
              <a:rPr lang="en-US" b="1" i="1" dirty="0" smtClean="0"/>
              <a:t>felt</a:t>
            </a:r>
            <a:r>
              <a:rPr lang="en-US" dirty="0" smtClean="0"/>
              <a:t>.</a:t>
            </a:r>
            <a:endParaRPr lang="en-US" b="1" dirty="0" smtClean="0"/>
          </a:p>
          <a:p>
            <a:pPr marL="0" indent="0">
              <a:buNone/>
            </a:pPr>
            <a:r>
              <a:rPr lang="en-US" b="1" dirty="0"/>
              <a:t> </a:t>
            </a:r>
            <a:r>
              <a:rPr lang="en-US" b="1" dirty="0" smtClean="0"/>
              <a:t>      </a:t>
            </a:r>
            <a:r>
              <a:rPr lang="en-US" dirty="0" smtClean="0"/>
              <a:t>b. </a:t>
            </a:r>
            <a:r>
              <a:rPr lang="en-US" dirty="0"/>
              <a:t>A gerund (verb + </a:t>
            </a:r>
            <a:r>
              <a:rPr lang="en-US" i="1" dirty="0" err="1"/>
              <a:t>ing</a:t>
            </a:r>
            <a:r>
              <a:rPr lang="en-US" dirty="0"/>
              <a:t>) comes after</a:t>
            </a:r>
            <a:r>
              <a:rPr lang="en-US" i="1" dirty="0"/>
              <a:t> </a:t>
            </a:r>
            <a:r>
              <a:rPr lang="en-US" i="1" dirty="0" smtClean="0"/>
              <a:t>feel up to</a:t>
            </a:r>
            <a:r>
              <a:rPr lang="en-US" dirty="0" smtClean="0"/>
              <a:t>.  (</a:t>
            </a:r>
            <a:r>
              <a:rPr lang="en-US" i="1" dirty="0" smtClean="0"/>
              <a:t>feel up to </a:t>
            </a:r>
            <a:r>
              <a:rPr lang="en-US" b="1" i="1" dirty="0" smtClean="0"/>
              <a:t>going</a:t>
            </a:r>
            <a:r>
              <a:rPr lang="en-US" dirty="0"/>
              <a:t>)</a:t>
            </a:r>
            <a:endParaRPr lang="en-US" dirty="0" smtClean="0"/>
          </a:p>
          <a:p>
            <a:pPr marL="0" indent="0">
              <a:buNone/>
            </a:pPr>
            <a:r>
              <a:rPr lang="en-US" dirty="0"/>
              <a:t> </a:t>
            </a:r>
            <a:r>
              <a:rPr lang="en-US" dirty="0" smtClean="0"/>
              <a:t>      c. … </a:t>
            </a:r>
            <a:r>
              <a:rPr lang="en-US" i="1" dirty="0" smtClean="0"/>
              <a:t>I don’t feel up </a:t>
            </a:r>
            <a:r>
              <a:rPr lang="en-US" b="1" i="1" dirty="0" smtClean="0"/>
              <a:t>to it</a:t>
            </a:r>
            <a:r>
              <a:rPr lang="en-US" dirty="0" smtClean="0"/>
              <a:t>.</a:t>
            </a:r>
          </a:p>
          <a:p>
            <a:pPr marL="514350" indent="-514350">
              <a:buAutoNum type="arabicPeriod" startAt="2"/>
            </a:pPr>
            <a:r>
              <a:rPr lang="en-US" dirty="0" smtClean="0">
                <a:solidFill>
                  <a:srgbClr val="C00000"/>
                </a:solidFill>
              </a:rPr>
              <a:t>A</a:t>
            </a:r>
            <a:r>
              <a:rPr lang="en-US" dirty="0" smtClean="0">
                <a:solidFill>
                  <a:srgbClr val="C00000"/>
                </a:solidFill>
              </a:rPr>
              <a:t>, B, C</a:t>
            </a:r>
          </a:p>
          <a:p>
            <a:pPr marL="0" indent="0">
              <a:buNone/>
            </a:pPr>
            <a:r>
              <a:rPr lang="en-US" dirty="0"/>
              <a:t> </a:t>
            </a:r>
            <a:r>
              <a:rPr lang="en-US" dirty="0" smtClean="0"/>
              <a:t>     d. … </a:t>
            </a:r>
            <a:r>
              <a:rPr lang="en-US" i="1" dirty="0" smtClean="0"/>
              <a:t>going on </a:t>
            </a:r>
            <a:r>
              <a:rPr lang="en-US" b="1" i="1" dirty="0" smtClean="0"/>
              <a:t>with</a:t>
            </a:r>
            <a:r>
              <a:rPr lang="en-US" i="1" dirty="0" smtClean="0"/>
              <a:t> Joe and Kate</a:t>
            </a:r>
          </a:p>
          <a:p>
            <a:pPr marL="514350" indent="-514350">
              <a:buAutoNum type="arabicPeriod" startAt="3"/>
            </a:pPr>
            <a:r>
              <a:rPr lang="en-US" dirty="0" smtClean="0">
                <a:solidFill>
                  <a:srgbClr val="C00000"/>
                </a:solidFill>
              </a:rPr>
              <a:t>A, C</a:t>
            </a:r>
          </a:p>
          <a:p>
            <a:pPr marL="0" indent="0">
              <a:buNone/>
            </a:pPr>
            <a:r>
              <a:rPr lang="en-US" dirty="0"/>
              <a:t> </a:t>
            </a:r>
            <a:r>
              <a:rPr lang="en-US" dirty="0" smtClean="0"/>
              <a:t>     b. </a:t>
            </a:r>
            <a:r>
              <a:rPr lang="en-US" i="1" dirty="0" smtClean="0"/>
              <a:t>Hold off</a:t>
            </a:r>
            <a:r>
              <a:rPr lang="en-US" dirty="0" smtClean="0"/>
              <a:t> is different from </a:t>
            </a:r>
            <a:r>
              <a:rPr lang="en-US" i="1" dirty="0" smtClean="0"/>
              <a:t>put off</a:t>
            </a:r>
            <a:r>
              <a:rPr lang="en-US" dirty="0" smtClean="0"/>
              <a:t> because you may not do it.</a:t>
            </a:r>
          </a:p>
          <a:p>
            <a:pPr marL="0" indent="0">
              <a:buNone/>
            </a:pPr>
            <a:r>
              <a:rPr lang="en-US" dirty="0"/>
              <a:t> </a:t>
            </a:r>
            <a:r>
              <a:rPr lang="en-US" dirty="0" smtClean="0"/>
              <a:t>     d. A gerund (verb + </a:t>
            </a:r>
            <a:r>
              <a:rPr lang="en-US" i="1" dirty="0" err="1" smtClean="0"/>
              <a:t>ing</a:t>
            </a:r>
            <a:r>
              <a:rPr lang="en-US" dirty="0" smtClean="0"/>
              <a:t>) comes after</a:t>
            </a:r>
            <a:r>
              <a:rPr lang="en-US" i="1" dirty="0" smtClean="0"/>
              <a:t> hold off</a:t>
            </a:r>
            <a:r>
              <a:rPr lang="en-US" dirty="0" smtClean="0"/>
              <a:t>.  (</a:t>
            </a:r>
            <a:r>
              <a:rPr lang="en-US" i="1" dirty="0" smtClean="0"/>
              <a:t>hold off </a:t>
            </a:r>
            <a:r>
              <a:rPr lang="en-US" b="1" i="1" dirty="0" smtClean="0"/>
              <a:t>going</a:t>
            </a:r>
            <a:r>
              <a:rPr lang="en-US" dirty="0"/>
              <a:t>)</a:t>
            </a:r>
            <a:endParaRPr lang="en-US" dirty="0" smtClean="0"/>
          </a:p>
        </p:txBody>
      </p:sp>
    </p:spTree>
    <p:extLst>
      <p:ext uri="{BB962C8B-B14F-4D97-AF65-F5344CB8AC3E}">
        <p14:creationId xmlns:p14="http://schemas.microsoft.com/office/powerpoint/2010/main" val="352298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418"/>
          </a:xfrm>
        </p:spPr>
        <p:txBody>
          <a:bodyPr>
            <a:normAutofit fontScale="90000"/>
          </a:bodyPr>
          <a:lstStyle/>
          <a:p>
            <a:endParaRPr lang="en-US" dirty="0"/>
          </a:p>
        </p:txBody>
      </p:sp>
      <p:sp>
        <p:nvSpPr>
          <p:cNvPr id="3" name="Content Placeholder 2"/>
          <p:cNvSpPr>
            <a:spLocks noGrp="1"/>
          </p:cNvSpPr>
          <p:nvPr>
            <p:ph idx="1"/>
          </p:nvPr>
        </p:nvSpPr>
        <p:spPr>
          <a:xfrm>
            <a:off x="838200" y="424544"/>
            <a:ext cx="10515600" cy="5752419"/>
          </a:xfrm>
        </p:spPr>
        <p:txBody>
          <a:bodyPr/>
          <a:lstStyle/>
          <a:p>
            <a:pPr marL="0" indent="0">
              <a:buNone/>
            </a:pPr>
            <a:r>
              <a:rPr lang="en-US" dirty="0" smtClean="0">
                <a:solidFill>
                  <a:srgbClr val="C00000"/>
                </a:solidFill>
              </a:rPr>
              <a:t>4. B</a:t>
            </a:r>
          </a:p>
          <a:p>
            <a:pPr marL="0" indent="0">
              <a:buNone/>
            </a:pPr>
            <a:r>
              <a:rPr lang="en-US" dirty="0"/>
              <a:t> </a:t>
            </a:r>
            <a:r>
              <a:rPr lang="en-US" dirty="0" smtClean="0"/>
              <a:t>   a. </a:t>
            </a:r>
            <a:r>
              <a:rPr lang="en-US" i="1" dirty="0" smtClean="0"/>
              <a:t>Look at</a:t>
            </a:r>
            <a:r>
              <a:rPr lang="en-US" dirty="0" smtClean="0"/>
              <a:t> is inseparable. (… </a:t>
            </a:r>
            <a:r>
              <a:rPr lang="en-US" i="1" dirty="0" smtClean="0"/>
              <a:t>look </a:t>
            </a:r>
            <a:r>
              <a:rPr lang="en-US" b="1" i="1" dirty="0" smtClean="0"/>
              <a:t>at your elbow </a:t>
            </a:r>
            <a:r>
              <a:rPr lang="en-US" i="1" dirty="0" smtClean="0"/>
              <a:t>carefully)</a:t>
            </a:r>
          </a:p>
          <a:p>
            <a:pPr marL="0" indent="0">
              <a:buNone/>
            </a:pPr>
            <a:r>
              <a:rPr lang="en-US" i="1" dirty="0"/>
              <a:t> </a:t>
            </a:r>
            <a:r>
              <a:rPr lang="en-US" i="1" dirty="0" smtClean="0"/>
              <a:t>   </a:t>
            </a:r>
            <a:r>
              <a:rPr lang="en-US" dirty="0" smtClean="0"/>
              <a:t>c. … </a:t>
            </a:r>
            <a:r>
              <a:rPr lang="en-US" i="1" dirty="0" smtClean="0"/>
              <a:t>look </a:t>
            </a:r>
            <a:r>
              <a:rPr lang="en-US" b="1" i="1" dirty="0" smtClean="0"/>
              <a:t>up</a:t>
            </a:r>
            <a:r>
              <a:rPr lang="en-US" i="1" dirty="0" smtClean="0"/>
              <a:t> the word …</a:t>
            </a:r>
          </a:p>
          <a:p>
            <a:pPr marL="0" indent="0">
              <a:buNone/>
            </a:pPr>
            <a:r>
              <a:rPr lang="en-US" i="1" dirty="0"/>
              <a:t> </a:t>
            </a:r>
            <a:r>
              <a:rPr lang="en-US" i="1" dirty="0" smtClean="0"/>
              <a:t>  </a:t>
            </a:r>
            <a:r>
              <a:rPr lang="en-US" dirty="0" smtClean="0"/>
              <a:t> d. This meaning of </a:t>
            </a:r>
            <a:r>
              <a:rPr lang="en-US" i="1" dirty="0" smtClean="0"/>
              <a:t>look at</a:t>
            </a:r>
            <a:r>
              <a:rPr lang="en-US" dirty="0" smtClean="0"/>
              <a:t> implies there is something wrong and that</a:t>
            </a:r>
          </a:p>
          <a:p>
            <a:pPr marL="0" indent="0">
              <a:buNone/>
            </a:pPr>
            <a:r>
              <a:rPr lang="en-US" dirty="0"/>
              <a:t> </a:t>
            </a:r>
            <a:r>
              <a:rPr lang="en-US" dirty="0" smtClean="0"/>
              <a:t>       someone with a special skill is going to try to find out what is </a:t>
            </a:r>
          </a:p>
          <a:p>
            <a:pPr marL="0" indent="0">
              <a:buNone/>
            </a:pPr>
            <a:r>
              <a:rPr lang="en-US" dirty="0"/>
              <a:t> </a:t>
            </a:r>
            <a:r>
              <a:rPr lang="en-US" dirty="0" smtClean="0"/>
              <a:t>       wrong. </a:t>
            </a:r>
            <a:r>
              <a:rPr lang="en-US" i="1" dirty="0" smtClean="0"/>
              <a:t> </a:t>
            </a:r>
            <a:r>
              <a:rPr lang="en-US" dirty="0" smtClean="0"/>
              <a:t>( … </a:t>
            </a:r>
            <a:r>
              <a:rPr lang="en-US" i="1" dirty="0" smtClean="0"/>
              <a:t>once a year for </a:t>
            </a:r>
            <a:r>
              <a:rPr lang="en-US" b="1" i="1" dirty="0" smtClean="0"/>
              <a:t>a check-up </a:t>
            </a:r>
            <a:r>
              <a:rPr lang="en-US" i="1" dirty="0" smtClean="0"/>
              <a:t>/ for him to </a:t>
            </a:r>
            <a:r>
              <a:rPr lang="en-US" b="1" i="1" dirty="0" smtClean="0"/>
              <a:t>examine </a:t>
            </a:r>
            <a:r>
              <a:rPr lang="en-US" i="1" dirty="0" smtClean="0"/>
              <a:t>me</a:t>
            </a:r>
            <a:r>
              <a:rPr lang="en-US" dirty="0" smtClean="0"/>
              <a:t>)</a:t>
            </a:r>
          </a:p>
          <a:p>
            <a:pPr marL="0" indent="0">
              <a:buNone/>
            </a:pPr>
            <a:r>
              <a:rPr lang="en-US" dirty="0" smtClean="0">
                <a:solidFill>
                  <a:srgbClr val="C00000"/>
                </a:solidFill>
              </a:rPr>
              <a:t>5. C,D</a:t>
            </a:r>
          </a:p>
          <a:p>
            <a:pPr marL="0" indent="0">
              <a:buNone/>
            </a:pPr>
            <a:r>
              <a:rPr lang="en-US" dirty="0"/>
              <a:t> </a:t>
            </a:r>
            <a:r>
              <a:rPr lang="en-US" dirty="0" smtClean="0"/>
              <a:t>    a. When you </a:t>
            </a:r>
            <a:r>
              <a:rPr lang="en-US" i="1" dirty="0" smtClean="0"/>
              <a:t>put something off</a:t>
            </a:r>
            <a:r>
              <a:rPr lang="en-US" dirty="0" smtClean="0"/>
              <a:t>, you eventually do it. (</a:t>
            </a:r>
            <a:r>
              <a:rPr lang="en-US" i="1" dirty="0" smtClean="0"/>
              <a:t>We </a:t>
            </a:r>
            <a:r>
              <a:rPr lang="en-US" b="1" i="1" dirty="0" smtClean="0"/>
              <a:t>canceled</a:t>
            </a:r>
          </a:p>
          <a:p>
            <a:pPr marL="0" indent="0">
              <a:buNone/>
            </a:pPr>
            <a:r>
              <a:rPr lang="en-US" i="1" dirty="0"/>
              <a:t> </a:t>
            </a:r>
            <a:r>
              <a:rPr lang="en-US" i="1" dirty="0" smtClean="0"/>
              <a:t>        the appointment.</a:t>
            </a:r>
            <a:r>
              <a:rPr lang="en-US" dirty="0" smtClean="0"/>
              <a:t>)</a:t>
            </a:r>
          </a:p>
          <a:p>
            <a:pPr marL="0" indent="0">
              <a:buNone/>
            </a:pPr>
            <a:r>
              <a:rPr lang="en-US" dirty="0"/>
              <a:t> </a:t>
            </a:r>
            <a:r>
              <a:rPr lang="en-US" dirty="0" smtClean="0"/>
              <a:t>    b. … </a:t>
            </a:r>
            <a:r>
              <a:rPr lang="en-US" i="1" dirty="0" smtClean="0"/>
              <a:t>so I </a:t>
            </a:r>
            <a:r>
              <a:rPr lang="en-US" b="1" i="1" dirty="0" smtClean="0"/>
              <a:t>put it off</a:t>
            </a:r>
            <a:r>
              <a:rPr lang="en-US" dirty="0" smtClean="0"/>
              <a:t>.</a:t>
            </a:r>
          </a:p>
          <a:p>
            <a:pPr marL="0" indent="0">
              <a:buNone/>
            </a:pPr>
            <a:endParaRPr lang="en-US" dirty="0"/>
          </a:p>
        </p:txBody>
      </p:sp>
    </p:spTree>
    <p:extLst>
      <p:ext uri="{BB962C8B-B14F-4D97-AF65-F5344CB8AC3E}">
        <p14:creationId xmlns:p14="http://schemas.microsoft.com/office/powerpoint/2010/main" val="416619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532"/>
          </a:xfrm>
        </p:spPr>
        <p:txBody>
          <a:bodyPr>
            <a:normAutofit fontScale="90000"/>
          </a:bodyPr>
          <a:lstStyle/>
          <a:p>
            <a:endParaRPr lang="en-US" dirty="0"/>
          </a:p>
        </p:txBody>
      </p:sp>
      <p:sp>
        <p:nvSpPr>
          <p:cNvPr id="3" name="Content Placeholder 2"/>
          <p:cNvSpPr>
            <a:spLocks noGrp="1"/>
          </p:cNvSpPr>
          <p:nvPr>
            <p:ph idx="1"/>
          </p:nvPr>
        </p:nvSpPr>
        <p:spPr>
          <a:xfrm>
            <a:off x="838200" y="576943"/>
            <a:ext cx="10515600" cy="5600020"/>
          </a:xfrm>
        </p:spPr>
        <p:txBody>
          <a:bodyPr/>
          <a:lstStyle/>
          <a:p>
            <a:pPr marL="0" indent="0">
              <a:buNone/>
            </a:pPr>
            <a:r>
              <a:rPr lang="en-US" dirty="0" smtClean="0">
                <a:solidFill>
                  <a:srgbClr val="C00000"/>
                </a:solidFill>
              </a:rPr>
              <a:t>6. C</a:t>
            </a:r>
          </a:p>
          <a:p>
            <a:pPr marL="0" indent="0">
              <a:buNone/>
            </a:pPr>
            <a:r>
              <a:rPr lang="en-US" dirty="0"/>
              <a:t> </a:t>
            </a:r>
            <a:r>
              <a:rPr lang="en-US" dirty="0" smtClean="0"/>
              <a:t>   a. … </a:t>
            </a:r>
            <a:r>
              <a:rPr lang="en-US" i="1" dirty="0" smtClean="0"/>
              <a:t>but they </a:t>
            </a:r>
            <a:r>
              <a:rPr lang="en-US" b="1" i="1" dirty="0" smtClean="0"/>
              <a:t>rode it out</a:t>
            </a:r>
            <a:r>
              <a:rPr lang="en-US" dirty="0" smtClean="0"/>
              <a:t>.</a:t>
            </a:r>
          </a:p>
          <a:p>
            <a:pPr marL="0" indent="0">
              <a:buNone/>
            </a:pPr>
            <a:r>
              <a:rPr lang="en-US" dirty="0"/>
              <a:t> </a:t>
            </a:r>
            <a:r>
              <a:rPr lang="en-US" dirty="0" smtClean="0"/>
              <a:t>   b. When you </a:t>
            </a:r>
            <a:r>
              <a:rPr lang="en-US" i="1" dirty="0" smtClean="0"/>
              <a:t>ride something out</a:t>
            </a:r>
            <a:r>
              <a:rPr lang="en-US" dirty="0" smtClean="0"/>
              <a:t>, you survive. If you stay in a burning</a:t>
            </a:r>
          </a:p>
          <a:p>
            <a:pPr marL="0" indent="0">
              <a:buNone/>
            </a:pPr>
            <a:r>
              <a:rPr lang="en-US" dirty="0"/>
              <a:t> </a:t>
            </a:r>
            <a:r>
              <a:rPr lang="en-US" dirty="0" smtClean="0"/>
              <a:t>        building, you will not survive.</a:t>
            </a:r>
          </a:p>
          <a:p>
            <a:pPr marL="0" indent="0">
              <a:buNone/>
            </a:pPr>
            <a:r>
              <a:rPr lang="en-US" dirty="0"/>
              <a:t> </a:t>
            </a:r>
            <a:r>
              <a:rPr lang="en-US" dirty="0" smtClean="0"/>
              <a:t>   d. The past participle of </a:t>
            </a:r>
            <a:r>
              <a:rPr lang="en-US" i="1" dirty="0" smtClean="0"/>
              <a:t>ride</a:t>
            </a:r>
            <a:r>
              <a:rPr lang="en-US" dirty="0" smtClean="0"/>
              <a:t> is </a:t>
            </a:r>
            <a:r>
              <a:rPr lang="en-US" i="1" dirty="0" smtClean="0"/>
              <a:t>ridden</a:t>
            </a:r>
            <a:r>
              <a:rPr lang="en-US" dirty="0" smtClean="0"/>
              <a:t>.  (</a:t>
            </a:r>
            <a:r>
              <a:rPr lang="en-US" i="1" dirty="0" smtClean="0"/>
              <a:t>He has </a:t>
            </a:r>
            <a:r>
              <a:rPr lang="en-US" b="1" i="1" dirty="0" smtClean="0"/>
              <a:t>ridden</a:t>
            </a:r>
            <a:r>
              <a:rPr lang="en-US" i="1" dirty="0" smtClean="0"/>
              <a:t> out many </a:t>
            </a:r>
            <a:r>
              <a:rPr lang="en-US" dirty="0" smtClean="0"/>
              <a:t>…)</a:t>
            </a:r>
          </a:p>
          <a:p>
            <a:pPr marL="0" indent="0">
              <a:buNone/>
            </a:pPr>
            <a:r>
              <a:rPr lang="en-US" dirty="0" smtClean="0">
                <a:solidFill>
                  <a:srgbClr val="C00000"/>
                </a:solidFill>
              </a:rPr>
              <a:t>7. D</a:t>
            </a:r>
          </a:p>
          <a:p>
            <a:pPr marL="0" indent="0">
              <a:buNone/>
            </a:pPr>
            <a:r>
              <a:rPr lang="en-US" dirty="0"/>
              <a:t> </a:t>
            </a:r>
            <a:r>
              <a:rPr lang="en-US" dirty="0" smtClean="0"/>
              <a:t>   a. If you want to add an object after </a:t>
            </a:r>
            <a:r>
              <a:rPr lang="en-US" i="1" dirty="0" smtClean="0"/>
              <a:t>tune in</a:t>
            </a:r>
            <a:r>
              <a:rPr lang="en-US" dirty="0" smtClean="0"/>
              <a:t>, use the preposition </a:t>
            </a:r>
            <a:r>
              <a:rPr lang="en-US" i="1" dirty="0" smtClean="0"/>
              <a:t>to</a:t>
            </a:r>
            <a:r>
              <a:rPr lang="en-US" dirty="0" smtClean="0"/>
              <a:t>.  </a:t>
            </a:r>
          </a:p>
          <a:p>
            <a:pPr marL="0" indent="0">
              <a:buNone/>
            </a:pPr>
            <a:r>
              <a:rPr lang="en-US" dirty="0"/>
              <a:t> </a:t>
            </a:r>
            <a:r>
              <a:rPr lang="en-US" dirty="0" smtClean="0"/>
              <a:t>       (</a:t>
            </a:r>
            <a:r>
              <a:rPr lang="en-US" i="1" dirty="0" smtClean="0"/>
              <a:t>Tune in </a:t>
            </a:r>
            <a:r>
              <a:rPr lang="en-US" b="1" i="1" dirty="0" smtClean="0"/>
              <a:t>to</a:t>
            </a:r>
            <a:r>
              <a:rPr lang="en-US" i="1" dirty="0" smtClean="0"/>
              <a:t> the program …</a:t>
            </a:r>
            <a:r>
              <a:rPr lang="en-US" dirty="0" smtClean="0"/>
              <a:t>)</a:t>
            </a:r>
          </a:p>
          <a:p>
            <a:pPr marL="0" indent="0">
              <a:buNone/>
            </a:pPr>
            <a:r>
              <a:rPr lang="en-US" dirty="0"/>
              <a:t> </a:t>
            </a:r>
            <a:r>
              <a:rPr lang="en-US" dirty="0" smtClean="0"/>
              <a:t>   b/c. </a:t>
            </a:r>
            <a:r>
              <a:rPr lang="en-US" i="1" dirty="0" smtClean="0"/>
              <a:t>Tune in</a:t>
            </a:r>
            <a:r>
              <a:rPr lang="en-US" dirty="0" smtClean="0"/>
              <a:t> refers only to what you watch or hear on TV or the radio.</a:t>
            </a:r>
          </a:p>
          <a:p>
            <a:pPr marL="0" indent="0">
              <a:buNone/>
            </a:pPr>
            <a:r>
              <a:rPr lang="en-US" dirty="0"/>
              <a:t> </a:t>
            </a:r>
            <a:r>
              <a:rPr lang="en-US" dirty="0" smtClean="0"/>
              <a:t>           b. </a:t>
            </a:r>
            <a:r>
              <a:rPr lang="en-US" i="1" dirty="0" smtClean="0"/>
              <a:t>Do you ever </a:t>
            </a:r>
            <a:r>
              <a:rPr lang="en-US" b="1" i="1" dirty="0" smtClean="0"/>
              <a:t>listen</a:t>
            </a:r>
            <a:r>
              <a:rPr lang="en-US" i="1" dirty="0" smtClean="0"/>
              <a:t> to podcasts?</a:t>
            </a:r>
            <a:endParaRPr lang="en-US" dirty="0" smtClean="0"/>
          </a:p>
          <a:p>
            <a:pPr marL="0" indent="0">
              <a:buNone/>
            </a:pPr>
            <a:r>
              <a:rPr lang="en-US" dirty="0"/>
              <a:t> </a:t>
            </a:r>
            <a:r>
              <a:rPr lang="en-US" dirty="0" smtClean="0"/>
              <a:t>           c. </a:t>
            </a:r>
            <a:r>
              <a:rPr lang="en-US" i="1" dirty="0" smtClean="0"/>
              <a:t>I didn’t quite </a:t>
            </a:r>
            <a:r>
              <a:rPr lang="en-US" b="1" i="1" dirty="0" smtClean="0"/>
              <a:t>hear</a:t>
            </a:r>
            <a:r>
              <a:rPr lang="en-US" i="1" dirty="0" smtClean="0"/>
              <a:t> what you just said.</a:t>
            </a:r>
            <a:endParaRPr lang="en-US" dirty="0"/>
          </a:p>
        </p:txBody>
      </p:sp>
    </p:spTree>
    <p:extLst>
      <p:ext uri="{BB962C8B-B14F-4D97-AF65-F5344CB8AC3E}">
        <p14:creationId xmlns:p14="http://schemas.microsoft.com/office/powerpoint/2010/main" val="163414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8275"/>
          </a:xfrm>
        </p:spPr>
        <p:txBody>
          <a:bodyPr>
            <a:normAutofit fontScale="90000"/>
          </a:bodyPr>
          <a:lstStyle/>
          <a:p>
            <a:endParaRPr lang="en-US"/>
          </a:p>
        </p:txBody>
      </p:sp>
      <p:sp>
        <p:nvSpPr>
          <p:cNvPr id="3" name="Content Placeholder 2"/>
          <p:cNvSpPr>
            <a:spLocks noGrp="1"/>
          </p:cNvSpPr>
          <p:nvPr>
            <p:ph idx="1"/>
          </p:nvPr>
        </p:nvSpPr>
        <p:spPr>
          <a:xfrm>
            <a:off x="838200" y="718457"/>
            <a:ext cx="10515600" cy="5458506"/>
          </a:xfrm>
        </p:spPr>
        <p:txBody>
          <a:bodyPr>
            <a:normAutofit lnSpcReduction="10000"/>
          </a:bodyPr>
          <a:lstStyle/>
          <a:p>
            <a:pPr marL="0" indent="0">
              <a:buNone/>
            </a:pPr>
            <a:r>
              <a:rPr lang="en-US" dirty="0" smtClean="0">
                <a:solidFill>
                  <a:srgbClr val="C00000"/>
                </a:solidFill>
              </a:rPr>
              <a:t>8. B,C</a:t>
            </a:r>
          </a:p>
          <a:p>
            <a:pPr marL="0" indent="0">
              <a:buNone/>
            </a:pPr>
            <a:r>
              <a:rPr lang="en-US" dirty="0"/>
              <a:t> </a:t>
            </a:r>
            <a:r>
              <a:rPr lang="en-US" dirty="0" smtClean="0"/>
              <a:t>   a. </a:t>
            </a:r>
            <a:r>
              <a:rPr lang="en-US" i="1" dirty="0" smtClean="0"/>
              <a:t>Turn out </a:t>
            </a:r>
            <a:r>
              <a:rPr lang="en-US" dirty="0" smtClean="0"/>
              <a:t>is not followed by a gerund.  </a:t>
            </a:r>
            <a:r>
              <a:rPr lang="en-US" i="1" dirty="0" smtClean="0"/>
              <a:t>Turn out </a:t>
            </a:r>
            <a:r>
              <a:rPr lang="en-US" dirty="0" smtClean="0"/>
              <a:t>is followed by an</a:t>
            </a:r>
          </a:p>
          <a:p>
            <a:pPr marL="0" indent="0">
              <a:buNone/>
            </a:pPr>
            <a:r>
              <a:rPr lang="en-US" dirty="0"/>
              <a:t> </a:t>
            </a:r>
            <a:r>
              <a:rPr lang="en-US" dirty="0" smtClean="0"/>
              <a:t>       infinitive or noun clause beginning with </a:t>
            </a:r>
            <a:r>
              <a:rPr lang="en-US" i="1" dirty="0" smtClean="0"/>
              <a:t>that</a:t>
            </a:r>
            <a:r>
              <a:rPr lang="en-US" dirty="0" smtClean="0"/>
              <a:t>.</a:t>
            </a:r>
          </a:p>
          <a:p>
            <a:pPr marL="0" indent="0">
              <a:buNone/>
            </a:pPr>
            <a:r>
              <a:rPr lang="en-US" dirty="0"/>
              <a:t> </a:t>
            </a:r>
            <a:r>
              <a:rPr lang="en-US" dirty="0" smtClean="0"/>
              <a:t>       (</a:t>
            </a:r>
            <a:r>
              <a:rPr lang="en-US" i="1" dirty="0" smtClean="0"/>
              <a:t>It turned out </a:t>
            </a:r>
            <a:r>
              <a:rPr lang="en-US" b="1" i="1" dirty="0" smtClean="0"/>
              <a:t>to be </a:t>
            </a:r>
            <a:r>
              <a:rPr lang="en-US" i="1" dirty="0" smtClean="0"/>
              <a:t>a very serious problem</a:t>
            </a:r>
            <a:r>
              <a:rPr lang="en-US" dirty="0" smtClean="0"/>
              <a:t>.)*</a:t>
            </a:r>
          </a:p>
          <a:p>
            <a:pPr marL="0" indent="0">
              <a:buNone/>
            </a:pPr>
            <a:r>
              <a:rPr lang="en-US" dirty="0"/>
              <a:t> </a:t>
            </a:r>
            <a:r>
              <a:rPr lang="en-US" dirty="0" smtClean="0"/>
              <a:t>       (</a:t>
            </a:r>
            <a:r>
              <a:rPr lang="en-US" i="1" dirty="0" smtClean="0"/>
              <a:t>It turned out </a:t>
            </a:r>
            <a:r>
              <a:rPr lang="en-US" b="1" i="1" dirty="0" smtClean="0"/>
              <a:t>that it was </a:t>
            </a:r>
            <a:r>
              <a:rPr lang="en-US" i="1" dirty="0" smtClean="0"/>
              <a:t>a very serious problem.</a:t>
            </a:r>
            <a:r>
              <a:rPr lang="en-US" dirty="0" smtClean="0"/>
              <a:t>) </a:t>
            </a:r>
          </a:p>
          <a:p>
            <a:pPr marL="0" indent="0">
              <a:buNone/>
            </a:pPr>
            <a:r>
              <a:rPr lang="en-US" dirty="0"/>
              <a:t> </a:t>
            </a:r>
            <a:r>
              <a:rPr lang="en-US" dirty="0" smtClean="0"/>
              <a:t>   d. </a:t>
            </a:r>
            <a:r>
              <a:rPr lang="en-US" i="1" dirty="0" smtClean="0"/>
              <a:t>Turn out </a:t>
            </a:r>
            <a:r>
              <a:rPr lang="en-US" dirty="0" smtClean="0"/>
              <a:t>means that </a:t>
            </a:r>
            <a:r>
              <a:rPr lang="en-US" u="sng" dirty="0" smtClean="0"/>
              <a:t>something happened </a:t>
            </a:r>
            <a:r>
              <a:rPr lang="en-US" dirty="0" smtClean="0"/>
              <a:t>in a particular way or</a:t>
            </a:r>
          </a:p>
          <a:p>
            <a:pPr marL="0" indent="0">
              <a:buNone/>
            </a:pPr>
            <a:r>
              <a:rPr lang="en-US" dirty="0"/>
              <a:t> </a:t>
            </a:r>
            <a:r>
              <a:rPr lang="en-US" dirty="0" smtClean="0"/>
              <a:t>        with a particular result, especially one that </a:t>
            </a:r>
            <a:r>
              <a:rPr lang="en-US" u="sng" dirty="0" smtClean="0"/>
              <a:t>you did not expect</a:t>
            </a:r>
            <a:r>
              <a:rPr lang="en-US" dirty="0" smtClean="0"/>
              <a:t>.</a:t>
            </a:r>
          </a:p>
          <a:p>
            <a:pPr marL="0" indent="0">
              <a:buNone/>
            </a:pPr>
            <a:r>
              <a:rPr lang="en-US" dirty="0"/>
              <a:t> </a:t>
            </a:r>
            <a:r>
              <a:rPr lang="en-US" dirty="0" smtClean="0"/>
              <a:t>        (</a:t>
            </a:r>
            <a:r>
              <a:rPr lang="en-US" i="1" dirty="0" smtClean="0"/>
              <a:t>The truth about the leader’s illness </a:t>
            </a:r>
            <a:r>
              <a:rPr lang="en-US" b="1" i="1" dirty="0" smtClean="0"/>
              <a:t>came out* </a:t>
            </a:r>
            <a:r>
              <a:rPr lang="en-US" i="1" dirty="0" smtClean="0"/>
              <a:t>yesterday</a:t>
            </a:r>
            <a:r>
              <a:rPr lang="en-US" dirty="0" smtClean="0"/>
              <a:t>.)</a:t>
            </a:r>
          </a:p>
          <a:p>
            <a:pPr marL="0" indent="0">
              <a:buNone/>
            </a:pPr>
            <a:endParaRPr lang="en-US" dirty="0"/>
          </a:p>
          <a:p>
            <a:pPr marL="0" indent="0">
              <a:buNone/>
            </a:pPr>
            <a:r>
              <a:rPr lang="en-US" dirty="0" smtClean="0"/>
              <a:t>        *</a:t>
            </a:r>
            <a:r>
              <a:rPr lang="en-US" i="1" dirty="0" smtClean="0"/>
              <a:t>Come out</a:t>
            </a:r>
            <a:r>
              <a:rPr lang="en-US" dirty="0" smtClean="0"/>
              <a:t> means </a:t>
            </a:r>
            <a:r>
              <a:rPr lang="en-US" i="1" dirty="0" smtClean="0"/>
              <a:t>to become publicly known, especially after  </a:t>
            </a:r>
          </a:p>
          <a:p>
            <a:pPr marL="0" indent="0">
              <a:buNone/>
            </a:pPr>
            <a:r>
              <a:rPr lang="en-US" i="1" dirty="0"/>
              <a:t> </a:t>
            </a:r>
            <a:r>
              <a:rPr lang="en-US" i="1" dirty="0" smtClean="0"/>
              <a:t>          being hidden</a:t>
            </a:r>
            <a:r>
              <a:rPr lang="en-US" dirty="0" smtClean="0"/>
              <a:t>.</a:t>
            </a:r>
            <a:endParaRPr lang="en-US" dirty="0"/>
          </a:p>
        </p:txBody>
      </p:sp>
    </p:spTree>
    <p:extLst>
      <p:ext uri="{BB962C8B-B14F-4D97-AF65-F5344CB8AC3E}">
        <p14:creationId xmlns:p14="http://schemas.microsoft.com/office/powerpoint/2010/main" val="351473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Do both sentences illustrate the meaning equally well?</a:t>
            </a:r>
            <a:endParaRPr lang="en-US" b="1" i="1" dirty="0"/>
          </a:p>
        </p:txBody>
      </p:sp>
      <p:sp>
        <p:nvSpPr>
          <p:cNvPr id="3" name="Content Placeholder 2"/>
          <p:cNvSpPr>
            <a:spLocks noGrp="1"/>
          </p:cNvSpPr>
          <p:nvPr>
            <p:ph idx="1"/>
          </p:nvPr>
        </p:nvSpPr>
        <p:spPr/>
        <p:txBody>
          <a:bodyPr>
            <a:normAutofit/>
          </a:bodyPr>
          <a:lstStyle/>
          <a:p>
            <a:pPr marL="514350" indent="-514350">
              <a:buAutoNum type="alphaLcPeriod"/>
            </a:pPr>
            <a:endParaRPr lang="en-US" sz="4000" dirty="0" smtClean="0"/>
          </a:p>
          <a:p>
            <a:pPr marL="514350" indent="-514350">
              <a:buAutoNum type="alphaLcPeriod"/>
            </a:pPr>
            <a:r>
              <a:rPr lang="en-US" sz="4000" dirty="0" smtClean="0"/>
              <a:t>The </a:t>
            </a:r>
            <a:r>
              <a:rPr lang="en-US" sz="4000" dirty="0"/>
              <a:t>child </a:t>
            </a:r>
            <a:r>
              <a:rPr lang="en-US" sz="4000" b="1" dirty="0"/>
              <a:t>makes up </a:t>
            </a:r>
            <a:r>
              <a:rPr lang="en-US" sz="4000" dirty="0"/>
              <a:t>stories. </a:t>
            </a:r>
            <a:endParaRPr lang="en-US" sz="4000" dirty="0" smtClean="0"/>
          </a:p>
          <a:p>
            <a:pPr marL="0" indent="0">
              <a:buNone/>
            </a:pPr>
            <a:endParaRPr lang="en-US" sz="4000" dirty="0" smtClean="0"/>
          </a:p>
          <a:p>
            <a:pPr marL="0" indent="0">
              <a:buNone/>
            </a:pPr>
            <a:r>
              <a:rPr lang="en-US" sz="4000" dirty="0" smtClean="0"/>
              <a:t>b. The </a:t>
            </a:r>
            <a:r>
              <a:rPr lang="en-US" sz="4000" dirty="0"/>
              <a:t>child </a:t>
            </a:r>
            <a:r>
              <a:rPr lang="en-US" sz="4000" b="1" dirty="0"/>
              <a:t>makes up </a:t>
            </a:r>
            <a:r>
              <a:rPr lang="en-US" sz="4000" dirty="0"/>
              <a:t>stories that show what a great imagination he has.</a:t>
            </a:r>
          </a:p>
        </p:txBody>
      </p:sp>
    </p:spTree>
    <p:extLst>
      <p:ext uri="{BB962C8B-B14F-4D97-AF65-F5344CB8AC3E}">
        <p14:creationId xmlns:p14="http://schemas.microsoft.com/office/powerpoint/2010/main" val="2456565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2020" y="163665"/>
            <a:ext cx="8029074" cy="5262979"/>
          </a:xfrm>
          <a:prstGeom prst="rect">
            <a:avLst/>
          </a:prstGeom>
        </p:spPr>
        <p:txBody>
          <a:bodyPr wrap="square">
            <a:spAutoFit/>
          </a:bodyPr>
          <a:lstStyle/>
          <a:p>
            <a:pPr indent="457200"/>
            <a:r>
              <a:rPr lang="en-US" sz="2800" dirty="0" err="1" smtClean="0">
                <a:effectLst/>
                <a:ea typeface="Times New Roman" panose="02020603050405020304" pitchFamily="18" charset="0"/>
                <a:cs typeface="Tahoma" panose="020B0604030504040204" pitchFamily="34" charset="0"/>
              </a:rPr>
              <a:t>i</a:t>
            </a:r>
            <a:r>
              <a:rPr lang="en-US" sz="2800" dirty="0" smtClean="0">
                <a:effectLst/>
                <a:ea typeface="Times New Roman" panose="02020603050405020304" pitchFamily="18" charset="0"/>
                <a:cs typeface="Tahoma" panose="020B0604030504040204" pitchFamily="34" charset="0"/>
              </a:rPr>
              <a:t>. I </a:t>
            </a:r>
            <a:r>
              <a:rPr lang="en-US" sz="2800" b="1" dirty="0" smtClean="0">
                <a:effectLst/>
                <a:ea typeface="Times New Roman" panose="02020603050405020304" pitchFamily="18" charset="0"/>
                <a:cs typeface="Tahoma" panose="020B0604030504040204" pitchFamily="34" charset="0"/>
              </a:rPr>
              <a:t>put off</a:t>
            </a:r>
            <a:r>
              <a:rPr lang="en-US" sz="2800" dirty="0" smtClean="0">
                <a:effectLst/>
                <a:ea typeface="Times New Roman" panose="02020603050405020304" pitchFamily="18" charset="0"/>
                <a:cs typeface="Tahoma" panose="020B0604030504040204" pitchFamily="34" charset="0"/>
              </a:rPr>
              <a:t> going shopping for my ski trip because I had to study.						</a:t>
            </a:r>
            <a:r>
              <a:rPr lang="en-US" sz="1400" dirty="0" smtClean="0">
                <a:effectLst/>
                <a:ea typeface="Times New Roman" panose="02020603050405020304" pitchFamily="18" charset="0"/>
                <a:cs typeface="Tahoma" panose="020B0604030504040204" pitchFamily="34" charset="0"/>
              </a:rPr>
              <a:t>	</a:t>
            </a:r>
            <a:endParaRPr lang="en-US" sz="1400" dirty="0" smtClean="0">
              <a:effectLst/>
              <a:ea typeface="Times New Roman" panose="02020603050405020304" pitchFamily="18" charset="0"/>
            </a:endParaRPr>
          </a:p>
          <a:p>
            <a:pPr indent="457200"/>
            <a:r>
              <a:rPr lang="en-US" sz="2800" dirty="0" smtClean="0">
                <a:effectLst/>
                <a:ea typeface="Times New Roman" panose="02020603050405020304" pitchFamily="18" charset="0"/>
                <a:cs typeface="Tahoma" panose="020B0604030504040204" pitchFamily="34" charset="0"/>
              </a:rPr>
              <a:t>ii. When I’m late for class, I don’t bother to </a:t>
            </a:r>
            <a:r>
              <a:rPr lang="en-US" sz="2800" b="1" dirty="0" smtClean="0">
                <a:effectLst/>
                <a:ea typeface="Times New Roman" panose="02020603050405020304" pitchFamily="18" charset="0"/>
                <a:cs typeface="Tahoma" panose="020B0604030504040204" pitchFamily="34" charset="0"/>
              </a:rPr>
              <a:t>make up</a:t>
            </a:r>
            <a:r>
              <a:rPr lang="en-US" sz="2800" dirty="0" smtClean="0">
                <a:effectLst/>
                <a:ea typeface="Times New Roman" panose="02020603050405020304" pitchFamily="18" charset="0"/>
                <a:cs typeface="Tahoma" panose="020B0604030504040204" pitchFamily="34" charset="0"/>
              </a:rPr>
              <a:t> an excuse.						</a:t>
            </a:r>
            <a:r>
              <a:rPr lang="en-US" sz="1400" dirty="0" smtClean="0">
                <a:effectLst/>
                <a:ea typeface="Times New Roman" panose="02020603050405020304" pitchFamily="18" charset="0"/>
                <a:cs typeface="Tahoma" panose="020B0604030504040204" pitchFamily="34" charset="0"/>
              </a:rPr>
              <a:t>	</a:t>
            </a:r>
            <a:endParaRPr lang="en-US" sz="1400" dirty="0" smtClean="0">
              <a:effectLst/>
              <a:ea typeface="Times New Roman" panose="02020603050405020304" pitchFamily="18" charset="0"/>
            </a:endParaRPr>
          </a:p>
          <a:p>
            <a:pPr indent="457200"/>
            <a:r>
              <a:rPr lang="en-US" sz="2800" dirty="0" smtClean="0">
                <a:effectLst/>
                <a:ea typeface="Times New Roman" panose="02020603050405020304" pitchFamily="18" charset="0"/>
                <a:cs typeface="Tahoma" panose="020B0604030504040204" pitchFamily="34" charset="0"/>
              </a:rPr>
              <a:t>iii. I had been hoping to get tickets for the next Red Sox game, but they’re already </a:t>
            </a:r>
            <a:r>
              <a:rPr lang="en-US" sz="2800" b="1" dirty="0" smtClean="0">
                <a:effectLst/>
                <a:ea typeface="Times New Roman" panose="02020603050405020304" pitchFamily="18" charset="0"/>
                <a:cs typeface="Tahoma" panose="020B0604030504040204" pitchFamily="34" charset="0"/>
              </a:rPr>
              <a:t>sold out</a:t>
            </a:r>
            <a:r>
              <a:rPr lang="en-US" sz="2800" dirty="0" smtClean="0">
                <a:effectLst/>
                <a:ea typeface="Times New Roman" panose="02020603050405020304" pitchFamily="18" charset="0"/>
                <a:cs typeface="Tahoma" panose="020B0604030504040204" pitchFamily="34" charset="0"/>
              </a:rPr>
              <a:t>.		</a:t>
            </a:r>
            <a:r>
              <a:rPr lang="en-US" sz="1400" dirty="0" smtClean="0">
                <a:effectLst/>
                <a:ea typeface="Times New Roman" panose="02020603050405020304" pitchFamily="18" charset="0"/>
                <a:cs typeface="Tahoma" panose="020B0604030504040204" pitchFamily="34" charset="0"/>
              </a:rPr>
              <a:t>		</a:t>
            </a:r>
            <a:endParaRPr lang="en-US" sz="1400" dirty="0" smtClean="0">
              <a:effectLst/>
              <a:ea typeface="Times New Roman" panose="02020603050405020304" pitchFamily="18" charset="0"/>
            </a:endParaRPr>
          </a:p>
          <a:p>
            <a:pPr indent="457200"/>
            <a:r>
              <a:rPr lang="en-US" sz="2800" dirty="0" smtClean="0">
                <a:effectLst/>
                <a:ea typeface="Times New Roman" panose="02020603050405020304" pitchFamily="18" charset="0"/>
                <a:cs typeface="Tahoma" panose="020B0604030504040204" pitchFamily="34" charset="0"/>
              </a:rPr>
              <a:t>iv. It </a:t>
            </a:r>
            <a:r>
              <a:rPr lang="en-US" sz="2800" b="1" dirty="0" smtClean="0">
                <a:effectLst/>
                <a:ea typeface="Times New Roman" panose="02020603050405020304" pitchFamily="18" charset="0"/>
                <a:cs typeface="Tahoma" panose="020B0604030504040204" pitchFamily="34" charset="0"/>
              </a:rPr>
              <a:t>turns out</a:t>
            </a:r>
            <a:r>
              <a:rPr lang="en-US" sz="2800" dirty="0" smtClean="0">
                <a:effectLst/>
                <a:ea typeface="Times New Roman" panose="02020603050405020304" pitchFamily="18" charset="0"/>
                <a:cs typeface="Tahoma" panose="020B0604030504040204" pitchFamily="34" charset="0"/>
              </a:rPr>
              <a:t> that I need an even higher score on the TOEFL than I had initially thought.			</a:t>
            </a:r>
            <a:r>
              <a:rPr lang="en-US" sz="1400" dirty="0" smtClean="0">
                <a:effectLst/>
                <a:ea typeface="Times New Roman" panose="02020603050405020304" pitchFamily="18" charset="0"/>
                <a:cs typeface="Tahoma" panose="020B0604030504040204" pitchFamily="34" charset="0"/>
              </a:rPr>
              <a:t>	</a:t>
            </a:r>
            <a:endParaRPr lang="en-US" sz="1400" dirty="0" smtClean="0">
              <a:effectLst/>
              <a:ea typeface="Times New Roman" panose="02020603050405020304" pitchFamily="18" charset="0"/>
            </a:endParaRPr>
          </a:p>
          <a:p>
            <a:pPr indent="457200"/>
            <a:r>
              <a:rPr lang="en-US" sz="2800" dirty="0" smtClean="0">
                <a:effectLst/>
                <a:ea typeface="Times New Roman" panose="02020603050405020304" pitchFamily="18" charset="0"/>
                <a:cs typeface="Tahoma" panose="020B0604030504040204" pitchFamily="34" charset="0"/>
              </a:rPr>
              <a:t>v. My friend always asks “What</a:t>
            </a:r>
            <a:r>
              <a:rPr lang="en-US" sz="2800" b="1" dirty="0" smtClean="0">
                <a:effectLst/>
                <a:ea typeface="Times New Roman" panose="02020603050405020304" pitchFamily="18" charset="0"/>
                <a:cs typeface="Tahoma" panose="020B0604030504040204" pitchFamily="34" charset="0"/>
              </a:rPr>
              <a:t>’s going on</a:t>
            </a:r>
            <a:r>
              <a:rPr lang="en-US" sz="2800" dirty="0" smtClean="0">
                <a:effectLst/>
                <a:ea typeface="Times New Roman" panose="02020603050405020304" pitchFamily="18" charset="0"/>
                <a:cs typeface="Tahoma" panose="020B0604030504040204" pitchFamily="34" charset="0"/>
              </a:rPr>
              <a:t>?” but never “How are you?”</a:t>
            </a:r>
            <a:endParaRPr lang="en-US" sz="2800" dirty="0">
              <a:effectLst/>
              <a:ea typeface="Times New Roman" panose="02020603050405020304" pitchFamily="18" charset="0"/>
            </a:endParaRPr>
          </a:p>
        </p:txBody>
      </p:sp>
    </p:spTree>
    <p:extLst>
      <p:ext uri="{BB962C8B-B14F-4D97-AF65-F5344CB8AC3E}">
        <p14:creationId xmlns:p14="http://schemas.microsoft.com/office/powerpoint/2010/main" val="1459837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C00000"/>
                </a:solidFill>
              </a:rPr>
              <a:t>Topic: Homework</a:t>
            </a:r>
            <a:endParaRPr lang="en-US" sz="3600" b="1" dirty="0">
              <a:solidFill>
                <a:srgbClr val="C00000"/>
              </a:solidFill>
            </a:endParaRPr>
          </a:p>
        </p:txBody>
      </p:sp>
      <p:sp>
        <p:nvSpPr>
          <p:cNvPr id="3" name="Content Placeholder 2"/>
          <p:cNvSpPr>
            <a:spLocks noGrp="1"/>
          </p:cNvSpPr>
          <p:nvPr>
            <p:ph idx="1"/>
          </p:nvPr>
        </p:nvSpPr>
        <p:spPr/>
        <p:txBody>
          <a:bodyPr/>
          <a:lstStyle/>
          <a:p>
            <a:r>
              <a:rPr lang="en-US" dirty="0" smtClean="0"/>
              <a:t>It </a:t>
            </a:r>
            <a:r>
              <a:rPr lang="en-US" b="1" dirty="0" smtClean="0"/>
              <a:t>turns out </a:t>
            </a:r>
            <a:r>
              <a:rPr lang="en-US" dirty="0" smtClean="0"/>
              <a:t>that there is no correlation between homework and achievement.</a:t>
            </a:r>
          </a:p>
          <a:p>
            <a:r>
              <a:rPr lang="en-US" dirty="0" smtClean="0"/>
              <a:t>I </a:t>
            </a:r>
            <a:r>
              <a:rPr lang="en-US" b="1" dirty="0" smtClean="0"/>
              <a:t>put off </a:t>
            </a:r>
            <a:r>
              <a:rPr lang="en-US" dirty="0" smtClean="0"/>
              <a:t>my homework until the last minute and then had to rush.</a:t>
            </a:r>
          </a:p>
          <a:p>
            <a:r>
              <a:rPr lang="en-US" dirty="0" smtClean="0"/>
              <a:t>I’m going to </a:t>
            </a:r>
            <a:r>
              <a:rPr lang="en-US" b="1" dirty="0" smtClean="0"/>
              <a:t>hold off </a:t>
            </a:r>
            <a:r>
              <a:rPr lang="en-US" dirty="0" smtClean="0"/>
              <a:t>doing the homework just in case the teacher changes her mind.</a:t>
            </a:r>
          </a:p>
          <a:p>
            <a:r>
              <a:rPr lang="en-US" dirty="0" smtClean="0"/>
              <a:t>I didn’t </a:t>
            </a:r>
            <a:r>
              <a:rPr lang="en-US" b="1" dirty="0" smtClean="0"/>
              <a:t>feel up to </a:t>
            </a:r>
            <a:r>
              <a:rPr lang="en-US" dirty="0" smtClean="0"/>
              <a:t>doing my homework last night, so I had to get up early this morning to do it.</a:t>
            </a:r>
          </a:p>
          <a:p>
            <a:r>
              <a:rPr lang="en-US" dirty="0" smtClean="0"/>
              <a:t>I did my homework in the dentist’s office as I waited to get one of my teeth </a:t>
            </a:r>
            <a:r>
              <a:rPr lang="en-US" b="1" dirty="0" smtClean="0"/>
              <a:t>looked at</a:t>
            </a:r>
            <a:r>
              <a:rPr lang="en-US" dirty="0" smtClean="0"/>
              <a:t>.</a:t>
            </a:r>
          </a:p>
          <a:p>
            <a:endParaRPr lang="en-US" dirty="0"/>
          </a:p>
        </p:txBody>
      </p:sp>
    </p:spTree>
    <p:extLst>
      <p:ext uri="{BB962C8B-B14F-4D97-AF65-F5344CB8AC3E}">
        <p14:creationId xmlns:p14="http://schemas.microsoft.com/office/powerpoint/2010/main" val="2959063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0222"/>
          </a:xfrm>
        </p:spPr>
        <p:txBody>
          <a:bodyPr>
            <a:normAutofit/>
          </a:bodyPr>
          <a:lstStyle/>
          <a:p>
            <a:r>
              <a:rPr lang="en-US" sz="3600" b="1" dirty="0" smtClean="0">
                <a:latin typeface="Arial" panose="020B0604020202020204" pitchFamily="34" charset="0"/>
                <a:cs typeface="Arial" panose="020B0604020202020204" pitchFamily="34" charset="0"/>
              </a:rPr>
              <a:t>Sentence Assignments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1179"/>
            <a:ext cx="10515600" cy="4965784"/>
          </a:xfrm>
        </p:spPr>
        <p:txBody>
          <a:bodyPr>
            <a:normAutofit/>
          </a:bodyPr>
          <a:lstStyle/>
          <a:p>
            <a:r>
              <a:rPr lang="en-US" dirty="0" smtClean="0"/>
              <a:t>Choose </a:t>
            </a:r>
            <a:r>
              <a:rPr lang="en-US" u="sng" dirty="0" smtClean="0"/>
              <a:t>five</a:t>
            </a:r>
            <a:r>
              <a:rPr lang="en-US" dirty="0" smtClean="0"/>
              <a:t> of the words that you think you can use correctly.</a:t>
            </a:r>
          </a:p>
          <a:p>
            <a:r>
              <a:rPr lang="en-US" dirty="0" smtClean="0"/>
              <a:t>Review the </a:t>
            </a:r>
            <a:r>
              <a:rPr lang="en-US" u="sng" dirty="0" smtClean="0"/>
              <a:t>grammar</a:t>
            </a:r>
            <a:r>
              <a:rPr lang="en-US" dirty="0" smtClean="0"/>
              <a:t> of the five words.</a:t>
            </a:r>
          </a:p>
          <a:p>
            <a:r>
              <a:rPr lang="en-US" dirty="0" smtClean="0"/>
              <a:t>If you don’t like the suggested topic, come up with another topic.</a:t>
            </a:r>
          </a:p>
          <a:p>
            <a:r>
              <a:rPr lang="en-US" dirty="0" smtClean="0"/>
              <a:t>Write the topic at the </a:t>
            </a:r>
            <a:r>
              <a:rPr lang="en-US" u="sng" dirty="0" smtClean="0"/>
              <a:t>top of the page</a:t>
            </a:r>
            <a:r>
              <a:rPr lang="en-US" dirty="0" smtClean="0"/>
              <a:t>.</a:t>
            </a:r>
          </a:p>
          <a:p>
            <a:r>
              <a:rPr lang="en-US" dirty="0" smtClean="0"/>
              <a:t>Write five sentences that show you understand the meaning of the words.  </a:t>
            </a:r>
            <a:r>
              <a:rPr lang="en-US" u="sng" dirty="0" smtClean="0"/>
              <a:t>Underline</a:t>
            </a:r>
            <a:r>
              <a:rPr lang="en-US" dirty="0" smtClean="0"/>
              <a:t> the words in each sentence.</a:t>
            </a:r>
          </a:p>
          <a:p>
            <a:r>
              <a:rPr lang="en-US" dirty="0" smtClean="0"/>
              <a:t>Re-read your sentences.  Make sure your spelling, capitalization and punctuation are correct.</a:t>
            </a:r>
          </a:p>
          <a:p>
            <a:r>
              <a:rPr lang="en-US" dirty="0" smtClean="0"/>
              <a:t>Email your sentences by 5 PM on Saturday.  </a:t>
            </a:r>
            <a:endParaRPr lang="en-US" dirty="0"/>
          </a:p>
        </p:txBody>
      </p:sp>
    </p:spTree>
    <p:extLst>
      <p:ext uri="{BB962C8B-B14F-4D97-AF65-F5344CB8AC3E}">
        <p14:creationId xmlns:p14="http://schemas.microsoft.com/office/powerpoint/2010/main" val="316572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2006</TotalTime>
  <Words>939</Words>
  <Application>Microsoft Office PowerPoint</Application>
  <PresentationFormat>Widescreen</PresentationFormat>
  <Paragraphs>84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Tahoma</vt:lpstr>
      <vt:lpstr>Times New Roman</vt:lpstr>
      <vt:lpstr>Office Theme</vt:lpstr>
      <vt:lpstr>Today’s Class</vt:lpstr>
      <vt:lpstr>PowerPoint Presentation</vt:lpstr>
      <vt:lpstr>PowerPoint Presentation</vt:lpstr>
      <vt:lpstr>PowerPoint Presentation</vt:lpstr>
      <vt:lpstr>PowerPoint Presentation</vt:lpstr>
      <vt:lpstr>Do both sentences illustrate the meaning equally well?</vt:lpstr>
      <vt:lpstr>PowerPoint Presentation</vt:lpstr>
      <vt:lpstr>Topic: Homework</vt:lpstr>
      <vt:lpstr>Sentence Assignments</vt:lpstr>
      <vt:lpstr>Assignment</vt:lpstr>
      <vt:lpstr>Write the missing verb forms in the sentences from the reading about color.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both sentences illustrate the meaning?</dc:title>
  <dc:creator>Samuela Eckstut</dc:creator>
  <cp:lastModifiedBy>Samuela Eckstut</cp:lastModifiedBy>
  <cp:revision>22</cp:revision>
  <dcterms:created xsi:type="dcterms:W3CDTF">2013-10-08T17:41:10Z</dcterms:created>
  <dcterms:modified xsi:type="dcterms:W3CDTF">2016-02-10T22:40:51Z</dcterms:modified>
</cp:coreProperties>
</file>