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7" r:id="rId3"/>
    <p:sldId id="268" r:id="rId4"/>
    <p:sldId id="269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4D780-9FF9-4D25-A011-09E52045F2CD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B3FAA-FF92-4864-84F3-80011B02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0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1D81A1-2C13-40EF-96AD-5DC7EAC908B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005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8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0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2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1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9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6256-BAC8-4C8F-8E5D-41F9D60F602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B4E1-1BD8-423E-9406-BA848C80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4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50" b="1" dirty="0">
                <a:solidFill>
                  <a:srgbClr val="C00000"/>
                </a:solidFill>
              </a:rPr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Error analysis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7030A0"/>
                </a:solidFill>
              </a:rPr>
              <a:t>Rules (1) for </a:t>
            </a:r>
            <a:r>
              <a:rPr lang="en-US" i="1" dirty="0" smtClean="0">
                <a:solidFill>
                  <a:srgbClr val="7030A0"/>
                </a:solidFill>
              </a:rPr>
              <a:t>the</a:t>
            </a:r>
            <a:endParaRPr lang="en-US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Inverted conditionals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BREAK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 vocabulary study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Discussion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Add </a:t>
            </a:r>
            <a:r>
              <a:rPr lang="en-US" sz="6000" b="1" i="1" dirty="0">
                <a:solidFill>
                  <a:srgbClr val="0070C0"/>
                </a:solidFill>
              </a:rPr>
              <a:t>the</a:t>
            </a:r>
            <a:r>
              <a:rPr lang="en-US" sz="6000" b="1" i="1" dirty="0"/>
              <a:t> </a:t>
            </a:r>
            <a:r>
              <a:rPr lang="en-US" sz="6000" b="1" dirty="0"/>
              <a:t>where necessary.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LcPeriod"/>
              <a:defRPr/>
            </a:pPr>
            <a:r>
              <a:rPr lang="en-US" dirty="0" smtClean="0"/>
              <a:t>It’s near ____ Beacon Street.		</a:t>
            </a:r>
          </a:p>
          <a:p>
            <a:pPr marL="514350" indent="-514350">
              <a:buFont typeface="Arial" panose="020B0604020202020204" pitchFamily="34" charset="0"/>
              <a:buAutoNum type="alphaLcPeriod"/>
              <a:defRPr/>
            </a:pPr>
            <a:r>
              <a:rPr lang="en-US" dirty="0" smtClean="0"/>
              <a:t>It’s near ____ Museum of Fine Arts.	</a:t>
            </a:r>
          </a:p>
          <a:p>
            <a:pPr>
              <a:buNone/>
              <a:defRPr/>
            </a:pPr>
            <a:r>
              <a:rPr lang="en-US" dirty="0" smtClean="0"/>
              <a:t>c.   It’s near ____ Sheraton Hotel.		</a:t>
            </a:r>
          </a:p>
          <a:p>
            <a:pPr>
              <a:buNone/>
              <a:defRPr/>
            </a:pPr>
            <a:r>
              <a:rPr lang="en-US" dirty="0" smtClean="0"/>
              <a:t>d.   It’s near ____ TD Bank.			 </a:t>
            </a:r>
          </a:p>
          <a:p>
            <a:pPr>
              <a:buNone/>
              <a:defRPr/>
            </a:pPr>
            <a:r>
              <a:rPr lang="en-US" dirty="0" smtClean="0"/>
              <a:t>e.    It’s near ____ Macy’s.</a:t>
            </a:r>
          </a:p>
          <a:p>
            <a:pPr>
              <a:buNone/>
              <a:defRPr/>
            </a:pPr>
            <a:r>
              <a:rPr lang="en-US" dirty="0" smtClean="0"/>
              <a:t>f.     It’s near ____ State House.</a:t>
            </a:r>
          </a:p>
          <a:p>
            <a:pPr>
              <a:buNone/>
              <a:defRPr/>
            </a:pPr>
            <a:r>
              <a:rPr lang="en-US" dirty="0" smtClean="0"/>
              <a:t>g.    It’s near ____ Trinity Church.</a:t>
            </a:r>
          </a:p>
          <a:p>
            <a:pPr>
              <a:buNone/>
              <a:defRPr/>
            </a:pPr>
            <a:r>
              <a:rPr lang="en-US" dirty="0" smtClean="0"/>
              <a:t>h.    It’s near ____ Bank of America.</a:t>
            </a:r>
          </a:p>
        </p:txBody>
      </p:sp>
    </p:spTree>
    <p:extLst>
      <p:ext uri="{BB962C8B-B14F-4D97-AF65-F5344CB8AC3E}">
        <p14:creationId xmlns:p14="http://schemas.microsoft.com/office/powerpoint/2010/main" val="399935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/>
              <a:t>Names </a:t>
            </a:r>
            <a:r>
              <a:rPr lang="en-US" b="1" u="sng" dirty="0" smtClean="0"/>
              <a:t>usually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without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the</a:t>
            </a:r>
            <a:r>
              <a:rPr lang="en-US" b="1" dirty="0" smtClean="0"/>
              <a:t>: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streets (</a:t>
            </a:r>
            <a:r>
              <a:rPr lang="en-US" altLang="en-US" b="1" smtClean="0">
                <a:solidFill>
                  <a:srgbClr val="C00000"/>
                </a:solidFill>
              </a:rPr>
              <a:t>Main Street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squares (</a:t>
            </a:r>
            <a:r>
              <a:rPr lang="en-US" altLang="en-US" b="1" smtClean="0">
                <a:solidFill>
                  <a:srgbClr val="C00000"/>
                </a:solidFill>
              </a:rPr>
              <a:t>Copley Square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parks (</a:t>
            </a:r>
            <a:r>
              <a:rPr lang="en-US" altLang="en-US" b="1" smtClean="0">
                <a:solidFill>
                  <a:srgbClr val="C00000"/>
                </a:solidFill>
              </a:rPr>
              <a:t>Central Park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banks (</a:t>
            </a:r>
            <a:r>
              <a:rPr lang="en-US" altLang="en-US" b="1" smtClean="0">
                <a:solidFill>
                  <a:srgbClr val="C00000"/>
                </a:solidFill>
              </a:rPr>
              <a:t>TD Bank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churches &amp; other religious buildings (</a:t>
            </a:r>
            <a:r>
              <a:rPr lang="en-US" altLang="en-US" b="1" smtClean="0">
                <a:solidFill>
                  <a:srgbClr val="C00000"/>
                </a:solidFill>
              </a:rPr>
              <a:t>Kings Church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places beginning with people’s names (</a:t>
            </a:r>
            <a:r>
              <a:rPr lang="en-US" altLang="en-US" b="1" smtClean="0">
                <a:solidFill>
                  <a:srgbClr val="C00000"/>
                </a:solidFill>
              </a:rPr>
              <a:t>McDonalds</a:t>
            </a:r>
            <a:r>
              <a:rPr lang="en-US" altLang="en-US" smtClean="0"/>
              <a:t>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578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/>
              <a:t>Names </a:t>
            </a:r>
            <a:r>
              <a:rPr lang="en-US" b="1" u="sng" dirty="0" smtClean="0"/>
              <a:t>usually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without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the</a:t>
            </a:r>
            <a:r>
              <a:rPr lang="en-US" b="1" dirty="0" smtClean="0"/>
              <a:t>: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streets (</a:t>
            </a:r>
            <a:r>
              <a:rPr lang="en-US" altLang="en-US" b="1" smtClean="0">
                <a:solidFill>
                  <a:srgbClr val="C00000"/>
                </a:solidFill>
              </a:rPr>
              <a:t>Main Street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squares (</a:t>
            </a:r>
            <a:r>
              <a:rPr lang="en-US" altLang="en-US" b="1" smtClean="0">
                <a:solidFill>
                  <a:srgbClr val="C00000"/>
                </a:solidFill>
              </a:rPr>
              <a:t>Copley Square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parks (</a:t>
            </a:r>
            <a:r>
              <a:rPr lang="en-US" altLang="en-US" b="1" smtClean="0">
                <a:solidFill>
                  <a:srgbClr val="C00000"/>
                </a:solidFill>
              </a:rPr>
              <a:t>Central Park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banks (</a:t>
            </a:r>
            <a:r>
              <a:rPr lang="en-US" altLang="en-US" b="1" smtClean="0">
                <a:solidFill>
                  <a:srgbClr val="C00000"/>
                </a:solidFill>
              </a:rPr>
              <a:t>TD Bank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churches &amp; other religious buildings (</a:t>
            </a:r>
            <a:r>
              <a:rPr lang="en-US" altLang="en-US" b="1" smtClean="0">
                <a:solidFill>
                  <a:srgbClr val="C00000"/>
                </a:solidFill>
              </a:rPr>
              <a:t>Kings Church</a:t>
            </a:r>
            <a:r>
              <a:rPr lang="en-US" altLang="en-US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places beginning with people’s names (</a:t>
            </a:r>
            <a:r>
              <a:rPr lang="en-US" altLang="en-US" b="1" smtClean="0">
                <a:solidFill>
                  <a:srgbClr val="C00000"/>
                </a:solidFill>
              </a:rPr>
              <a:t>McDonalds</a:t>
            </a:r>
            <a:r>
              <a:rPr lang="en-US" altLang="en-US" smtClean="0"/>
              <a:t>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899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4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The past participle of </a:t>
            </a:r>
            <a:r>
              <a:rPr lang="en-US" b="1" i="1" dirty="0" smtClean="0"/>
              <a:t>bear</a:t>
            </a: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b="1" i="1" dirty="0" smtClean="0"/>
              <a:t>bore</a:t>
            </a:r>
            <a:r>
              <a:rPr lang="en-US" dirty="0" smtClean="0"/>
              <a:t>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 smtClean="0"/>
              <a:t>b. </a:t>
            </a:r>
            <a:r>
              <a:rPr lang="en-US" i="1" dirty="0" smtClean="0"/>
              <a:t>Bear </a:t>
            </a:r>
            <a:r>
              <a:rPr lang="en-US" dirty="0" smtClean="0"/>
              <a:t>is transitive.  (</a:t>
            </a:r>
            <a:r>
              <a:rPr lang="en-US" i="1" dirty="0" smtClean="0"/>
              <a:t>bear </a:t>
            </a:r>
            <a:r>
              <a:rPr lang="en-US" b="1" i="1" dirty="0" smtClean="0"/>
              <a:t>it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</a:t>
            </a:r>
            <a:r>
              <a:rPr lang="en-US" i="1" dirty="0"/>
              <a:t>Bear </a:t>
            </a:r>
            <a:r>
              <a:rPr lang="en-US" dirty="0"/>
              <a:t>is </a:t>
            </a:r>
            <a:r>
              <a:rPr lang="en-US" dirty="0" smtClean="0"/>
              <a:t>followed by </a:t>
            </a:r>
            <a:r>
              <a:rPr lang="en-US" i="1" dirty="0" smtClean="0"/>
              <a:t>for. (bear the blame </a:t>
            </a:r>
            <a:r>
              <a:rPr lang="en-US" b="1" i="1" dirty="0" smtClean="0"/>
              <a:t>for </a:t>
            </a:r>
            <a:r>
              <a:rPr lang="en-US" i="1" dirty="0" smtClean="0"/>
              <a:t>doing that)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C</a:t>
            </a:r>
          </a:p>
          <a:p>
            <a:pPr marL="0" indent="0">
              <a:buNone/>
            </a:pPr>
            <a:r>
              <a:rPr lang="en-US" dirty="0" smtClean="0"/>
              <a:t>      a. … </a:t>
            </a:r>
            <a:r>
              <a:rPr lang="en-US" i="1" dirty="0" smtClean="0"/>
              <a:t>check </a:t>
            </a:r>
            <a:r>
              <a:rPr lang="en-US" b="1" i="1" dirty="0" smtClean="0"/>
              <a:t>it out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en-US" dirty="0" smtClean="0"/>
              <a:t>b. </a:t>
            </a:r>
            <a:r>
              <a:rPr lang="en-US" i="1" dirty="0" smtClean="0"/>
              <a:t>Check out </a:t>
            </a:r>
            <a:r>
              <a:rPr lang="en-US" dirty="0" smtClean="0"/>
              <a:t>is transitive.  (</a:t>
            </a:r>
            <a:r>
              <a:rPr lang="en-US" i="1" dirty="0" smtClean="0"/>
              <a:t>check </a:t>
            </a:r>
            <a:r>
              <a:rPr lang="en-US" b="1" i="1" dirty="0" smtClean="0"/>
              <a:t>it out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d. </a:t>
            </a:r>
            <a:r>
              <a:rPr lang="en-US" i="1" dirty="0" smtClean="0"/>
              <a:t>Check out </a:t>
            </a:r>
            <a:r>
              <a:rPr lang="en-US" dirty="0" smtClean="0"/>
              <a:t>does not collocate with </a:t>
            </a:r>
            <a:r>
              <a:rPr lang="en-US" i="1" dirty="0" smtClean="0"/>
              <a:t>game.</a:t>
            </a:r>
            <a:r>
              <a:rPr lang="en-US" dirty="0" smtClean="0"/>
              <a:t>  Also, </a:t>
            </a:r>
            <a:r>
              <a:rPr lang="en-US" i="1" dirty="0" smtClean="0"/>
              <a:t>check out</a:t>
            </a:r>
            <a:r>
              <a:rPr lang="en-US" dirty="0" smtClean="0"/>
              <a:t> is not like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i="1" dirty="0" smtClean="0"/>
              <a:t>watch, </a:t>
            </a:r>
            <a:r>
              <a:rPr lang="en-US" dirty="0" smtClean="0"/>
              <a:t> which implies looking for a long time.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B, D</a:t>
            </a:r>
          </a:p>
          <a:p>
            <a:pPr marL="0" indent="0">
              <a:buNone/>
            </a:pPr>
            <a:r>
              <a:rPr lang="en-US" dirty="0" smtClean="0"/>
              <a:t>      a. The preposition after </a:t>
            </a:r>
            <a:r>
              <a:rPr lang="en-US" i="1" dirty="0" smtClean="0"/>
              <a:t>clog</a:t>
            </a:r>
            <a:r>
              <a:rPr lang="en-US" dirty="0" smtClean="0"/>
              <a:t> is </a:t>
            </a:r>
            <a:r>
              <a:rPr lang="en-US" i="1" dirty="0" smtClean="0"/>
              <a:t>with</a:t>
            </a:r>
            <a:r>
              <a:rPr lang="en-US" dirty="0" smtClean="0"/>
              <a:t>. (… </a:t>
            </a:r>
            <a:r>
              <a:rPr lang="en-US" i="1" dirty="0" smtClean="0"/>
              <a:t>clogged </a:t>
            </a:r>
            <a:r>
              <a:rPr lang="en-US" b="1" i="1" dirty="0" smtClean="0"/>
              <a:t>with </a:t>
            </a:r>
            <a:r>
              <a:rPr lang="en-US" i="1" dirty="0" smtClean="0"/>
              <a:t>protesters.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c. </a:t>
            </a:r>
            <a:r>
              <a:rPr lang="en-US" i="1" dirty="0" smtClean="0"/>
              <a:t>Clog </a:t>
            </a:r>
            <a:r>
              <a:rPr lang="en-US" dirty="0" smtClean="0"/>
              <a:t>means to block something or become blocked.  It does not mean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to stop something that is leaking.</a:t>
            </a:r>
          </a:p>
        </p:txBody>
      </p:sp>
    </p:spTree>
    <p:extLst>
      <p:ext uri="{BB962C8B-B14F-4D97-AF65-F5344CB8AC3E}">
        <p14:creationId xmlns:p14="http://schemas.microsoft.com/office/powerpoint/2010/main" val="352298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4544"/>
            <a:ext cx="10515600" cy="57524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4. 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b. </a:t>
            </a:r>
            <a:r>
              <a:rPr lang="en-US" sz="2400" i="1" dirty="0" smtClean="0"/>
              <a:t>Come across </a:t>
            </a:r>
            <a:r>
              <a:rPr lang="en-US" dirty="0" smtClean="0"/>
              <a:t>is intransitive. (… </a:t>
            </a:r>
            <a:r>
              <a:rPr lang="en-US" i="1" dirty="0" smtClean="0"/>
              <a:t>don’t </a:t>
            </a:r>
            <a:r>
              <a:rPr lang="en-US" b="1" i="1" dirty="0" smtClean="0"/>
              <a:t>come across </a:t>
            </a:r>
            <a:r>
              <a:rPr lang="en-US" i="1" dirty="0" smtClean="0"/>
              <a:t>well in debates)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dirty="0" smtClean="0"/>
              <a:t>c. Use </a:t>
            </a:r>
            <a:r>
              <a:rPr lang="en-US" i="1" dirty="0" smtClean="0"/>
              <a:t>as </a:t>
            </a:r>
            <a:r>
              <a:rPr lang="en-US" dirty="0" smtClean="0"/>
              <a:t>(+ </a:t>
            </a:r>
            <a:r>
              <a:rPr lang="en-US" i="1" dirty="0" smtClean="0"/>
              <a:t>being</a:t>
            </a:r>
            <a:r>
              <a:rPr lang="en-US" dirty="0" smtClean="0"/>
              <a:t>) +</a:t>
            </a:r>
            <a:r>
              <a:rPr lang="en-US" i="1" dirty="0" smtClean="0"/>
              <a:t> </a:t>
            </a:r>
            <a:r>
              <a:rPr lang="en-US" dirty="0" smtClean="0"/>
              <a:t>adjective. </a:t>
            </a:r>
            <a:r>
              <a:rPr lang="en-US" sz="2400" dirty="0" smtClean="0"/>
              <a:t>(… </a:t>
            </a:r>
            <a:r>
              <a:rPr lang="en-US" sz="2400" i="1" dirty="0" smtClean="0"/>
              <a:t>came across </a:t>
            </a:r>
            <a:r>
              <a:rPr lang="en-US" sz="2400" b="1" i="1" dirty="0" smtClean="0"/>
              <a:t>as being</a:t>
            </a:r>
            <a:r>
              <a:rPr lang="en-US" sz="2400" i="1" dirty="0" smtClean="0"/>
              <a:t> kind of rude.)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 d. Do </a:t>
            </a:r>
            <a:r>
              <a:rPr lang="en-US" dirty="0"/>
              <a:t>not use a clause with </a:t>
            </a:r>
            <a:r>
              <a:rPr lang="en-US" i="1" dirty="0"/>
              <a:t>-that </a:t>
            </a:r>
            <a:r>
              <a:rPr lang="en-US" dirty="0" smtClean="0"/>
              <a:t>after</a:t>
            </a:r>
            <a:r>
              <a:rPr lang="en-US" i="1" dirty="0" smtClean="0"/>
              <a:t> come across</a:t>
            </a:r>
            <a:r>
              <a:rPr lang="en-US" dirty="0" smtClean="0"/>
              <a:t>.  (</a:t>
            </a:r>
            <a:r>
              <a:rPr lang="en-US" i="1" dirty="0" smtClean="0"/>
              <a:t>It appears that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you are</a:t>
            </a:r>
            <a:r>
              <a:rPr lang="en-US" b="1" i="1" dirty="0" smtClean="0"/>
              <a:t> </a:t>
            </a:r>
            <a:r>
              <a:rPr lang="en-US" i="1" dirty="0" smtClean="0"/>
              <a:t>tired.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5. A, C, D</a:t>
            </a:r>
          </a:p>
          <a:p>
            <a:pPr marL="0" indent="0">
              <a:buNone/>
            </a:pPr>
            <a:r>
              <a:rPr lang="en-US" dirty="0" smtClean="0"/>
              <a:t>     b. </a:t>
            </a:r>
            <a:r>
              <a:rPr lang="en-US" i="1" dirty="0" smtClean="0"/>
              <a:t>Counterpart </a:t>
            </a:r>
            <a:r>
              <a:rPr lang="en-US" dirty="0" smtClean="0"/>
              <a:t>refers to things or people in a </a:t>
            </a:r>
            <a:r>
              <a:rPr lang="en-US" u="sng" dirty="0" smtClean="0"/>
              <a:t>different</a:t>
            </a:r>
            <a:r>
              <a:rPr lang="en-US" dirty="0" smtClean="0"/>
              <a:t> place or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situation.  (…</a:t>
            </a:r>
            <a:r>
              <a:rPr lang="en-US" i="1" dirty="0" smtClean="0"/>
              <a:t>made him popular with his </a:t>
            </a:r>
            <a:r>
              <a:rPr lang="en-US" b="1" i="1" dirty="0" smtClean="0"/>
              <a:t>peers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9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943"/>
            <a:ext cx="10515600" cy="56000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6. 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a. </a:t>
            </a:r>
            <a:r>
              <a:rPr lang="en-US" i="1" dirty="0" smtClean="0"/>
              <a:t>Foster</a:t>
            </a:r>
            <a:r>
              <a:rPr lang="en-US" dirty="0" smtClean="0"/>
              <a:t> does not collocate with </a:t>
            </a:r>
            <a:r>
              <a:rPr lang="en-US" i="1" dirty="0" smtClean="0"/>
              <a:t>career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b. </a:t>
            </a:r>
            <a:r>
              <a:rPr lang="en-US" i="1" dirty="0" smtClean="0"/>
              <a:t>Foster</a:t>
            </a:r>
            <a:r>
              <a:rPr lang="en-US" dirty="0" smtClean="0"/>
              <a:t> is </a:t>
            </a:r>
            <a:r>
              <a:rPr lang="en-US" dirty="0"/>
              <a:t>transitive. 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    d. </a:t>
            </a:r>
            <a:r>
              <a:rPr lang="en-US" i="1" dirty="0"/>
              <a:t>Foster</a:t>
            </a:r>
            <a:r>
              <a:rPr lang="en-US" dirty="0"/>
              <a:t> does not collocate with </a:t>
            </a:r>
            <a:r>
              <a:rPr lang="en-US" i="1" dirty="0" smtClean="0"/>
              <a:t>knowledge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7. 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b. </a:t>
            </a:r>
            <a:r>
              <a:rPr lang="en-US" i="1" dirty="0" smtClean="0"/>
              <a:t>Havoc</a:t>
            </a:r>
            <a:r>
              <a:rPr lang="en-US" dirty="0" smtClean="0"/>
              <a:t> is a non-count noun.  (…</a:t>
            </a:r>
            <a:r>
              <a:rPr lang="en-US" i="1" dirty="0" smtClean="0"/>
              <a:t>caused </a:t>
            </a:r>
            <a:r>
              <a:rPr lang="en-US" b="1" i="1" dirty="0" smtClean="0"/>
              <a:t>havoc</a:t>
            </a:r>
            <a:r>
              <a:rPr lang="en-US" i="1" dirty="0" smtClean="0"/>
              <a:t> globally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c. </a:t>
            </a:r>
            <a:r>
              <a:rPr lang="en-US" i="1" dirty="0" smtClean="0"/>
              <a:t>Havoc </a:t>
            </a:r>
            <a:r>
              <a:rPr lang="en-US" dirty="0" smtClean="0"/>
              <a:t>cannot be used in a prepositional phrase with </a:t>
            </a:r>
            <a:r>
              <a:rPr lang="en-US" i="1" dirty="0" smtClean="0"/>
              <a:t>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d. Use </a:t>
            </a:r>
            <a:r>
              <a:rPr lang="en-US" i="1" dirty="0" smtClean="0"/>
              <a:t>with</a:t>
            </a:r>
            <a:r>
              <a:rPr lang="en-US" dirty="0" smtClean="0"/>
              <a:t> after </a:t>
            </a:r>
            <a:r>
              <a:rPr lang="en-US" i="1" dirty="0" smtClean="0"/>
              <a:t>play havoc</a:t>
            </a:r>
            <a:r>
              <a:rPr lang="en-US" dirty="0" smtClean="0"/>
              <a:t>. (</a:t>
            </a:r>
            <a:r>
              <a:rPr lang="en-US" i="1" dirty="0" smtClean="0"/>
              <a:t>…</a:t>
            </a:r>
            <a:r>
              <a:rPr lang="en-US" b="1" i="1" dirty="0" smtClean="0"/>
              <a:t>playing havoc with </a:t>
            </a:r>
            <a:r>
              <a:rPr lang="en-US" i="1" dirty="0" smtClean="0"/>
              <a:t>the university…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8</a:t>
            </a:r>
            <a:r>
              <a:rPr lang="en-US" dirty="0">
                <a:solidFill>
                  <a:srgbClr val="C00000"/>
                </a:solidFill>
              </a:rPr>
              <a:t>. B,D</a:t>
            </a:r>
          </a:p>
          <a:p>
            <a:pPr marL="0" indent="0">
              <a:buNone/>
            </a:pPr>
            <a:r>
              <a:rPr lang="en-US" dirty="0"/>
              <a:t>    a. </a:t>
            </a:r>
            <a:r>
              <a:rPr lang="en-US" i="1" dirty="0"/>
              <a:t>Hold up</a:t>
            </a:r>
            <a:r>
              <a:rPr lang="en-US" dirty="0"/>
              <a:t> does not mean </a:t>
            </a:r>
            <a:r>
              <a:rPr lang="en-US" i="1" dirty="0"/>
              <a:t>delay</a:t>
            </a:r>
            <a:r>
              <a:rPr lang="en-US" dirty="0"/>
              <a:t>.  (</a:t>
            </a:r>
            <a:r>
              <a:rPr lang="en-US" i="1" dirty="0"/>
              <a:t>If you hold </a:t>
            </a:r>
            <a:r>
              <a:rPr lang="en-US" b="1" i="1" dirty="0"/>
              <a:t>off</a:t>
            </a:r>
            <a:r>
              <a:rPr lang="en-US" i="1" dirty="0"/>
              <a:t> going …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b. The past participle of </a:t>
            </a:r>
            <a:r>
              <a:rPr lang="en-US" i="1" dirty="0"/>
              <a:t>hold</a:t>
            </a:r>
            <a:r>
              <a:rPr lang="en-US" dirty="0"/>
              <a:t> is </a:t>
            </a:r>
            <a:r>
              <a:rPr lang="en-US" i="1" dirty="0"/>
              <a:t>held</a:t>
            </a:r>
            <a:r>
              <a:rPr lang="en-US" dirty="0"/>
              <a:t>. (</a:t>
            </a:r>
            <a:r>
              <a:rPr lang="en-US" i="1" dirty="0"/>
              <a:t>I was </a:t>
            </a:r>
            <a:r>
              <a:rPr lang="en-US" b="1" i="1" dirty="0"/>
              <a:t>held</a:t>
            </a:r>
            <a:r>
              <a:rPr lang="en-US" i="1" dirty="0"/>
              <a:t> up getting here …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414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453</Words>
  <Application>Microsoft Office PowerPoint</Application>
  <PresentationFormat>Widescreen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Today’s Class</vt:lpstr>
      <vt:lpstr> Add the where necessary. </vt:lpstr>
      <vt:lpstr>Names usually without the: : </vt:lpstr>
      <vt:lpstr>Names usually without the: 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both sentences illustrate the meaning?</dc:title>
  <dc:creator>Samuela Eckstut</dc:creator>
  <cp:lastModifiedBy>Samuela Eckstut</cp:lastModifiedBy>
  <cp:revision>31</cp:revision>
  <dcterms:created xsi:type="dcterms:W3CDTF">2013-10-08T17:41:10Z</dcterms:created>
  <dcterms:modified xsi:type="dcterms:W3CDTF">2016-02-23T13:18:35Z</dcterms:modified>
</cp:coreProperties>
</file>