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3" r:id="rId2"/>
    <p:sldId id="273" r:id="rId3"/>
    <p:sldId id="274" r:id="rId4"/>
    <p:sldId id="264" r:id="rId5"/>
    <p:sldId id="272" r:id="rId6"/>
    <p:sldId id="266" r:id="rId7"/>
    <p:sldId id="267" r:id="rId8"/>
    <p:sldId id="268" r:id="rId9"/>
    <p:sldId id="269" r:id="rId10"/>
    <p:sldId id="270" r:id="rId11"/>
    <p:sldId id="271" r:id="rId12"/>
    <p:sldId id="275" r:id="rId13"/>
    <p:sldId id="276" r:id="rId14"/>
    <p:sldId id="277" r:id="rId15"/>
    <p:sldId id="278" r:id="rId16"/>
    <p:sldId id="279" r:id="rId17"/>
    <p:sldId id="280" r:id="rId18"/>
    <p:sldId id="28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8" d="100"/>
          <a:sy n="88" d="100"/>
        </p:scale>
        <p:origin x="114"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14D780-9FF9-4D25-A011-09E52045F2CD}" type="datetimeFigureOut">
              <a:rPr lang="en-US" smtClean="0"/>
              <a:t>2/24/2016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2B3FAA-FF92-4864-84F3-80011B028AAF}" type="slidenum">
              <a:rPr lang="en-US" smtClean="0"/>
              <a:t>‹#›</a:t>
            </a:fld>
            <a:endParaRPr lang="en-US"/>
          </a:p>
        </p:txBody>
      </p:sp>
    </p:spTree>
    <p:extLst>
      <p:ext uri="{BB962C8B-B14F-4D97-AF65-F5344CB8AC3E}">
        <p14:creationId xmlns:p14="http://schemas.microsoft.com/office/powerpoint/2010/main" val="3518905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F1D81A1-2C13-40EF-96AD-5DC7EAC908B6}" type="slidenum">
              <a:rPr lang="en-US" altLang="en-US" smtClean="0"/>
              <a:pPr/>
              <a:t>1</a:t>
            </a:fld>
            <a:endParaRPr lang="en-US" altLang="en-US" smtClean="0"/>
          </a:p>
        </p:txBody>
      </p:sp>
    </p:spTree>
    <p:extLst>
      <p:ext uri="{BB962C8B-B14F-4D97-AF65-F5344CB8AC3E}">
        <p14:creationId xmlns:p14="http://schemas.microsoft.com/office/powerpoint/2010/main" val="337005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996256-BAC8-4C8F-8E5D-41F9D60F602C}"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3019781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96256-BAC8-4C8F-8E5D-41F9D60F602C}"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1415768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96256-BAC8-4C8F-8E5D-41F9D60F602C}"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403437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305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96256-BAC8-4C8F-8E5D-41F9D60F602C}"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93977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996256-BAC8-4C8F-8E5D-41F9D60F602C}"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3389801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996256-BAC8-4C8F-8E5D-41F9D60F602C}"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180492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996256-BAC8-4C8F-8E5D-41F9D60F602C}" type="datetimeFigureOut">
              <a:rPr lang="en-US" smtClean="0"/>
              <a:t>2/24/2016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558444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996256-BAC8-4C8F-8E5D-41F9D60F602C}" type="datetimeFigureOut">
              <a:rPr lang="en-US" smtClean="0"/>
              <a:t>2/24/2016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1248612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96256-BAC8-4C8F-8E5D-41F9D60F602C}" type="datetimeFigureOut">
              <a:rPr lang="en-US" smtClean="0"/>
              <a:t>2/24/2016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638697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96256-BAC8-4C8F-8E5D-41F9D60F602C}"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359690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96256-BAC8-4C8F-8E5D-41F9D60F602C}"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1304276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96256-BAC8-4C8F-8E5D-41F9D60F602C}" type="datetimeFigureOut">
              <a:rPr lang="en-US" smtClean="0"/>
              <a:t>2/24/2016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9B4E1-1BD8-423E-9406-BA848C80C581}" type="slidenum">
              <a:rPr lang="en-US" smtClean="0"/>
              <a:t>‹#›</a:t>
            </a:fld>
            <a:endParaRPr lang="en-US"/>
          </a:p>
        </p:txBody>
      </p:sp>
    </p:spTree>
    <p:extLst>
      <p:ext uri="{BB962C8B-B14F-4D97-AF65-F5344CB8AC3E}">
        <p14:creationId xmlns:p14="http://schemas.microsoft.com/office/powerpoint/2010/main" val="3449445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4050" b="1" dirty="0">
                <a:solidFill>
                  <a:srgbClr val="C00000"/>
                </a:solidFill>
              </a:rPr>
              <a:t>Today’s Class</a:t>
            </a:r>
          </a:p>
        </p:txBody>
      </p:sp>
      <p:sp>
        <p:nvSpPr>
          <p:cNvPr id="3" name="Content Placeholder 2"/>
          <p:cNvSpPr>
            <a:spLocks noGrp="1"/>
          </p:cNvSpPr>
          <p:nvPr>
            <p:ph idx="1"/>
          </p:nvPr>
        </p:nvSpPr>
        <p:spPr/>
        <p:txBody>
          <a:bodyPr>
            <a:normAutofit/>
          </a:bodyPr>
          <a:lstStyle/>
          <a:p>
            <a:pPr eaLnBrk="1" hangingPunct="1">
              <a:defRPr/>
            </a:pPr>
            <a:r>
              <a:rPr lang="en-US" dirty="0" smtClean="0">
                <a:solidFill>
                  <a:srgbClr val="00B050"/>
                </a:solidFill>
              </a:rPr>
              <a:t>Error analysis</a:t>
            </a:r>
          </a:p>
          <a:p>
            <a:pPr eaLnBrk="1" hangingPunct="1">
              <a:defRPr/>
            </a:pPr>
            <a:r>
              <a:rPr lang="en-US" dirty="0" smtClean="0">
                <a:solidFill>
                  <a:srgbClr val="7030A0"/>
                </a:solidFill>
              </a:rPr>
              <a:t>Rules (2) for </a:t>
            </a:r>
            <a:r>
              <a:rPr lang="en-US" i="1" dirty="0" smtClean="0">
                <a:solidFill>
                  <a:srgbClr val="7030A0"/>
                </a:solidFill>
              </a:rPr>
              <a:t>the</a:t>
            </a:r>
            <a:endParaRPr lang="en-US" dirty="0" smtClean="0">
              <a:solidFill>
                <a:srgbClr val="7030A0"/>
              </a:solidFill>
            </a:endParaRPr>
          </a:p>
          <a:p>
            <a:pPr eaLnBrk="1" hangingPunct="1">
              <a:defRPr/>
            </a:pPr>
            <a:r>
              <a:rPr lang="en-US" dirty="0" smtClean="0">
                <a:solidFill>
                  <a:schemeClr val="accent2">
                    <a:lumMod val="75000"/>
                  </a:schemeClr>
                </a:solidFill>
              </a:rPr>
              <a:t>Mixed time conditionals</a:t>
            </a:r>
          </a:p>
          <a:p>
            <a:pPr eaLnBrk="1" hangingPunct="1">
              <a:defRPr/>
            </a:pPr>
            <a:r>
              <a:rPr lang="en-US" sz="3600" b="1" dirty="0" smtClean="0">
                <a:solidFill>
                  <a:srgbClr val="FF0000"/>
                </a:solidFill>
              </a:rPr>
              <a:t>BREAK</a:t>
            </a:r>
          </a:p>
          <a:p>
            <a:pPr eaLnBrk="1" hangingPunct="1">
              <a:defRPr/>
            </a:pPr>
            <a:r>
              <a:rPr lang="en-US" dirty="0" smtClean="0">
                <a:solidFill>
                  <a:schemeClr val="accent6">
                    <a:lumMod val="75000"/>
                  </a:schemeClr>
                </a:solidFill>
              </a:rPr>
              <a:t>Vocabulary practice</a:t>
            </a:r>
            <a:endParaRPr lang="en-US" dirty="0">
              <a:solidFill>
                <a:schemeClr val="accent6">
                  <a:lumMod val="75000"/>
                </a:schemeClr>
              </a:solidFill>
            </a:endParaRPr>
          </a:p>
          <a:p>
            <a:pPr eaLnBrk="1" hangingPunct="1">
              <a:defRPr/>
            </a:pPr>
            <a:r>
              <a:rPr lang="en-US" dirty="0" smtClean="0">
                <a:solidFill>
                  <a:schemeClr val="tx2"/>
                </a:solidFill>
              </a:rPr>
              <a:t>Presentation</a:t>
            </a:r>
            <a:endParaRPr lang="en-US" dirty="0">
              <a:solidFill>
                <a:schemeClr val="tx2"/>
              </a:solidFill>
            </a:endParaRPr>
          </a:p>
        </p:txBody>
      </p:sp>
    </p:spTree>
    <p:extLst>
      <p:ext uri="{BB962C8B-B14F-4D97-AF65-F5344CB8AC3E}">
        <p14:creationId xmlns:p14="http://schemas.microsoft.com/office/powerpoint/2010/main" val="1663329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722927"/>
          </a:xfrm>
        </p:spPr>
        <p:txBody>
          <a:bodyPr/>
          <a:lstStyle/>
          <a:p>
            <a:r>
              <a:rPr lang="en-US" b="1" dirty="0"/>
              <a:t>Had You Been </a:t>
            </a:r>
            <a:r>
              <a:rPr lang="en-US" b="1" dirty="0" smtClean="0"/>
              <a:t>Around </a:t>
            </a:r>
            <a:r>
              <a:rPr lang="en-US" sz="2800" b="1" dirty="0"/>
              <a:t>(pt. 1)</a:t>
            </a:r>
            <a:endParaRPr lang="en-US" sz="2800" dirty="0"/>
          </a:p>
        </p:txBody>
      </p:sp>
      <p:sp>
        <p:nvSpPr>
          <p:cNvPr id="3" name="Content Placeholder 2"/>
          <p:cNvSpPr>
            <a:spLocks noGrp="1"/>
          </p:cNvSpPr>
          <p:nvPr>
            <p:ph idx="1"/>
          </p:nvPr>
        </p:nvSpPr>
        <p:spPr>
          <a:xfrm>
            <a:off x="1981200" y="1066801"/>
            <a:ext cx="8229600" cy="5059363"/>
          </a:xfrm>
        </p:spPr>
        <p:txBody>
          <a:bodyPr/>
          <a:lstStyle/>
          <a:p>
            <a:pPr marL="0" indent="0">
              <a:buNone/>
            </a:pPr>
            <a:r>
              <a:rPr lang="en-US" sz="2000" dirty="0"/>
              <a:t>I might have </a:t>
            </a:r>
            <a:r>
              <a:rPr lang="en-US" sz="2000" dirty="0">
                <a:solidFill>
                  <a:srgbClr val="0070C0"/>
                </a:solidFill>
              </a:rPr>
              <a:t>done</a:t>
            </a:r>
            <a:r>
              <a:rPr lang="en-US" sz="2000" dirty="0"/>
              <a:t> a lot of things</a:t>
            </a:r>
            <a:br>
              <a:rPr lang="en-US" sz="2000" dirty="0"/>
            </a:br>
            <a:r>
              <a:rPr lang="en-US" sz="2000" dirty="0"/>
              <a:t>Been smiled upon by kings and queens</a:t>
            </a:r>
            <a:br>
              <a:rPr lang="en-US" sz="2000" dirty="0"/>
            </a:br>
            <a:r>
              <a:rPr lang="en-US" sz="2000" dirty="0"/>
              <a:t>Had you been around</a:t>
            </a:r>
          </a:p>
          <a:p>
            <a:pPr marL="0" indent="0">
              <a:buNone/>
            </a:pPr>
            <a:r>
              <a:rPr lang="en-US" sz="2000" dirty="0"/>
              <a:t>Perhaps </a:t>
            </a:r>
            <a:r>
              <a:rPr lang="en-US" sz="2000" dirty="0">
                <a:solidFill>
                  <a:srgbClr val="0070C0"/>
                </a:solidFill>
              </a:rPr>
              <a:t>had</a:t>
            </a:r>
            <a:r>
              <a:rPr lang="en-US" sz="2000" dirty="0"/>
              <a:t> you been by my side</a:t>
            </a:r>
            <a:br>
              <a:rPr lang="en-US" sz="2000" dirty="0"/>
            </a:br>
            <a:r>
              <a:rPr lang="en-US" sz="2000" dirty="0"/>
              <a:t>My dreams might not have been denied</a:t>
            </a:r>
            <a:br>
              <a:rPr lang="en-US" sz="2000" dirty="0"/>
            </a:br>
            <a:r>
              <a:rPr lang="en-US" sz="2000" dirty="0"/>
              <a:t>Had you been around</a:t>
            </a:r>
          </a:p>
          <a:p>
            <a:pPr marL="0" indent="0">
              <a:buNone/>
            </a:pPr>
            <a:r>
              <a:rPr lang="en-US" sz="2000" dirty="0"/>
              <a:t>I’ve wasted many </a:t>
            </a:r>
            <a:r>
              <a:rPr lang="en-US" sz="2000" dirty="0">
                <a:solidFill>
                  <a:srgbClr val="0070C0"/>
                </a:solidFill>
              </a:rPr>
              <a:t>years</a:t>
            </a:r>
            <a:r>
              <a:rPr lang="en-US" sz="2000" dirty="0"/>
              <a:t>, tasted many tears</a:t>
            </a:r>
            <a:br>
              <a:rPr lang="en-US" sz="2000" dirty="0"/>
            </a:br>
            <a:r>
              <a:rPr lang="en-US" sz="2000" dirty="0"/>
              <a:t>And I want to know</a:t>
            </a:r>
            <a:br>
              <a:rPr lang="en-US" sz="2000" dirty="0"/>
            </a:br>
            <a:r>
              <a:rPr lang="en-US" sz="2000" dirty="0"/>
              <a:t>Lost on my own before I knew of you</a:t>
            </a:r>
          </a:p>
          <a:p>
            <a:pPr marL="0" indent="0">
              <a:buNone/>
            </a:pPr>
            <a:r>
              <a:rPr lang="en-US" sz="2000" dirty="0"/>
              <a:t>I might have </a:t>
            </a:r>
            <a:r>
              <a:rPr lang="en-US" sz="2000" dirty="0">
                <a:solidFill>
                  <a:srgbClr val="0070C0"/>
                </a:solidFill>
              </a:rPr>
              <a:t>heard</a:t>
            </a:r>
            <a:r>
              <a:rPr lang="en-US" sz="2000" dirty="0"/>
              <a:t> the sigh</a:t>
            </a:r>
            <a:br>
              <a:rPr lang="en-US" sz="2000" dirty="0"/>
            </a:br>
            <a:r>
              <a:rPr lang="en-US" sz="2000" dirty="0"/>
              <a:t>Of someone passing by</a:t>
            </a:r>
            <a:br>
              <a:rPr lang="en-US" sz="2000" dirty="0"/>
            </a:br>
            <a:r>
              <a:rPr lang="en-US" sz="2000" dirty="0"/>
              <a:t>Had you </a:t>
            </a:r>
            <a:r>
              <a:rPr lang="en-US" sz="2000" dirty="0">
                <a:solidFill>
                  <a:srgbClr val="0070C0"/>
                </a:solidFill>
              </a:rPr>
              <a:t>been</a:t>
            </a:r>
            <a:r>
              <a:rPr lang="en-US" sz="2000" dirty="0"/>
              <a:t> around</a:t>
            </a:r>
          </a:p>
          <a:p>
            <a:pPr marL="0" indent="0">
              <a:buNone/>
            </a:pPr>
            <a:r>
              <a:rPr lang="en-US" sz="2000" dirty="0"/>
              <a:t>And though it seems absurd</a:t>
            </a:r>
            <a:br>
              <a:rPr lang="en-US" sz="2000" dirty="0"/>
            </a:br>
            <a:r>
              <a:rPr lang="en-US" sz="2000" dirty="0"/>
              <a:t>I really never heard</a:t>
            </a:r>
            <a:br>
              <a:rPr lang="en-US" sz="2000" dirty="0"/>
            </a:br>
            <a:r>
              <a:rPr lang="en-US" sz="2000" dirty="0">
                <a:solidFill>
                  <a:srgbClr val="0070C0"/>
                </a:solidFill>
              </a:rPr>
              <a:t>a</a:t>
            </a:r>
            <a:r>
              <a:rPr lang="en-US" sz="2000" dirty="0"/>
              <a:t> sound   …..</a:t>
            </a:r>
          </a:p>
          <a:p>
            <a:pPr marL="0" indent="0">
              <a:buNone/>
            </a:pPr>
            <a:endParaRPr lang="en-US" dirty="0"/>
          </a:p>
        </p:txBody>
      </p:sp>
    </p:spTree>
    <p:extLst>
      <p:ext uri="{BB962C8B-B14F-4D97-AF65-F5344CB8AC3E}">
        <p14:creationId xmlns:p14="http://schemas.microsoft.com/office/powerpoint/2010/main" val="1679652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722927"/>
          </a:xfrm>
        </p:spPr>
        <p:txBody>
          <a:bodyPr/>
          <a:lstStyle/>
          <a:p>
            <a:r>
              <a:rPr lang="en-US" b="1" dirty="0"/>
              <a:t>Had You Been </a:t>
            </a:r>
            <a:r>
              <a:rPr lang="en-US" b="1" dirty="0" smtClean="0"/>
              <a:t>Around </a:t>
            </a:r>
            <a:r>
              <a:rPr lang="en-US" sz="2800" b="1" dirty="0"/>
              <a:t>(pt. 2)</a:t>
            </a:r>
            <a:endParaRPr lang="en-US" dirty="0"/>
          </a:p>
        </p:txBody>
      </p:sp>
      <p:sp>
        <p:nvSpPr>
          <p:cNvPr id="3" name="Content Placeholder 2"/>
          <p:cNvSpPr>
            <a:spLocks noGrp="1"/>
          </p:cNvSpPr>
          <p:nvPr>
            <p:ph idx="1"/>
          </p:nvPr>
        </p:nvSpPr>
        <p:spPr>
          <a:xfrm>
            <a:off x="1981200" y="1066801"/>
            <a:ext cx="8229600" cy="5059363"/>
          </a:xfrm>
        </p:spPr>
        <p:txBody>
          <a:bodyPr/>
          <a:lstStyle/>
          <a:p>
            <a:pPr marL="0" indent="0">
              <a:buNone/>
            </a:pPr>
            <a:r>
              <a:rPr lang="en-US" sz="2000" dirty="0"/>
              <a:t>Until the day you came my way</a:t>
            </a:r>
            <a:br>
              <a:rPr lang="en-US" sz="2000" dirty="0"/>
            </a:br>
            <a:r>
              <a:rPr lang="en-US" sz="2000" dirty="0"/>
              <a:t>With pleasure I never found</a:t>
            </a:r>
            <a:br>
              <a:rPr lang="en-US" sz="2000" dirty="0"/>
            </a:br>
            <a:r>
              <a:rPr lang="en-US" sz="2000" dirty="0"/>
              <a:t>It all might have been</a:t>
            </a:r>
            <a:br>
              <a:rPr lang="en-US" sz="2000" dirty="0"/>
            </a:br>
            <a:r>
              <a:rPr lang="en-US" sz="2000" dirty="0">
                <a:solidFill>
                  <a:srgbClr val="0070C0"/>
                </a:solidFill>
              </a:rPr>
              <a:t>Had</a:t>
            </a:r>
            <a:r>
              <a:rPr lang="en-US" sz="2000" dirty="0"/>
              <a:t> you been around</a:t>
            </a:r>
          </a:p>
          <a:p>
            <a:pPr marL="0" indent="0">
              <a:buNone/>
            </a:pPr>
            <a:r>
              <a:rPr lang="en-US" sz="1600" dirty="0" smtClean="0"/>
              <a:t>(</a:t>
            </a:r>
            <a:r>
              <a:rPr lang="en-US" sz="1600" i="1" dirty="0" smtClean="0"/>
              <a:t>musical interlude)</a:t>
            </a:r>
            <a:endParaRPr lang="en-US" sz="2000" dirty="0"/>
          </a:p>
          <a:p>
            <a:pPr marL="0" indent="0">
              <a:buNone/>
            </a:pPr>
            <a:r>
              <a:rPr lang="en-US" sz="2000" dirty="0"/>
              <a:t>I might have done a lot of things</a:t>
            </a:r>
            <a:br>
              <a:rPr lang="en-US" sz="2000" dirty="0"/>
            </a:br>
            <a:r>
              <a:rPr lang="en-US" sz="2000" dirty="0">
                <a:solidFill>
                  <a:srgbClr val="0070C0"/>
                </a:solidFill>
              </a:rPr>
              <a:t>Been</a:t>
            </a:r>
            <a:r>
              <a:rPr lang="en-US" sz="2000" dirty="0"/>
              <a:t> smiled upon by kings and queens</a:t>
            </a:r>
            <a:br>
              <a:rPr lang="en-US" sz="2000" dirty="0"/>
            </a:br>
            <a:r>
              <a:rPr lang="en-US" sz="2000" dirty="0"/>
              <a:t>Had you been around</a:t>
            </a:r>
          </a:p>
          <a:p>
            <a:pPr marL="0" indent="0">
              <a:buNone/>
            </a:pPr>
            <a:r>
              <a:rPr lang="en-US" sz="2000" dirty="0"/>
              <a:t>Perhaps </a:t>
            </a:r>
            <a:r>
              <a:rPr lang="en-US" sz="2000" dirty="0">
                <a:solidFill>
                  <a:srgbClr val="0070C0"/>
                </a:solidFill>
              </a:rPr>
              <a:t>had</a:t>
            </a:r>
            <a:r>
              <a:rPr lang="en-US" sz="2000" dirty="0"/>
              <a:t> </a:t>
            </a:r>
            <a:r>
              <a:rPr lang="en-US" sz="2000" dirty="0">
                <a:solidFill>
                  <a:srgbClr val="0070C0"/>
                </a:solidFill>
              </a:rPr>
              <a:t>you</a:t>
            </a:r>
            <a:r>
              <a:rPr lang="en-US" sz="2000" dirty="0"/>
              <a:t> </a:t>
            </a:r>
            <a:r>
              <a:rPr lang="en-US" sz="2000" dirty="0">
                <a:solidFill>
                  <a:srgbClr val="0070C0"/>
                </a:solidFill>
              </a:rPr>
              <a:t>been</a:t>
            </a:r>
            <a:r>
              <a:rPr lang="en-US" sz="2000" dirty="0"/>
              <a:t> by my side</a:t>
            </a:r>
            <a:br>
              <a:rPr lang="en-US" sz="2000" dirty="0"/>
            </a:br>
            <a:r>
              <a:rPr lang="en-US" sz="2000" dirty="0"/>
              <a:t>My dreams might not have been </a:t>
            </a:r>
            <a:r>
              <a:rPr lang="en-US" sz="2000" dirty="0">
                <a:solidFill>
                  <a:srgbClr val="0070C0"/>
                </a:solidFill>
              </a:rPr>
              <a:t>denied</a:t>
            </a:r>
            <a:r>
              <a:rPr lang="en-US" sz="2000" dirty="0"/>
              <a:t/>
            </a:r>
            <a:br>
              <a:rPr lang="en-US" sz="2000" dirty="0"/>
            </a:br>
            <a:r>
              <a:rPr lang="en-US" sz="2000" dirty="0"/>
              <a:t>Had you been around</a:t>
            </a:r>
          </a:p>
          <a:p>
            <a:pPr marL="0" indent="0">
              <a:buNone/>
            </a:pPr>
            <a:r>
              <a:rPr lang="en-US" sz="2000" dirty="0"/>
              <a:t>Until the day you came my way</a:t>
            </a:r>
            <a:br>
              <a:rPr lang="en-US" sz="2000" dirty="0"/>
            </a:br>
            <a:r>
              <a:rPr lang="en-US" sz="2000" dirty="0"/>
              <a:t>With pleasure I never found</a:t>
            </a:r>
            <a:br>
              <a:rPr lang="en-US" sz="2000" dirty="0"/>
            </a:br>
            <a:r>
              <a:rPr lang="en-US" sz="2000" dirty="0"/>
              <a:t>It all </a:t>
            </a:r>
            <a:r>
              <a:rPr lang="en-US" sz="2000" dirty="0">
                <a:solidFill>
                  <a:srgbClr val="0070C0"/>
                </a:solidFill>
              </a:rPr>
              <a:t>might</a:t>
            </a:r>
            <a:r>
              <a:rPr lang="en-US" sz="2000" dirty="0"/>
              <a:t> </a:t>
            </a:r>
            <a:r>
              <a:rPr lang="en-US" sz="2000" dirty="0">
                <a:solidFill>
                  <a:srgbClr val="0070C0"/>
                </a:solidFill>
              </a:rPr>
              <a:t>have been</a:t>
            </a:r>
            <a:r>
              <a:rPr lang="en-US" sz="2000" dirty="0"/>
              <a:t/>
            </a:r>
            <a:br>
              <a:rPr lang="en-US" sz="2000" dirty="0"/>
            </a:br>
            <a:r>
              <a:rPr lang="en-US" sz="2000" dirty="0"/>
              <a:t>Had you been around  </a:t>
            </a:r>
            <a:r>
              <a:rPr lang="en-US" sz="1600" dirty="0"/>
              <a:t>(</a:t>
            </a:r>
            <a:r>
              <a:rPr lang="en-US" sz="1600" i="1" dirty="0"/>
              <a:t>Repeat</a:t>
            </a:r>
            <a:r>
              <a:rPr lang="en-US" sz="1600" dirty="0"/>
              <a:t>)</a:t>
            </a:r>
          </a:p>
          <a:p>
            <a:pPr marL="0" indent="0">
              <a:buNone/>
            </a:pPr>
            <a:endParaRPr lang="en-US" dirty="0"/>
          </a:p>
        </p:txBody>
      </p:sp>
    </p:spTree>
    <p:extLst>
      <p:ext uri="{BB962C8B-B14F-4D97-AF65-F5344CB8AC3E}">
        <p14:creationId xmlns:p14="http://schemas.microsoft.com/office/powerpoint/2010/main" val="2593584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0275"/>
          </a:xfrm>
        </p:spPr>
        <p:txBody>
          <a:bodyPr>
            <a:normAutofit/>
          </a:bodyPr>
          <a:lstStyle/>
          <a:p>
            <a:r>
              <a:rPr lang="en-US" sz="3200" b="1" dirty="0" smtClean="0">
                <a:solidFill>
                  <a:srgbClr val="002060"/>
                </a:solidFill>
              </a:rPr>
              <a:t>Write the missing verb forms.</a:t>
            </a:r>
            <a:endParaRPr lang="en-US" sz="3200" b="1" dirty="0">
              <a:solidFill>
                <a:srgbClr val="002060"/>
              </a:solidFill>
            </a:endParaRPr>
          </a:p>
        </p:txBody>
      </p:sp>
      <p:sp>
        <p:nvSpPr>
          <p:cNvPr id="3" name="Content Placeholder 2"/>
          <p:cNvSpPr>
            <a:spLocks noGrp="1"/>
          </p:cNvSpPr>
          <p:nvPr>
            <p:ph idx="1"/>
          </p:nvPr>
        </p:nvSpPr>
        <p:spPr/>
        <p:txBody>
          <a:bodyPr/>
          <a:lstStyle/>
          <a:p>
            <a:pPr marL="0" indent="0">
              <a:buNone/>
            </a:pPr>
            <a:r>
              <a:rPr lang="en-US" dirty="0" smtClean="0"/>
              <a:t>1. If </a:t>
            </a:r>
            <a:r>
              <a:rPr lang="en-US" dirty="0"/>
              <a:t>there _________ any holidays during the semester, this class_________ 23 times. </a:t>
            </a:r>
            <a:r>
              <a:rPr lang="en-US" i="1" dirty="0" smtClean="0"/>
              <a:t>			</a:t>
            </a:r>
            <a:r>
              <a:rPr lang="en-US" sz="2400" dirty="0" smtClean="0"/>
              <a:t>(</a:t>
            </a:r>
            <a:r>
              <a:rPr lang="en-US" sz="2400" i="1" dirty="0"/>
              <a:t>not be, meet</a:t>
            </a:r>
            <a:r>
              <a:rPr lang="en-US" sz="2400" dirty="0" smtClean="0"/>
              <a:t>)</a:t>
            </a:r>
          </a:p>
          <a:p>
            <a:pPr marL="0" indent="0">
              <a:buNone/>
            </a:pPr>
            <a:endParaRPr lang="en-US" sz="2400" dirty="0"/>
          </a:p>
          <a:p>
            <a:pPr marL="0" indent="0">
              <a:buNone/>
            </a:pPr>
            <a:r>
              <a:rPr lang="en-US" dirty="0" smtClean="0"/>
              <a:t>2. Patriots</a:t>
            </a:r>
            <a:r>
              <a:rPr lang="en-US" dirty="0"/>
              <a:t>’ Day is on Monday, April </a:t>
            </a:r>
            <a:r>
              <a:rPr lang="en-US" dirty="0" smtClean="0"/>
              <a:t>18</a:t>
            </a:r>
            <a:r>
              <a:rPr lang="en-US" baseline="30000" dirty="0" smtClean="0"/>
              <a:t>th</a:t>
            </a:r>
            <a:r>
              <a:rPr lang="en-US" dirty="0"/>
              <a:t>.  If Patriots’ Day_______ on a Tuesday, class ________ on April </a:t>
            </a:r>
            <a:r>
              <a:rPr lang="en-US" dirty="0" smtClean="0"/>
              <a:t>18</a:t>
            </a:r>
            <a:r>
              <a:rPr lang="en-US" baseline="30000" dirty="0" smtClean="0"/>
              <a:t>th</a:t>
            </a:r>
            <a:r>
              <a:rPr lang="en-US" dirty="0"/>
              <a:t>.  </a:t>
            </a:r>
            <a:r>
              <a:rPr lang="en-US" dirty="0" smtClean="0"/>
              <a:t>	</a:t>
            </a:r>
            <a:r>
              <a:rPr lang="en-US" sz="2400" dirty="0" smtClean="0"/>
              <a:t>(</a:t>
            </a:r>
            <a:r>
              <a:rPr lang="en-US" sz="2400" i="1" dirty="0"/>
              <a:t>fall, </a:t>
            </a:r>
            <a:r>
              <a:rPr lang="en-US" sz="2400" i="1" dirty="0" smtClean="0"/>
              <a:t>not be </a:t>
            </a:r>
            <a:r>
              <a:rPr lang="en-US" sz="2400" i="1" dirty="0"/>
              <a:t>canceled</a:t>
            </a:r>
            <a:r>
              <a:rPr lang="en-US" sz="2400" dirty="0"/>
              <a:t>) </a:t>
            </a:r>
          </a:p>
          <a:p>
            <a:pPr marL="0" indent="0">
              <a:buNone/>
            </a:pPr>
            <a:endParaRPr lang="en-US" dirty="0" smtClean="0"/>
          </a:p>
          <a:p>
            <a:pPr marL="0" indent="0">
              <a:buNone/>
            </a:pPr>
            <a:r>
              <a:rPr lang="en-US" dirty="0" smtClean="0"/>
              <a:t>3. </a:t>
            </a:r>
            <a:r>
              <a:rPr lang="en-US" dirty="0"/>
              <a:t>BU was closed for Presidents’ Day.  If </a:t>
            </a:r>
            <a:r>
              <a:rPr lang="en-US" dirty="0" err="1"/>
              <a:t>BU________closed</a:t>
            </a:r>
            <a:r>
              <a:rPr lang="en-US" dirty="0"/>
              <a:t> on the </a:t>
            </a:r>
            <a:r>
              <a:rPr lang="en-US" dirty="0" smtClean="0"/>
              <a:t>15</a:t>
            </a:r>
            <a:r>
              <a:rPr lang="en-US" baseline="30000" dirty="0" smtClean="0"/>
              <a:t>th</a:t>
            </a:r>
            <a:r>
              <a:rPr lang="en-US" dirty="0"/>
              <a:t>, </a:t>
            </a:r>
            <a:r>
              <a:rPr lang="en-US" dirty="0" err="1"/>
              <a:t>we________class</a:t>
            </a:r>
            <a:r>
              <a:rPr lang="en-US" dirty="0"/>
              <a:t>. </a:t>
            </a:r>
            <a:r>
              <a:rPr lang="en-US" dirty="0" smtClean="0"/>
              <a:t>					</a:t>
            </a:r>
            <a:r>
              <a:rPr lang="en-US" sz="2400" dirty="0" smtClean="0"/>
              <a:t>(</a:t>
            </a:r>
            <a:r>
              <a:rPr lang="en-US" sz="2400" i="1" dirty="0"/>
              <a:t>not be, have</a:t>
            </a:r>
            <a:r>
              <a:rPr lang="en-US" sz="2400" dirty="0"/>
              <a:t>)</a:t>
            </a:r>
          </a:p>
          <a:p>
            <a:pPr marL="0" indent="0">
              <a:buNone/>
            </a:pPr>
            <a:endParaRPr lang="en-US" dirty="0"/>
          </a:p>
        </p:txBody>
      </p:sp>
    </p:spTree>
    <p:extLst>
      <p:ext uri="{BB962C8B-B14F-4D97-AF65-F5344CB8AC3E}">
        <p14:creationId xmlns:p14="http://schemas.microsoft.com/office/powerpoint/2010/main" val="3871590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3445"/>
          </a:xfrm>
        </p:spPr>
        <p:txBody>
          <a:bodyPr>
            <a:normAutofit/>
          </a:bodyPr>
          <a:lstStyle/>
          <a:p>
            <a:pPr algn="ctr"/>
            <a:r>
              <a:rPr lang="en-US" sz="3200" b="1" dirty="0" smtClean="0">
                <a:solidFill>
                  <a:srgbClr val="002060"/>
                </a:solidFill>
              </a:rPr>
              <a:t>Review of Forms for Unreal Conditionals</a:t>
            </a:r>
            <a:endParaRPr lang="en-US" sz="3200" b="1" dirty="0">
              <a:solidFill>
                <a:srgbClr val="002060"/>
              </a:solidFill>
            </a:endParaRPr>
          </a:p>
        </p:txBody>
      </p:sp>
      <p:sp>
        <p:nvSpPr>
          <p:cNvPr id="3" name="Content Placeholder 2"/>
          <p:cNvSpPr>
            <a:spLocks noGrp="1"/>
          </p:cNvSpPr>
          <p:nvPr>
            <p:ph idx="1"/>
          </p:nvPr>
        </p:nvSpPr>
        <p:spPr>
          <a:xfrm>
            <a:off x="838200" y="1338943"/>
            <a:ext cx="10515600" cy="4838020"/>
          </a:xfrm>
        </p:spPr>
        <p:txBody>
          <a:bodyPr>
            <a:normAutofit fontScale="92500" lnSpcReduction="10000"/>
          </a:bodyPr>
          <a:lstStyle/>
          <a:p>
            <a:pPr marL="0" indent="0">
              <a:buNone/>
            </a:pPr>
            <a:r>
              <a:rPr lang="en-US" sz="2000" b="1" dirty="0">
                <a:solidFill>
                  <a:srgbClr val="C00000"/>
                </a:solidFill>
              </a:rPr>
              <a:t>Time: </a:t>
            </a:r>
            <a:r>
              <a:rPr lang="en-US" sz="2000" b="1" dirty="0"/>
              <a:t>Present</a:t>
            </a:r>
          </a:p>
          <a:p>
            <a:pPr marL="0" indent="0">
              <a:buNone/>
            </a:pPr>
            <a:r>
              <a:rPr lang="en-US" sz="2000" b="1" dirty="0">
                <a:solidFill>
                  <a:srgbClr val="C00000"/>
                </a:solidFill>
              </a:rPr>
              <a:t>Form: </a:t>
            </a:r>
            <a:r>
              <a:rPr lang="en-US" sz="2000" b="1" i="1" dirty="0"/>
              <a:t>If </a:t>
            </a:r>
            <a:r>
              <a:rPr lang="en-US" sz="2000" b="1" dirty="0"/>
              <a:t>+ simple past …, …</a:t>
            </a:r>
            <a:r>
              <a:rPr lang="en-US" sz="2000" b="1" i="1" dirty="0"/>
              <a:t>would </a:t>
            </a:r>
            <a:r>
              <a:rPr lang="en-US" sz="2000" b="1" dirty="0"/>
              <a:t>+</a:t>
            </a:r>
            <a:r>
              <a:rPr lang="en-US" sz="2000" b="1" i="1" dirty="0"/>
              <a:t> </a:t>
            </a:r>
            <a:r>
              <a:rPr lang="en-US" sz="2000" b="1" dirty="0"/>
              <a:t>verb</a:t>
            </a:r>
          </a:p>
          <a:p>
            <a:pPr marL="0" indent="0">
              <a:buNone/>
            </a:pPr>
            <a:r>
              <a:rPr lang="en-US" sz="2400" dirty="0" smtClean="0"/>
              <a:t>If </a:t>
            </a:r>
            <a:r>
              <a:rPr lang="en-US" sz="2400" dirty="0"/>
              <a:t>there </a:t>
            </a:r>
            <a:r>
              <a:rPr lang="en-US" sz="2400" b="1" dirty="0" smtClean="0">
                <a:solidFill>
                  <a:srgbClr val="0070C0"/>
                </a:solidFill>
              </a:rPr>
              <a:t>weren’t</a:t>
            </a:r>
            <a:r>
              <a:rPr lang="en-US" sz="2400" dirty="0" smtClean="0">
                <a:solidFill>
                  <a:srgbClr val="0070C0"/>
                </a:solidFill>
              </a:rPr>
              <a:t> </a:t>
            </a:r>
            <a:r>
              <a:rPr lang="en-US" sz="2400" dirty="0" smtClean="0"/>
              <a:t>any </a:t>
            </a:r>
            <a:r>
              <a:rPr lang="en-US" sz="2400" dirty="0"/>
              <a:t>holidays during the semester, this </a:t>
            </a:r>
            <a:r>
              <a:rPr lang="en-US" sz="2400" dirty="0" smtClean="0"/>
              <a:t>class</a:t>
            </a:r>
            <a:r>
              <a:rPr lang="en-US" sz="2400" dirty="0" smtClean="0">
                <a:solidFill>
                  <a:srgbClr val="0070C0"/>
                </a:solidFill>
              </a:rPr>
              <a:t> </a:t>
            </a:r>
            <a:r>
              <a:rPr lang="en-US" sz="2400" b="1" dirty="0" smtClean="0">
                <a:solidFill>
                  <a:srgbClr val="0070C0"/>
                </a:solidFill>
              </a:rPr>
              <a:t>would meet</a:t>
            </a:r>
            <a:r>
              <a:rPr lang="en-US" sz="2400" b="1" dirty="0" smtClean="0"/>
              <a:t> </a:t>
            </a:r>
            <a:r>
              <a:rPr lang="en-US" sz="2400" dirty="0"/>
              <a:t>23 times. </a:t>
            </a:r>
            <a:endParaRPr lang="en-US" sz="2400" dirty="0" smtClean="0"/>
          </a:p>
          <a:p>
            <a:pPr marL="0" indent="0">
              <a:buNone/>
            </a:pPr>
            <a:r>
              <a:rPr lang="en-US" i="1" dirty="0" smtClean="0"/>
              <a:t>	</a:t>
            </a:r>
          </a:p>
          <a:p>
            <a:pPr marL="0" indent="0">
              <a:buNone/>
            </a:pPr>
            <a:r>
              <a:rPr lang="en-US" sz="2000" b="1" dirty="0">
                <a:solidFill>
                  <a:srgbClr val="C00000"/>
                </a:solidFill>
              </a:rPr>
              <a:t>Time: </a:t>
            </a:r>
            <a:r>
              <a:rPr lang="en-US" sz="2000" b="1" dirty="0" smtClean="0"/>
              <a:t>Future</a:t>
            </a:r>
            <a:endParaRPr lang="en-US" sz="2000" b="1" dirty="0"/>
          </a:p>
          <a:p>
            <a:pPr marL="0" indent="0">
              <a:buNone/>
            </a:pPr>
            <a:r>
              <a:rPr lang="en-US" sz="2000" b="1" dirty="0">
                <a:solidFill>
                  <a:srgbClr val="C00000"/>
                </a:solidFill>
              </a:rPr>
              <a:t>Form: </a:t>
            </a:r>
            <a:r>
              <a:rPr lang="en-US" sz="2000" b="1" i="1" dirty="0"/>
              <a:t>If </a:t>
            </a:r>
            <a:r>
              <a:rPr lang="en-US" sz="2000" b="1" dirty="0"/>
              <a:t>+ simple past …, …</a:t>
            </a:r>
            <a:r>
              <a:rPr lang="en-US" sz="2000" b="1" i="1" dirty="0"/>
              <a:t>would </a:t>
            </a:r>
            <a:r>
              <a:rPr lang="en-US" sz="2000" b="1" dirty="0"/>
              <a:t>+</a:t>
            </a:r>
            <a:r>
              <a:rPr lang="en-US" sz="2000" b="1" i="1" dirty="0"/>
              <a:t> </a:t>
            </a:r>
            <a:r>
              <a:rPr lang="en-US" sz="2000" b="1" dirty="0"/>
              <a:t>verb</a:t>
            </a:r>
          </a:p>
          <a:p>
            <a:pPr marL="0" indent="0">
              <a:buNone/>
            </a:pPr>
            <a:r>
              <a:rPr lang="en-US" sz="2400" dirty="0" smtClean="0"/>
              <a:t>If </a:t>
            </a:r>
            <a:r>
              <a:rPr lang="en-US" sz="2400" dirty="0"/>
              <a:t>Patriots’ </a:t>
            </a:r>
            <a:r>
              <a:rPr lang="en-US" sz="2400" dirty="0" smtClean="0"/>
              <a:t>Day</a:t>
            </a:r>
            <a:r>
              <a:rPr lang="en-US" sz="2400" dirty="0" smtClean="0">
                <a:solidFill>
                  <a:srgbClr val="0070C0"/>
                </a:solidFill>
              </a:rPr>
              <a:t> </a:t>
            </a:r>
            <a:r>
              <a:rPr lang="en-US" sz="2400" b="1" dirty="0" smtClean="0">
                <a:solidFill>
                  <a:srgbClr val="0070C0"/>
                </a:solidFill>
              </a:rPr>
              <a:t>fell</a:t>
            </a:r>
            <a:r>
              <a:rPr lang="en-US" sz="2400" dirty="0" smtClean="0">
                <a:solidFill>
                  <a:srgbClr val="0070C0"/>
                </a:solidFill>
              </a:rPr>
              <a:t> </a:t>
            </a:r>
            <a:r>
              <a:rPr lang="en-US" sz="2400" dirty="0" smtClean="0"/>
              <a:t>on </a:t>
            </a:r>
            <a:r>
              <a:rPr lang="en-US" sz="2400" dirty="0"/>
              <a:t>a Tuesday, class </a:t>
            </a:r>
            <a:r>
              <a:rPr lang="en-US" sz="2400" b="1" dirty="0" smtClean="0">
                <a:solidFill>
                  <a:srgbClr val="0070C0"/>
                </a:solidFill>
              </a:rPr>
              <a:t>wouldn’t be canceled</a:t>
            </a:r>
            <a:r>
              <a:rPr lang="en-US" sz="2400" b="1" dirty="0" smtClean="0"/>
              <a:t> </a:t>
            </a:r>
            <a:r>
              <a:rPr lang="en-US" sz="2400" dirty="0"/>
              <a:t>on April </a:t>
            </a:r>
            <a:r>
              <a:rPr lang="en-US" sz="2400" dirty="0" smtClean="0"/>
              <a:t>18</a:t>
            </a:r>
            <a:r>
              <a:rPr lang="en-US" sz="2400" baseline="30000" dirty="0" smtClean="0"/>
              <a:t>th</a:t>
            </a:r>
            <a:r>
              <a:rPr lang="en-US" sz="2400" dirty="0"/>
              <a:t>. </a:t>
            </a:r>
            <a:r>
              <a:rPr lang="en-US" sz="2400" dirty="0" smtClean="0"/>
              <a:t> </a:t>
            </a:r>
            <a:endParaRPr lang="en-US" sz="2400" dirty="0"/>
          </a:p>
          <a:p>
            <a:pPr marL="0" indent="0">
              <a:buNone/>
            </a:pPr>
            <a:endParaRPr lang="en-US" dirty="0" smtClean="0"/>
          </a:p>
          <a:p>
            <a:pPr marL="0" indent="0">
              <a:buNone/>
            </a:pPr>
            <a:r>
              <a:rPr lang="en-US" sz="2100" b="1" dirty="0">
                <a:solidFill>
                  <a:srgbClr val="C00000"/>
                </a:solidFill>
              </a:rPr>
              <a:t>Time: </a:t>
            </a:r>
            <a:r>
              <a:rPr lang="en-US" sz="2100" b="1" dirty="0" smtClean="0"/>
              <a:t>Past</a:t>
            </a:r>
            <a:endParaRPr lang="en-US" sz="2100" b="1" dirty="0"/>
          </a:p>
          <a:p>
            <a:pPr marL="0" indent="0">
              <a:buNone/>
            </a:pPr>
            <a:r>
              <a:rPr lang="en-US" sz="2100" b="1" dirty="0">
                <a:solidFill>
                  <a:srgbClr val="C00000"/>
                </a:solidFill>
              </a:rPr>
              <a:t>Form: </a:t>
            </a:r>
            <a:r>
              <a:rPr lang="en-US" sz="2100" b="1" i="1" dirty="0"/>
              <a:t>If </a:t>
            </a:r>
            <a:r>
              <a:rPr lang="en-US" sz="2100" b="1" dirty="0"/>
              <a:t>+ </a:t>
            </a:r>
            <a:r>
              <a:rPr lang="en-US" sz="2100" b="1" dirty="0" smtClean="0"/>
              <a:t>past perfect…, </a:t>
            </a:r>
            <a:r>
              <a:rPr lang="en-US" sz="2100" b="1" dirty="0"/>
              <a:t>…</a:t>
            </a:r>
            <a:r>
              <a:rPr lang="en-US" sz="2100" b="1" i="1" dirty="0"/>
              <a:t>would </a:t>
            </a:r>
            <a:r>
              <a:rPr lang="en-US" sz="2100" b="1" dirty="0" smtClean="0"/>
              <a:t>+ </a:t>
            </a:r>
            <a:r>
              <a:rPr lang="en-US" sz="2100" b="1" i="1" dirty="0" smtClean="0"/>
              <a:t>have </a:t>
            </a:r>
            <a:r>
              <a:rPr lang="en-US" sz="2100" b="1" dirty="0" smtClean="0"/>
              <a:t>+</a:t>
            </a:r>
            <a:r>
              <a:rPr lang="en-US" sz="2100" b="1" i="1" dirty="0" smtClean="0"/>
              <a:t> </a:t>
            </a:r>
            <a:r>
              <a:rPr lang="en-US" sz="2100" b="1" dirty="0" smtClean="0"/>
              <a:t>past participle of the verb</a:t>
            </a:r>
            <a:endParaRPr lang="en-US" sz="2100" b="1" dirty="0"/>
          </a:p>
          <a:p>
            <a:pPr marL="0" indent="0">
              <a:buNone/>
            </a:pPr>
            <a:r>
              <a:rPr lang="en-US" sz="2400" dirty="0" smtClean="0"/>
              <a:t>If BU </a:t>
            </a:r>
            <a:r>
              <a:rPr lang="en-US" sz="2400" b="1" dirty="0" smtClean="0">
                <a:solidFill>
                  <a:srgbClr val="0070C0"/>
                </a:solidFill>
              </a:rPr>
              <a:t>hadn’t been </a:t>
            </a:r>
            <a:r>
              <a:rPr lang="en-US" sz="2400" dirty="0" smtClean="0"/>
              <a:t>closed </a:t>
            </a:r>
            <a:r>
              <a:rPr lang="en-US" sz="2400" dirty="0"/>
              <a:t>on </a:t>
            </a:r>
            <a:r>
              <a:rPr lang="en-US" sz="2400" dirty="0" smtClean="0"/>
              <a:t>Presidents’ Day, we </a:t>
            </a:r>
            <a:r>
              <a:rPr lang="en-US" sz="2400" b="1" dirty="0" smtClean="0">
                <a:solidFill>
                  <a:srgbClr val="0070C0"/>
                </a:solidFill>
              </a:rPr>
              <a:t>would have had </a:t>
            </a:r>
            <a:r>
              <a:rPr lang="en-US" sz="2400" dirty="0" smtClean="0"/>
              <a:t>class</a:t>
            </a:r>
            <a:r>
              <a:rPr lang="en-US" sz="2400" dirty="0"/>
              <a:t>. </a:t>
            </a:r>
            <a:r>
              <a:rPr lang="en-US" sz="2400" dirty="0" smtClean="0"/>
              <a:t>	</a:t>
            </a:r>
            <a:r>
              <a:rPr lang="en-US" dirty="0" smtClean="0"/>
              <a:t>				</a:t>
            </a:r>
            <a:endParaRPr lang="en-US" dirty="0"/>
          </a:p>
        </p:txBody>
      </p:sp>
    </p:spTree>
    <p:extLst>
      <p:ext uri="{BB962C8B-B14F-4D97-AF65-F5344CB8AC3E}">
        <p14:creationId xmlns:p14="http://schemas.microsoft.com/office/powerpoint/2010/main" val="305848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solidFill>
                  <a:srgbClr val="C00000"/>
                </a:solidFill>
              </a:rPr>
              <a:t>First, decide where the conditional clause begins (i.e., the clause with </a:t>
            </a:r>
            <a:r>
              <a:rPr lang="en-US" sz="2000" b="1" i="1" dirty="0" smtClean="0">
                <a:solidFill>
                  <a:srgbClr val="C00000"/>
                </a:solidFill>
              </a:rPr>
              <a:t>if</a:t>
            </a:r>
            <a:r>
              <a:rPr lang="en-US" sz="2000" b="1" dirty="0" smtClean="0">
                <a:solidFill>
                  <a:srgbClr val="C00000"/>
                </a:solidFill>
              </a:rPr>
              <a:t>).  Next, decide which clause refers to the present and which refers to the past.  Write the sentences with the correct verb forms.  Replace </a:t>
            </a:r>
            <a:r>
              <a:rPr lang="en-US" sz="2000" b="1" i="1" dirty="0" smtClean="0">
                <a:solidFill>
                  <a:srgbClr val="C00000"/>
                </a:solidFill>
              </a:rPr>
              <a:t>if</a:t>
            </a:r>
            <a:r>
              <a:rPr lang="en-US" sz="2000" b="1" dirty="0" smtClean="0">
                <a:solidFill>
                  <a:srgbClr val="C00000"/>
                </a:solidFill>
              </a:rPr>
              <a:t> with an inversion.</a:t>
            </a:r>
            <a:endParaRPr lang="en-US" sz="2000" b="1" dirty="0">
              <a:solidFill>
                <a:srgbClr val="C00000"/>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600" dirty="0" err="1" smtClean="0"/>
              <a:t>Sammi</a:t>
            </a:r>
            <a:r>
              <a:rPr lang="en-US" sz="2600" dirty="0" smtClean="0"/>
              <a:t> </a:t>
            </a:r>
            <a:r>
              <a:rPr lang="en-US" sz="2600" dirty="0"/>
              <a:t>/ </a:t>
            </a:r>
            <a:r>
              <a:rPr lang="en-US" sz="2600" dirty="0" smtClean="0"/>
              <a:t>take / the T today / she / not have / to go out during the break to feed the parking meter.</a:t>
            </a:r>
          </a:p>
          <a:p>
            <a:pPr marL="514350" indent="-514350">
              <a:buFont typeface="+mj-lt"/>
              <a:buAutoNum type="arabicPeriod"/>
            </a:pPr>
            <a:r>
              <a:rPr lang="en-US" sz="2600" dirty="0" smtClean="0"/>
              <a:t>Bill / do / his presentation at the end of class today / he / miss / class on Monday</a:t>
            </a:r>
          </a:p>
          <a:p>
            <a:pPr marL="514350" indent="-514350">
              <a:buFont typeface="+mj-lt"/>
              <a:buAutoNum type="arabicPeriod"/>
            </a:pPr>
            <a:r>
              <a:rPr lang="en-US" sz="2600" dirty="0" smtClean="0"/>
              <a:t>Haylie </a:t>
            </a:r>
            <a:r>
              <a:rPr lang="en-US" sz="2600" dirty="0"/>
              <a:t>/ not </a:t>
            </a:r>
            <a:r>
              <a:rPr lang="en-US" sz="2600" dirty="0" smtClean="0"/>
              <a:t>met </a:t>
            </a:r>
            <a:r>
              <a:rPr lang="en-US" sz="2600" dirty="0"/>
              <a:t>/ </a:t>
            </a:r>
            <a:r>
              <a:rPr lang="en-US" sz="2600" dirty="0" smtClean="0"/>
              <a:t>her American boyfriend in Korea/ </a:t>
            </a:r>
            <a:r>
              <a:rPr lang="en-US" sz="2600" dirty="0"/>
              <a:t>she / </a:t>
            </a:r>
            <a:r>
              <a:rPr lang="en-US" sz="2600" dirty="0" smtClean="0"/>
              <a:t>study/ at CELOP</a:t>
            </a:r>
            <a:endParaRPr lang="en-US" sz="2600" dirty="0"/>
          </a:p>
          <a:p>
            <a:pPr marL="514350" indent="-514350">
              <a:buFont typeface="+mj-lt"/>
              <a:buAutoNum type="arabicPeriod"/>
            </a:pPr>
            <a:r>
              <a:rPr lang="en-US" sz="2600" dirty="0" smtClean="0"/>
              <a:t>you </a:t>
            </a:r>
            <a:r>
              <a:rPr lang="en-US" sz="2600" dirty="0"/>
              <a:t>/ have / a </a:t>
            </a:r>
            <a:r>
              <a:rPr lang="en-US" sz="2600" dirty="0" smtClean="0"/>
              <a:t>quiz after the break / I </a:t>
            </a:r>
            <a:r>
              <a:rPr lang="en-US" sz="2600" dirty="0"/>
              <a:t>/ tell / you about it </a:t>
            </a:r>
            <a:r>
              <a:rPr lang="en-US" sz="2600" dirty="0" smtClean="0"/>
              <a:t>two days ago</a:t>
            </a:r>
            <a:endParaRPr lang="en-US" sz="2600" dirty="0"/>
          </a:p>
          <a:p>
            <a:pPr marL="514350" indent="-514350">
              <a:buFont typeface="+mj-lt"/>
              <a:buAutoNum type="arabicPeriod"/>
            </a:pPr>
            <a:r>
              <a:rPr lang="en-US" sz="2600" dirty="0" smtClean="0"/>
              <a:t>he </a:t>
            </a:r>
            <a:r>
              <a:rPr lang="en-US" sz="2600" dirty="0"/>
              <a:t>/ not come / to Boston / </a:t>
            </a:r>
            <a:r>
              <a:rPr lang="en-US" sz="2600" dirty="0" smtClean="0"/>
              <a:t>Bruce </a:t>
            </a:r>
            <a:r>
              <a:rPr lang="en-US" sz="2600" dirty="0"/>
              <a:t>/ work in </a:t>
            </a:r>
            <a:r>
              <a:rPr lang="en-US" sz="2600" dirty="0" smtClean="0"/>
              <a:t>China </a:t>
            </a:r>
            <a:r>
              <a:rPr lang="en-US" sz="2600" dirty="0"/>
              <a:t>/ right now </a:t>
            </a:r>
          </a:p>
          <a:p>
            <a:pPr marL="514350" indent="-514350">
              <a:buFont typeface="+mj-lt"/>
              <a:buAutoNum type="arabicPeriod"/>
            </a:pPr>
            <a:r>
              <a:rPr lang="en-US" sz="2600" dirty="0" smtClean="0"/>
              <a:t>Betty / not be in a Master’s program / </a:t>
            </a:r>
            <a:r>
              <a:rPr lang="en-US" sz="2600" dirty="0"/>
              <a:t>she / not get / </a:t>
            </a:r>
            <a:r>
              <a:rPr lang="en-US" sz="2600" dirty="0" smtClean="0"/>
              <a:t>a high enough score on the TOEFL.</a:t>
            </a:r>
            <a:endParaRPr lang="en-US" sz="2600" dirty="0"/>
          </a:p>
        </p:txBody>
      </p:sp>
    </p:spTree>
    <p:extLst>
      <p:ext uri="{BB962C8B-B14F-4D97-AF65-F5344CB8AC3E}">
        <p14:creationId xmlns:p14="http://schemas.microsoft.com/office/powerpoint/2010/main" val="1077069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p:cNvSpPr>
            <a:spLocks noGrp="1"/>
          </p:cNvSpPr>
          <p:nvPr>
            <p:ph idx="1"/>
          </p:nvPr>
        </p:nvSpPr>
        <p:spPr>
          <a:xfrm>
            <a:off x="838200" y="740229"/>
            <a:ext cx="10515600" cy="5436734"/>
          </a:xfrm>
        </p:spPr>
        <p:txBody>
          <a:bodyPr>
            <a:normAutofit/>
          </a:bodyPr>
          <a:lstStyle/>
          <a:p>
            <a:pPr marL="514350" indent="-514350">
              <a:buFont typeface="+mj-lt"/>
              <a:buAutoNum type="arabicPeriod"/>
            </a:pPr>
            <a:r>
              <a:rPr lang="en-US" b="1" dirty="0" smtClean="0">
                <a:solidFill>
                  <a:srgbClr val="0070C0"/>
                </a:solidFill>
              </a:rPr>
              <a:t>Had </a:t>
            </a:r>
            <a:r>
              <a:rPr lang="en-US" sz="2400" dirty="0" err="1" smtClean="0"/>
              <a:t>Sammi</a:t>
            </a:r>
            <a:r>
              <a:rPr lang="en-US" b="1" dirty="0" smtClean="0">
                <a:solidFill>
                  <a:srgbClr val="0070C0"/>
                </a:solidFill>
              </a:rPr>
              <a:t> taken </a:t>
            </a:r>
            <a:r>
              <a:rPr lang="en-US" sz="2000" dirty="0" smtClean="0"/>
              <a:t>the </a:t>
            </a:r>
            <a:r>
              <a:rPr lang="en-US" sz="2000" dirty="0"/>
              <a:t>T </a:t>
            </a:r>
            <a:r>
              <a:rPr lang="en-US" sz="2000" dirty="0" smtClean="0"/>
              <a:t>today</a:t>
            </a:r>
            <a:r>
              <a:rPr lang="en-US" b="1" dirty="0" smtClean="0">
                <a:solidFill>
                  <a:srgbClr val="0070C0"/>
                </a:solidFill>
              </a:rPr>
              <a:t>,</a:t>
            </a:r>
            <a:r>
              <a:rPr lang="en-US" sz="2000" dirty="0" smtClean="0"/>
              <a:t> she </a:t>
            </a:r>
            <a:r>
              <a:rPr lang="en-US" b="1" dirty="0" smtClean="0">
                <a:solidFill>
                  <a:srgbClr val="0070C0"/>
                </a:solidFill>
              </a:rPr>
              <a:t>wouldn’t have to </a:t>
            </a:r>
            <a:r>
              <a:rPr lang="en-US" b="1" dirty="0">
                <a:solidFill>
                  <a:srgbClr val="0070C0"/>
                </a:solidFill>
              </a:rPr>
              <a:t>go </a:t>
            </a:r>
            <a:r>
              <a:rPr lang="en-US" sz="2000" dirty="0"/>
              <a:t>out</a:t>
            </a:r>
            <a:r>
              <a:rPr lang="en-US" dirty="0"/>
              <a:t> </a:t>
            </a:r>
            <a:r>
              <a:rPr lang="en-US" sz="2000" dirty="0"/>
              <a:t>during the break to feed the parking meter.</a:t>
            </a:r>
          </a:p>
          <a:p>
            <a:pPr marL="514350" indent="-514350">
              <a:buFont typeface="+mj-lt"/>
              <a:buAutoNum type="arabicPeriod"/>
            </a:pPr>
            <a:r>
              <a:rPr lang="en-US" sz="2400" dirty="0" smtClean="0"/>
              <a:t>Bill</a:t>
            </a:r>
            <a:r>
              <a:rPr lang="en-US" dirty="0" smtClean="0"/>
              <a:t> </a:t>
            </a:r>
            <a:r>
              <a:rPr lang="en-US" b="1" dirty="0" smtClean="0">
                <a:solidFill>
                  <a:srgbClr val="0070C0"/>
                </a:solidFill>
              </a:rPr>
              <a:t>would </a:t>
            </a:r>
            <a:r>
              <a:rPr lang="en-US" b="1" dirty="0">
                <a:solidFill>
                  <a:srgbClr val="0070C0"/>
                </a:solidFill>
              </a:rPr>
              <a:t>do </a:t>
            </a:r>
            <a:r>
              <a:rPr lang="en-US" sz="2000" dirty="0" smtClean="0"/>
              <a:t>his </a:t>
            </a:r>
            <a:r>
              <a:rPr lang="en-US" sz="2000" dirty="0"/>
              <a:t>presentation </a:t>
            </a:r>
            <a:r>
              <a:rPr lang="en-US" sz="2000" dirty="0" smtClean="0"/>
              <a:t>at the end of class today </a:t>
            </a:r>
            <a:r>
              <a:rPr lang="en-US" b="1" dirty="0" smtClean="0">
                <a:solidFill>
                  <a:srgbClr val="0070C0"/>
                </a:solidFill>
              </a:rPr>
              <a:t>had </a:t>
            </a:r>
            <a:r>
              <a:rPr lang="en-US" sz="2400" b="1" dirty="0" smtClean="0">
                <a:solidFill>
                  <a:srgbClr val="0070C0"/>
                </a:solidFill>
              </a:rPr>
              <a:t>he</a:t>
            </a:r>
            <a:r>
              <a:rPr lang="en-US" b="1" dirty="0" smtClean="0">
                <a:solidFill>
                  <a:srgbClr val="0070C0"/>
                </a:solidFill>
              </a:rPr>
              <a:t> missed</a:t>
            </a:r>
            <a:r>
              <a:rPr lang="en-US" dirty="0" smtClean="0"/>
              <a:t> </a:t>
            </a:r>
            <a:r>
              <a:rPr lang="en-US" sz="2000" dirty="0" smtClean="0"/>
              <a:t>class </a:t>
            </a:r>
            <a:r>
              <a:rPr lang="en-US" sz="2000" dirty="0"/>
              <a:t>on </a:t>
            </a:r>
            <a:r>
              <a:rPr lang="en-US" sz="2000" dirty="0" smtClean="0"/>
              <a:t>Monday</a:t>
            </a:r>
            <a:r>
              <a:rPr lang="en-US" dirty="0" smtClean="0"/>
              <a:t>.</a:t>
            </a:r>
            <a:endParaRPr lang="en-US" dirty="0"/>
          </a:p>
          <a:p>
            <a:pPr marL="514350" indent="-514350">
              <a:buFont typeface="+mj-lt"/>
              <a:buAutoNum type="arabicPeriod"/>
            </a:pPr>
            <a:r>
              <a:rPr lang="en-US" b="1" dirty="0" smtClean="0">
                <a:solidFill>
                  <a:srgbClr val="0070C0"/>
                </a:solidFill>
              </a:rPr>
              <a:t>Had</a:t>
            </a:r>
            <a:r>
              <a:rPr lang="en-US" dirty="0" smtClean="0"/>
              <a:t> </a:t>
            </a:r>
            <a:r>
              <a:rPr lang="en-US" sz="2400" dirty="0" smtClean="0"/>
              <a:t>Haylie</a:t>
            </a:r>
            <a:r>
              <a:rPr lang="en-US" dirty="0" smtClean="0"/>
              <a:t> </a:t>
            </a:r>
            <a:r>
              <a:rPr lang="en-US" b="1" dirty="0" smtClean="0">
                <a:solidFill>
                  <a:srgbClr val="0070C0"/>
                </a:solidFill>
              </a:rPr>
              <a:t>not met </a:t>
            </a:r>
            <a:r>
              <a:rPr lang="en-US" sz="2000" dirty="0" smtClean="0"/>
              <a:t>her </a:t>
            </a:r>
            <a:r>
              <a:rPr lang="en-US" sz="2000" dirty="0"/>
              <a:t>American boyfriend in </a:t>
            </a:r>
            <a:r>
              <a:rPr lang="en-US" sz="2000" dirty="0" smtClean="0"/>
              <a:t>Korea</a:t>
            </a:r>
            <a:r>
              <a:rPr lang="en-US" b="1" dirty="0" smtClean="0">
                <a:solidFill>
                  <a:srgbClr val="0070C0"/>
                </a:solidFill>
              </a:rPr>
              <a:t>,</a:t>
            </a:r>
            <a:r>
              <a:rPr lang="en-US" dirty="0" smtClean="0"/>
              <a:t> </a:t>
            </a:r>
            <a:r>
              <a:rPr lang="en-US" sz="2400" dirty="0" smtClean="0"/>
              <a:t>she</a:t>
            </a:r>
            <a:r>
              <a:rPr lang="en-US" dirty="0" smtClean="0"/>
              <a:t> </a:t>
            </a:r>
            <a:r>
              <a:rPr lang="en-US" b="1" dirty="0" smtClean="0">
                <a:solidFill>
                  <a:srgbClr val="0070C0"/>
                </a:solidFill>
              </a:rPr>
              <a:t>wouldn’t be studying </a:t>
            </a:r>
            <a:r>
              <a:rPr lang="en-US" sz="2000" dirty="0"/>
              <a:t>at </a:t>
            </a:r>
            <a:r>
              <a:rPr lang="en-US" sz="2000" dirty="0" smtClean="0"/>
              <a:t>CELOP.</a:t>
            </a:r>
            <a:endParaRPr lang="en-US" sz="2000" dirty="0"/>
          </a:p>
          <a:p>
            <a:pPr marL="514350" indent="-514350">
              <a:buFont typeface="+mj-lt"/>
              <a:buAutoNum type="arabicPeriod"/>
            </a:pPr>
            <a:r>
              <a:rPr lang="en-US" sz="2400" dirty="0" smtClean="0"/>
              <a:t>You</a:t>
            </a:r>
            <a:r>
              <a:rPr lang="en-US" dirty="0" smtClean="0"/>
              <a:t> </a:t>
            </a:r>
            <a:r>
              <a:rPr lang="en-US" b="1" dirty="0" smtClean="0">
                <a:solidFill>
                  <a:srgbClr val="0070C0"/>
                </a:solidFill>
              </a:rPr>
              <a:t>would </a:t>
            </a:r>
            <a:r>
              <a:rPr lang="en-US" b="1" dirty="0">
                <a:solidFill>
                  <a:srgbClr val="0070C0"/>
                </a:solidFill>
              </a:rPr>
              <a:t>have </a:t>
            </a:r>
            <a:r>
              <a:rPr lang="en-US" sz="2000" dirty="0" smtClean="0"/>
              <a:t>a </a:t>
            </a:r>
            <a:r>
              <a:rPr lang="en-US" sz="2000" dirty="0"/>
              <a:t>quiz </a:t>
            </a:r>
            <a:r>
              <a:rPr lang="en-US" sz="2000" dirty="0" smtClean="0"/>
              <a:t>after the break</a:t>
            </a:r>
            <a:r>
              <a:rPr lang="en-US" dirty="0" smtClean="0"/>
              <a:t> </a:t>
            </a:r>
            <a:r>
              <a:rPr lang="en-US" b="1" dirty="0" smtClean="0">
                <a:solidFill>
                  <a:srgbClr val="0070C0"/>
                </a:solidFill>
              </a:rPr>
              <a:t>had</a:t>
            </a:r>
            <a:r>
              <a:rPr lang="en-US" dirty="0" smtClean="0"/>
              <a:t> </a:t>
            </a:r>
            <a:r>
              <a:rPr lang="en-US" sz="2400" dirty="0" smtClean="0"/>
              <a:t>I</a:t>
            </a:r>
            <a:r>
              <a:rPr lang="en-US" dirty="0" smtClean="0"/>
              <a:t> </a:t>
            </a:r>
            <a:r>
              <a:rPr lang="en-US" b="1" dirty="0" smtClean="0">
                <a:solidFill>
                  <a:srgbClr val="0070C0"/>
                </a:solidFill>
              </a:rPr>
              <a:t>told</a:t>
            </a:r>
            <a:r>
              <a:rPr lang="en-US" dirty="0" smtClean="0"/>
              <a:t> </a:t>
            </a:r>
            <a:r>
              <a:rPr lang="en-US" sz="2000" dirty="0"/>
              <a:t>you about it two days </a:t>
            </a:r>
            <a:r>
              <a:rPr lang="en-US" sz="2000" dirty="0" smtClean="0"/>
              <a:t>ago.</a:t>
            </a:r>
            <a:endParaRPr lang="en-US" sz="2000" dirty="0"/>
          </a:p>
          <a:p>
            <a:pPr marL="514350" indent="-514350">
              <a:buFont typeface="+mj-lt"/>
              <a:buAutoNum type="arabicPeriod"/>
            </a:pPr>
            <a:r>
              <a:rPr lang="en-US"/>
              <a:t> </a:t>
            </a:r>
            <a:r>
              <a:rPr lang="en-US" b="1" smtClean="0">
                <a:solidFill>
                  <a:srgbClr val="0070C0"/>
                </a:solidFill>
              </a:rPr>
              <a:t>Had</a:t>
            </a:r>
            <a:r>
              <a:rPr lang="en-US" smtClean="0">
                <a:solidFill>
                  <a:srgbClr val="0070C0"/>
                </a:solidFill>
              </a:rPr>
              <a:t> </a:t>
            </a:r>
            <a:r>
              <a:rPr lang="en-US" sz="2400" dirty="0" smtClean="0"/>
              <a:t>he</a:t>
            </a:r>
            <a:r>
              <a:rPr lang="en-US" dirty="0" smtClean="0"/>
              <a:t> </a:t>
            </a:r>
            <a:r>
              <a:rPr lang="en-US" b="1" dirty="0" smtClean="0">
                <a:solidFill>
                  <a:srgbClr val="0070C0"/>
                </a:solidFill>
              </a:rPr>
              <a:t>not come </a:t>
            </a:r>
            <a:r>
              <a:rPr lang="en-US" sz="2000" dirty="0" smtClean="0"/>
              <a:t>to Boston</a:t>
            </a:r>
            <a:r>
              <a:rPr lang="en-US" b="1" dirty="0" smtClean="0">
                <a:solidFill>
                  <a:srgbClr val="0070C0"/>
                </a:solidFill>
              </a:rPr>
              <a:t>,</a:t>
            </a:r>
            <a:r>
              <a:rPr lang="en-US" dirty="0" smtClean="0"/>
              <a:t> </a:t>
            </a:r>
            <a:r>
              <a:rPr lang="en-US" sz="2400" dirty="0" smtClean="0"/>
              <a:t>Bruce</a:t>
            </a:r>
            <a:r>
              <a:rPr lang="en-US" dirty="0" smtClean="0"/>
              <a:t> </a:t>
            </a:r>
            <a:r>
              <a:rPr lang="en-US" b="1" dirty="0" smtClean="0">
                <a:solidFill>
                  <a:srgbClr val="0070C0"/>
                </a:solidFill>
              </a:rPr>
              <a:t>would be working </a:t>
            </a:r>
            <a:r>
              <a:rPr lang="en-US" sz="2000" dirty="0"/>
              <a:t>in </a:t>
            </a:r>
            <a:r>
              <a:rPr lang="en-US" sz="2000" dirty="0" smtClean="0"/>
              <a:t>China </a:t>
            </a:r>
            <a:r>
              <a:rPr lang="en-US" sz="2000" dirty="0"/>
              <a:t>right </a:t>
            </a:r>
            <a:r>
              <a:rPr lang="en-US" sz="2000" dirty="0" smtClean="0"/>
              <a:t>now. </a:t>
            </a:r>
            <a:endParaRPr lang="en-US" sz="2000" dirty="0"/>
          </a:p>
          <a:p>
            <a:pPr marL="514350" indent="-514350">
              <a:buFont typeface="+mj-lt"/>
              <a:buAutoNum type="arabicPeriod"/>
            </a:pPr>
            <a:r>
              <a:rPr lang="en-US" sz="2400" dirty="0"/>
              <a:t>Betty</a:t>
            </a:r>
            <a:r>
              <a:rPr lang="en-US" dirty="0"/>
              <a:t> </a:t>
            </a:r>
            <a:r>
              <a:rPr lang="en-US" b="1" dirty="0" smtClean="0">
                <a:solidFill>
                  <a:srgbClr val="0070C0"/>
                </a:solidFill>
              </a:rPr>
              <a:t>wouldn’t be </a:t>
            </a:r>
            <a:r>
              <a:rPr lang="en-US" sz="2000" dirty="0"/>
              <a:t>in a Master’s program </a:t>
            </a:r>
            <a:r>
              <a:rPr lang="en-US" b="1" dirty="0" smtClean="0">
                <a:solidFill>
                  <a:srgbClr val="0070C0"/>
                </a:solidFill>
              </a:rPr>
              <a:t>had</a:t>
            </a:r>
            <a:r>
              <a:rPr lang="en-US" dirty="0" smtClean="0"/>
              <a:t> </a:t>
            </a:r>
            <a:r>
              <a:rPr lang="en-US" sz="2400" dirty="0" smtClean="0"/>
              <a:t>she</a:t>
            </a:r>
            <a:r>
              <a:rPr lang="en-US" dirty="0" smtClean="0"/>
              <a:t> </a:t>
            </a:r>
            <a:r>
              <a:rPr lang="en-US" b="1" dirty="0">
                <a:solidFill>
                  <a:srgbClr val="0070C0"/>
                </a:solidFill>
              </a:rPr>
              <a:t>not </a:t>
            </a:r>
            <a:r>
              <a:rPr lang="en-US" b="1" dirty="0" smtClean="0">
                <a:solidFill>
                  <a:srgbClr val="0070C0"/>
                </a:solidFill>
              </a:rPr>
              <a:t>gotten </a:t>
            </a:r>
            <a:r>
              <a:rPr lang="en-US" sz="2000" dirty="0"/>
              <a:t>a high enough score on the </a:t>
            </a:r>
            <a:r>
              <a:rPr lang="en-US" sz="2000" dirty="0" smtClean="0"/>
              <a:t>TOEFL.</a:t>
            </a:r>
            <a:endParaRPr lang="en-US" sz="2000" dirty="0"/>
          </a:p>
        </p:txBody>
      </p:sp>
    </p:spTree>
    <p:extLst>
      <p:ext uri="{BB962C8B-B14F-4D97-AF65-F5344CB8AC3E}">
        <p14:creationId xmlns:p14="http://schemas.microsoft.com/office/powerpoint/2010/main" val="4160173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Assignment</a:t>
            </a:r>
            <a:endParaRPr lang="en-US" b="1" dirty="0">
              <a:solidFill>
                <a:srgbClr val="C00000"/>
              </a:solidFill>
            </a:endParaRPr>
          </a:p>
        </p:txBody>
      </p:sp>
      <p:sp>
        <p:nvSpPr>
          <p:cNvPr id="3" name="Content Placeholder 2"/>
          <p:cNvSpPr>
            <a:spLocks noGrp="1"/>
          </p:cNvSpPr>
          <p:nvPr>
            <p:ph idx="1"/>
          </p:nvPr>
        </p:nvSpPr>
        <p:spPr>
          <a:xfrm>
            <a:off x="838200" y="1825625"/>
            <a:ext cx="10809514" cy="4351338"/>
          </a:xfrm>
        </p:spPr>
        <p:txBody>
          <a:bodyPr>
            <a:normAutofit/>
          </a:bodyPr>
          <a:lstStyle/>
          <a:p>
            <a:r>
              <a:rPr lang="en-US" dirty="0" smtClean="0"/>
              <a:t>Email sentences using </a:t>
            </a:r>
            <a:r>
              <a:rPr lang="en-US" b="1" dirty="0" smtClean="0">
                <a:solidFill>
                  <a:srgbClr val="0070C0"/>
                </a:solidFill>
              </a:rPr>
              <a:t>five words from Vocabulary Worksheet 5</a:t>
            </a:r>
            <a:r>
              <a:rPr lang="en-US" dirty="0" smtClean="0"/>
              <a:t>.  The suggested topic is </a:t>
            </a:r>
            <a:r>
              <a:rPr lang="en-US" i="1" dirty="0" smtClean="0"/>
              <a:t>governments</a:t>
            </a:r>
            <a:r>
              <a:rPr lang="en-US" dirty="0" smtClean="0"/>
              <a:t> (or </a:t>
            </a:r>
            <a:r>
              <a:rPr lang="en-US" i="1" dirty="0" smtClean="0"/>
              <a:t>politics</a:t>
            </a:r>
            <a:r>
              <a:rPr lang="en-US" dirty="0" smtClean="0"/>
              <a:t>).	</a:t>
            </a:r>
            <a:r>
              <a:rPr lang="en-US" sz="2000" b="1" dirty="0" smtClean="0">
                <a:solidFill>
                  <a:srgbClr val="0070C0"/>
                </a:solidFill>
              </a:rPr>
              <a:t>(Due by 5 PM on Saturday)</a:t>
            </a:r>
          </a:p>
          <a:p>
            <a:r>
              <a:rPr lang="en-US" dirty="0" smtClean="0"/>
              <a:t>Bring </a:t>
            </a:r>
            <a:r>
              <a:rPr lang="en-US" b="1" dirty="0" smtClean="0">
                <a:solidFill>
                  <a:srgbClr val="0070C0"/>
                </a:solidFill>
              </a:rPr>
              <a:t>vocabulary log </a:t>
            </a:r>
            <a:r>
              <a:rPr lang="en-US" dirty="0" smtClean="0"/>
              <a:t>with new entries to class.</a:t>
            </a:r>
          </a:p>
          <a:p>
            <a:r>
              <a:rPr lang="en-US" dirty="0" smtClean="0"/>
              <a:t>Review the </a:t>
            </a:r>
            <a:r>
              <a:rPr lang="en-US" b="1" dirty="0" smtClean="0">
                <a:solidFill>
                  <a:srgbClr val="0070C0"/>
                </a:solidFill>
              </a:rPr>
              <a:t>sentences in the Error Analysis </a:t>
            </a:r>
            <a:r>
              <a:rPr lang="en-US" dirty="0" smtClean="0"/>
              <a:t>document on the blog and </a:t>
            </a:r>
            <a:r>
              <a:rPr lang="en-US" b="1" dirty="0" smtClean="0">
                <a:solidFill>
                  <a:srgbClr val="0070C0"/>
                </a:solidFill>
              </a:rPr>
              <a:t>conditional verb forms </a:t>
            </a:r>
            <a:r>
              <a:rPr lang="en-US" dirty="0" smtClean="0"/>
              <a:t>for </a:t>
            </a:r>
            <a:r>
              <a:rPr lang="en-US" b="1" dirty="0" smtClean="0">
                <a:solidFill>
                  <a:srgbClr val="0070C0"/>
                </a:solidFill>
              </a:rPr>
              <a:t>a quiz on Monday</a:t>
            </a:r>
            <a:r>
              <a:rPr lang="en-US" dirty="0" smtClean="0"/>
              <a:t>.</a:t>
            </a:r>
          </a:p>
          <a:p>
            <a:r>
              <a:rPr lang="en-US" b="1" dirty="0" smtClean="0">
                <a:solidFill>
                  <a:srgbClr val="0070C0"/>
                </a:solidFill>
              </a:rPr>
              <a:t>Bring the OLT </a:t>
            </a:r>
            <a:r>
              <a:rPr lang="en-US" dirty="0" smtClean="0"/>
              <a:t>to class.</a:t>
            </a:r>
            <a:endParaRPr lang="en-US" dirty="0"/>
          </a:p>
        </p:txBody>
      </p:sp>
    </p:spTree>
    <p:extLst>
      <p:ext uri="{BB962C8B-B14F-4D97-AF65-F5344CB8AC3E}">
        <p14:creationId xmlns:p14="http://schemas.microsoft.com/office/powerpoint/2010/main" val="94592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6771" y="2082797"/>
            <a:ext cx="7696200" cy="1646302"/>
          </a:xfrm>
        </p:spPr>
        <p:txBody>
          <a:bodyPr>
            <a:normAutofit fontScale="90000"/>
          </a:bodyPr>
          <a:lstStyle/>
          <a:p>
            <a:r>
              <a:rPr lang="en-US" dirty="0" smtClean="0"/>
              <a:t>The benefits of Technology in student life</a:t>
            </a:r>
            <a:endParaRPr lang="en-US" dirty="0"/>
          </a:p>
        </p:txBody>
      </p:sp>
      <p:sp>
        <p:nvSpPr>
          <p:cNvPr id="3" name="Subtitle 2"/>
          <p:cNvSpPr>
            <a:spLocks noGrp="1"/>
          </p:cNvSpPr>
          <p:nvPr>
            <p:ph type="subTitle" idx="1"/>
          </p:nvPr>
        </p:nvSpPr>
        <p:spPr>
          <a:xfrm>
            <a:off x="1507067" y="3729099"/>
            <a:ext cx="7766936" cy="1096899"/>
          </a:xfrm>
        </p:spPr>
        <p:txBody>
          <a:bodyPr>
            <a:normAutofit/>
          </a:bodyPr>
          <a:lstStyle/>
          <a:p>
            <a:endParaRPr lang="en-US" dirty="0" smtClean="0"/>
          </a:p>
          <a:p>
            <a:r>
              <a:rPr lang="en-US" dirty="0" smtClean="0"/>
              <a:t>The MOOC</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419" y="5791200"/>
            <a:ext cx="6870700" cy="1066800"/>
          </a:xfrm>
          <a:prstGeom prst="rect">
            <a:avLst/>
          </a:prstGeom>
        </p:spPr>
      </p:pic>
    </p:spTree>
    <p:extLst>
      <p:ext uri="{BB962C8B-B14F-4D97-AF65-F5344CB8AC3E}">
        <p14:creationId xmlns:p14="http://schemas.microsoft.com/office/powerpoint/2010/main" val="3758017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363941"/>
            <a:ext cx="8596668" cy="864358"/>
          </a:xfrm>
        </p:spPr>
        <p:txBody>
          <a:bodyPr/>
          <a:lstStyle/>
          <a:p>
            <a:r>
              <a:rPr lang="en-US" smtClean="0"/>
              <a:t>Discussion questions</a:t>
            </a:r>
            <a:endParaRPr lang="en-US"/>
          </a:p>
        </p:txBody>
      </p:sp>
      <p:sp>
        <p:nvSpPr>
          <p:cNvPr id="3" name="Text Placeholder 2"/>
          <p:cNvSpPr>
            <a:spLocks noGrp="1"/>
          </p:cNvSpPr>
          <p:nvPr>
            <p:ph type="body" idx="1"/>
          </p:nvPr>
        </p:nvSpPr>
        <p:spPr>
          <a:xfrm>
            <a:off x="677335" y="1351128"/>
            <a:ext cx="8596668" cy="4567404"/>
          </a:xfrm>
        </p:spPr>
        <p:txBody>
          <a:bodyPr/>
          <a:lstStyle/>
          <a:p>
            <a:pPr marL="320842" indent="-320842" algn="just">
              <a:lnSpc>
                <a:spcPct val="120000"/>
              </a:lnSpc>
              <a:buClrTx/>
              <a:buFontTx/>
              <a:buAutoNum type="arabicPeriod"/>
              <a:defRPr sz="2200"/>
            </a:pPr>
            <a:r>
              <a:rPr lang="en-US" dirty="0"/>
              <a:t>How many devices do you own? Do you use them differently? Which do you use most often? Why? What are the best apps on your devices? What do you like about the apps?</a:t>
            </a:r>
          </a:p>
          <a:p>
            <a:pPr marL="320842" indent="-320842" algn="just">
              <a:lnSpc>
                <a:spcPct val="120000"/>
              </a:lnSpc>
              <a:buClrTx/>
              <a:buFontTx/>
              <a:buAutoNum type="arabicPeriod"/>
              <a:defRPr sz="2200"/>
            </a:pPr>
            <a:r>
              <a:rPr lang="en-US" dirty="0"/>
              <a:t>What ways (email, social networks, online school platform, </a:t>
            </a:r>
            <a:r>
              <a:rPr lang="en-US" dirty="0" smtClean="0"/>
              <a:t>etc.) </a:t>
            </a:r>
            <a:r>
              <a:rPr lang="en-US" dirty="0"/>
              <a:t>have you used to communicate with your teachers? What kinds of information do you share with them? What could be done to make interactive experiences with teachers better?</a:t>
            </a:r>
          </a:p>
          <a:p>
            <a:pPr marL="320842" indent="-320842" algn="just">
              <a:lnSpc>
                <a:spcPct val="120000"/>
              </a:lnSpc>
              <a:buClrTx/>
              <a:buFontTx/>
              <a:buAutoNum type="arabicPeriod"/>
              <a:defRPr sz="2200"/>
            </a:pPr>
            <a:r>
              <a:rPr lang="en-US" dirty="0"/>
              <a:t>Have you taken any online classes? What was the experience like</a:t>
            </a:r>
            <a:r>
              <a:rPr lang="en-US" dirty="0" smtClean="0"/>
              <a:t>? Would </a:t>
            </a:r>
            <a:r>
              <a:rPr lang="en-US" dirty="0"/>
              <a:t>you take another (or your first) online course in the future? Why or why not?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419" y="5791200"/>
            <a:ext cx="6870700" cy="1066800"/>
          </a:xfrm>
          <a:prstGeom prst="rect">
            <a:avLst/>
          </a:prstGeom>
        </p:spPr>
      </p:pic>
    </p:spTree>
    <p:extLst>
      <p:ext uri="{BB962C8B-B14F-4D97-AF65-F5344CB8AC3E}">
        <p14:creationId xmlns:p14="http://schemas.microsoft.com/office/powerpoint/2010/main" val="674835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075"/>
          </a:xfrm>
        </p:spPr>
        <p:txBody>
          <a:bodyPr>
            <a:normAutofit fontScale="90000"/>
          </a:bodyPr>
          <a:lstStyle/>
          <a:p>
            <a:endParaRPr lang="en-US" dirty="0"/>
          </a:p>
        </p:txBody>
      </p:sp>
      <p:sp>
        <p:nvSpPr>
          <p:cNvPr id="3" name="Content Placeholder 2"/>
          <p:cNvSpPr>
            <a:spLocks noGrp="1"/>
          </p:cNvSpPr>
          <p:nvPr>
            <p:ph idx="1"/>
          </p:nvPr>
        </p:nvSpPr>
        <p:spPr>
          <a:xfrm>
            <a:off x="838200" y="740229"/>
            <a:ext cx="10515600" cy="5436734"/>
          </a:xfrm>
        </p:spPr>
        <p:txBody>
          <a:bodyPr>
            <a:normAutofit/>
          </a:bodyPr>
          <a:lstStyle/>
          <a:p>
            <a:pPr lvl="0"/>
            <a:r>
              <a:rPr lang="en-US" dirty="0"/>
              <a:t>Who’s the A</a:t>
            </a:r>
            <a:r>
              <a:rPr lang="en-US" dirty="0" smtClean="0"/>
              <a:t>?</a:t>
            </a:r>
          </a:p>
          <a:p>
            <a:pPr marL="0" lvl="0" indent="0">
              <a:buNone/>
            </a:pPr>
            <a:r>
              <a:rPr lang="en-US" dirty="0"/>
              <a:t> </a:t>
            </a:r>
            <a:r>
              <a:rPr lang="en-US" dirty="0" smtClean="0"/>
              <a:t>  Who’s </a:t>
            </a:r>
            <a:r>
              <a:rPr lang="en-US" dirty="0" smtClean="0">
                <a:solidFill>
                  <a:srgbClr val="0070C0"/>
                </a:solidFill>
              </a:rPr>
              <a:t>A</a:t>
            </a:r>
            <a:r>
              <a:rPr lang="en-US" dirty="0" smtClean="0"/>
              <a:t>?</a:t>
            </a:r>
            <a:r>
              <a:rPr lang="en-US" dirty="0"/>
              <a:t>	</a:t>
            </a:r>
          </a:p>
          <a:p>
            <a:pPr lvl="0"/>
            <a:r>
              <a:rPr lang="en-US" dirty="0"/>
              <a:t>I have some quiz to do.	</a:t>
            </a:r>
            <a:endParaRPr lang="en-US" dirty="0" smtClean="0"/>
          </a:p>
          <a:p>
            <a:pPr marL="0" lvl="0" indent="0">
              <a:buNone/>
            </a:pPr>
            <a:r>
              <a:rPr lang="en-US" dirty="0"/>
              <a:t> </a:t>
            </a:r>
            <a:r>
              <a:rPr lang="en-US" dirty="0" smtClean="0"/>
              <a:t>  I have some quizz</a:t>
            </a:r>
            <a:r>
              <a:rPr lang="en-US" dirty="0" smtClean="0">
                <a:solidFill>
                  <a:srgbClr val="0070C0"/>
                </a:solidFill>
              </a:rPr>
              <a:t>es</a:t>
            </a:r>
            <a:r>
              <a:rPr lang="en-US" dirty="0" smtClean="0"/>
              <a:t> to </a:t>
            </a:r>
            <a:r>
              <a:rPr lang="en-US" dirty="0" smtClean="0">
                <a:solidFill>
                  <a:srgbClr val="0070C0"/>
                </a:solidFill>
              </a:rPr>
              <a:t>take</a:t>
            </a:r>
            <a:r>
              <a:rPr lang="en-US" dirty="0" smtClean="0"/>
              <a:t>.</a:t>
            </a:r>
          </a:p>
          <a:p>
            <a:pPr marL="0" lvl="0" indent="0">
              <a:buNone/>
            </a:pPr>
            <a:r>
              <a:rPr lang="en-US" dirty="0"/>
              <a:t> </a:t>
            </a:r>
            <a:r>
              <a:rPr lang="en-US" dirty="0" smtClean="0"/>
              <a:t>                   OR</a:t>
            </a:r>
          </a:p>
          <a:p>
            <a:pPr marL="0" lvl="0" indent="0">
              <a:buNone/>
            </a:pPr>
            <a:r>
              <a:rPr lang="en-US" dirty="0"/>
              <a:t> </a:t>
            </a:r>
            <a:r>
              <a:rPr lang="en-US" dirty="0" smtClean="0"/>
              <a:t>  I have </a:t>
            </a:r>
            <a:r>
              <a:rPr lang="en-US" dirty="0" smtClean="0">
                <a:solidFill>
                  <a:srgbClr val="0070C0"/>
                </a:solidFill>
              </a:rPr>
              <a:t>a</a:t>
            </a:r>
            <a:r>
              <a:rPr lang="en-US" dirty="0" smtClean="0"/>
              <a:t> quiz to </a:t>
            </a:r>
            <a:r>
              <a:rPr lang="en-US" dirty="0" smtClean="0">
                <a:solidFill>
                  <a:srgbClr val="0070C0"/>
                </a:solidFill>
              </a:rPr>
              <a:t>take</a:t>
            </a:r>
            <a:r>
              <a:rPr lang="en-US" dirty="0" smtClean="0"/>
              <a:t>.</a:t>
            </a:r>
            <a:r>
              <a:rPr lang="en-US" dirty="0"/>
              <a:t>	</a:t>
            </a:r>
          </a:p>
          <a:p>
            <a:pPr lvl="0"/>
            <a:r>
              <a:rPr lang="en-US" dirty="0"/>
              <a:t>I have 20 years old</a:t>
            </a:r>
            <a:r>
              <a:rPr lang="en-US" dirty="0" smtClean="0"/>
              <a:t>.</a:t>
            </a:r>
          </a:p>
          <a:p>
            <a:pPr marL="0" lvl="0" indent="0">
              <a:buNone/>
            </a:pPr>
            <a:r>
              <a:rPr lang="en-US" dirty="0" smtClean="0"/>
              <a:t>   I </a:t>
            </a:r>
            <a:r>
              <a:rPr lang="en-US" dirty="0" smtClean="0">
                <a:solidFill>
                  <a:srgbClr val="0070C0"/>
                </a:solidFill>
              </a:rPr>
              <a:t>am</a:t>
            </a:r>
            <a:r>
              <a:rPr lang="en-US" dirty="0" smtClean="0"/>
              <a:t> 20 years old.</a:t>
            </a:r>
            <a:endParaRPr lang="en-US" dirty="0"/>
          </a:p>
          <a:p>
            <a:pPr lvl="0"/>
            <a:r>
              <a:rPr lang="en-US" dirty="0"/>
              <a:t>If you spend so long time focus on the </a:t>
            </a:r>
            <a:r>
              <a:rPr lang="en-US" dirty="0" smtClean="0"/>
              <a:t>screen …</a:t>
            </a:r>
            <a:r>
              <a:rPr lang="en-US" dirty="0"/>
              <a:t>		</a:t>
            </a:r>
          </a:p>
          <a:p>
            <a:pPr marL="0" indent="0">
              <a:buNone/>
            </a:pPr>
            <a:r>
              <a:rPr lang="en-US" dirty="0" smtClean="0"/>
              <a:t>   If you spend </a:t>
            </a:r>
            <a:r>
              <a:rPr lang="en-US" dirty="0" smtClean="0">
                <a:solidFill>
                  <a:srgbClr val="0070C0"/>
                </a:solidFill>
              </a:rPr>
              <a:t>such a </a:t>
            </a:r>
            <a:r>
              <a:rPr lang="en-US" dirty="0" smtClean="0"/>
              <a:t>long time focus</a:t>
            </a:r>
            <a:r>
              <a:rPr lang="en-US" dirty="0" smtClean="0">
                <a:solidFill>
                  <a:srgbClr val="0070C0"/>
                </a:solidFill>
              </a:rPr>
              <a:t>ing</a:t>
            </a:r>
            <a:r>
              <a:rPr lang="en-US" dirty="0" smtClean="0"/>
              <a:t> on the screen …</a:t>
            </a:r>
            <a:endParaRPr lang="en-US" dirty="0"/>
          </a:p>
        </p:txBody>
      </p:sp>
    </p:spTree>
    <p:extLst>
      <p:ext uri="{BB962C8B-B14F-4D97-AF65-F5344CB8AC3E}">
        <p14:creationId xmlns:p14="http://schemas.microsoft.com/office/powerpoint/2010/main" val="1272361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1000"/>
                                        <p:tgtEl>
                                          <p:spTgt spid="3">
                                            <p:txEl>
                                              <p:pRg st="9" end="9"/>
                                            </p:txEl>
                                          </p:spTgt>
                                        </p:tgtEl>
                                      </p:cBhvr>
                                    </p:animEffect>
                                    <p:anim calcmode="lin" valueType="num">
                                      <p:cBhvr>
                                        <p:cTn id="3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8275"/>
          </a:xfrm>
        </p:spPr>
        <p:txBody>
          <a:bodyPr>
            <a:normAutofit fontScale="90000"/>
          </a:bodyPr>
          <a:lstStyle/>
          <a:p>
            <a:endParaRPr lang="en-US"/>
          </a:p>
        </p:txBody>
      </p:sp>
      <p:sp>
        <p:nvSpPr>
          <p:cNvPr id="3" name="Content Placeholder 2"/>
          <p:cNvSpPr>
            <a:spLocks noGrp="1"/>
          </p:cNvSpPr>
          <p:nvPr>
            <p:ph idx="1"/>
          </p:nvPr>
        </p:nvSpPr>
        <p:spPr>
          <a:xfrm>
            <a:off x="838200" y="696686"/>
            <a:ext cx="10515600" cy="5480277"/>
          </a:xfrm>
        </p:spPr>
        <p:txBody>
          <a:bodyPr>
            <a:normAutofit lnSpcReduction="10000"/>
          </a:bodyPr>
          <a:lstStyle/>
          <a:p>
            <a:pPr lvl="0"/>
            <a:r>
              <a:rPr lang="en-US" dirty="0"/>
              <a:t>Games may make people isolate</a:t>
            </a:r>
            <a:r>
              <a:rPr lang="en-US" dirty="0" smtClean="0"/>
              <a:t>.</a:t>
            </a:r>
          </a:p>
          <a:p>
            <a:pPr marL="0" lvl="0" indent="0">
              <a:buNone/>
            </a:pPr>
            <a:r>
              <a:rPr lang="en-US" dirty="0"/>
              <a:t> </a:t>
            </a:r>
            <a:r>
              <a:rPr lang="en-US" dirty="0" smtClean="0"/>
              <a:t>  Games may </a:t>
            </a:r>
            <a:r>
              <a:rPr lang="en-US" dirty="0" smtClean="0">
                <a:solidFill>
                  <a:srgbClr val="0070C0"/>
                </a:solidFill>
              </a:rPr>
              <a:t>isolate</a:t>
            </a:r>
            <a:r>
              <a:rPr lang="en-US" dirty="0" smtClean="0"/>
              <a:t> people.   </a:t>
            </a:r>
            <a:r>
              <a:rPr lang="en-US" sz="1700" b="1" dirty="0" smtClean="0">
                <a:solidFill>
                  <a:schemeClr val="accent6">
                    <a:lumMod val="75000"/>
                  </a:schemeClr>
                </a:solidFill>
              </a:rPr>
              <a:t>OR</a:t>
            </a:r>
          </a:p>
          <a:p>
            <a:pPr marL="0" lvl="0" indent="0">
              <a:buNone/>
            </a:pPr>
            <a:r>
              <a:rPr lang="en-US" dirty="0" smtClean="0"/>
              <a:t>   Games may make people </a:t>
            </a:r>
            <a:r>
              <a:rPr lang="en-US" dirty="0" smtClean="0">
                <a:solidFill>
                  <a:srgbClr val="0070C0"/>
                </a:solidFill>
              </a:rPr>
              <a:t>feel</a:t>
            </a:r>
            <a:r>
              <a:rPr lang="en-US" dirty="0" smtClean="0"/>
              <a:t> isolate</a:t>
            </a:r>
            <a:r>
              <a:rPr lang="en-US" dirty="0" smtClean="0">
                <a:solidFill>
                  <a:srgbClr val="0070C0"/>
                </a:solidFill>
              </a:rPr>
              <a:t>d</a:t>
            </a:r>
            <a:r>
              <a:rPr lang="en-US" dirty="0" smtClean="0"/>
              <a:t>.</a:t>
            </a:r>
          </a:p>
          <a:p>
            <a:pPr lvl="0"/>
            <a:r>
              <a:rPr lang="en-US" dirty="0" smtClean="0"/>
              <a:t>The </a:t>
            </a:r>
            <a:r>
              <a:rPr lang="en-US" dirty="0"/>
              <a:t>video game is addicted</a:t>
            </a:r>
            <a:r>
              <a:rPr lang="en-US" dirty="0" smtClean="0"/>
              <a:t>.</a:t>
            </a:r>
          </a:p>
          <a:p>
            <a:pPr marL="0" lvl="0" indent="0">
              <a:buNone/>
            </a:pPr>
            <a:r>
              <a:rPr lang="en-US" dirty="0"/>
              <a:t> </a:t>
            </a:r>
            <a:r>
              <a:rPr lang="en-US" dirty="0" smtClean="0"/>
              <a:t>  </a:t>
            </a:r>
            <a:r>
              <a:rPr lang="en-US" dirty="0" smtClean="0">
                <a:solidFill>
                  <a:srgbClr val="0070C0"/>
                </a:solidFill>
              </a:rPr>
              <a:t>Video games </a:t>
            </a:r>
            <a:r>
              <a:rPr lang="en-US" dirty="0" smtClean="0"/>
              <a:t>are addict</a:t>
            </a:r>
            <a:r>
              <a:rPr lang="en-US" dirty="0" smtClean="0">
                <a:solidFill>
                  <a:srgbClr val="0070C0"/>
                </a:solidFill>
              </a:rPr>
              <a:t>ive</a:t>
            </a:r>
            <a:r>
              <a:rPr lang="en-US" dirty="0" smtClean="0"/>
              <a:t>.    </a:t>
            </a:r>
            <a:r>
              <a:rPr lang="en-US" sz="1700" b="1" dirty="0" smtClean="0">
                <a:solidFill>
                  <a:schemeClr val="accent6">
                    <a:lumMod val="75000"/>
                  </a:schemeClr>
                </a:solidFill>
              </a:rPr>
              <a:t>OR</a:t>
            </a:r>
            <a:endParaRPr lang="en-US" sz="1400" b="1" dirty="0" smtClean="0">
              <a:solidFill>
                <a:schemeClr val="accent6">
                  <a:lumMod val="75000"/>
                </a:schemeClr>
              </a:solidFill>
            </a:endParaRPr>
          </a:p>
          <a:p>
            <a:pPr marL="0" lvl="0" indent="0">
              <a:buNone/>
            </a:pPr>
            <a:r>
              <a:rPr lang="en-US" dirty="0"/>
              <a:t> </a:t>
            </a:r>
            <a:r>
              <a:rPr lang="en-US" dirty="0" smtClean="0"/>
              <a:t>  </a:t>
            </a:r>
            <a:r>
              <a:rPr lang="en-US" dirty="0" smtClean="0">
                <a:solidFill>
                  <a:srgbClr val="0070C0"/>
                </a:solidFill>
              </a:rPr>
              <a:t>A </a:t>
            </a:r>
            <a:r>
              <a:rPr lang="en-US" dirty="0" smtClean="0"/>
              <a:t>video game is addict</a:t>
            </a:r>
            <a:r>
              <a:rPr lang="en-US" dirty="0" smtClean="0">
                <a:solidFill>
                  <a:srgbClr val="0070C0"/>
                </a:solidFill>
              </a:rPr>
              <a:t>ive</a:t>
            </a:r>
            <a:r>
              <a:rPr lang="en-US" dirty="0" smtClean="0"/>
              <a:t>.</a:t>
            </a:r>
            <a:endParaRPr lang="en-US" dirty="0"/>
          </a:p>
          <a:p>
            <a:pPr lvl="0"/>
            <a:r>
              <a:rPr lang="en-US" dirty="0"/>
              <a:t>He can’t differentiate was the real world (and fantasy).	</a:t>
            </a:r>
            <a:endParaRPr lang="en-US" dirty="0" smtClean="0"/>
          </a:p>
          <a:p>
            <a:pPr marL="0" lvl="0" indent="0">
              <a:buNone/>
            </a:pPr>
            <a:r>
              <a:rPr lang="en-US" dirty="0"/>
              <a:t> </a:t>
            </a:r>
            <a:r>
              <a:rPr lang="en-US" dirty="0" smtClean="0"/>
              <a:t>  He can’t </a:t>
            </a:r>
            <a:r>
              <a:rPr lang="en-US" dirty="0" smtClean="0">
                <a:solidFill>
                  <a:srgbClr val="0070C0"/>
                </a:solidFill>
              </a:rPr>
              <a:t>differentiate between </a:t>
            </a:r>
            <a:r>
              <a:rPr lang="en-US" dirty="0" smtClean="0"/>
              <a:t>the real world and fantasy.</a:t>
            </a:r>
            <a:endParaRPr lang="en-US" dirty="0"/>
          </a:p>
          <a:p>
            <a:pPr lvl="0"/>
            <a:r>
              <a:rPr lang="en-US" dirty="0"/>
              <a:t>It was very surprise me</a:t>
            </a:r>
            <a:r>
              <a:rPr lang="en-US" dirty="0" smtClean="0"/>
              <a:t>.</a:t>
            </a:r>
          </a:p>
          <a:p>
            <a:pPr marL="0" indent="0">
              <a:buNone/>
            </a:pPr>
            <a:r>
              <a:rPr lang="en-US" dirty="0"/>
              <a:t> </a:t>
            </a:r>
            <a:r>
              <a:rPr lang="en-US" dirty="0" smtClean="0"/>
              <a:t>  It </a:t>
            </a:r>
            <a:r>
              <a:rPr lang="en-US" dirty="0" smtClean="0">
                <a:solidFill>
                  <a:srgbClr val="0070C0"/>
                </a:solidFill>
              </a:rPr>
              <a:t>really surprised </a:t>
            </a:r>
            <a:r>
              <a:rPr lang="en-US" dirty="0" smtClean="0"/>
              <a:t>me. </a:t>
            </a:r>
            <a:r>
              <a:rPr lang="en-US" sz="1700" b="1" dirty="0">
                <a:solidFill>
                  <a:schemeClr val="accent6">
                    <a:lumMod val="75000"/>
                  </a:schemeClr>
                </a:solidFill>
              </a:rPr>
              <a:t>OR</a:t>
            </a:r>
          </a:p>
          <a:p>
            <a:pPr marL="0" lvl="0" indent="0">
              <a:buNone/>
            </a:pPr>
            <a:r>
              <a:rPr lang="en-US" dirty="0" smtClean="0"/>
              <a:t>   It was very</a:t>
            </a:r>
            <a:r>
              <a:rPr lang="en-US" dirty="0" smtClean="0">
                <a:solidFill>
                  <a:srgbClr val="0070C0"/>
                </a:solidFill>
              </a:rPr>
              <a:t> surprising to </a:t>
            </a:r>
            <a:r>
              <a:rPr lang="en-US" dirty="0" smtClean="0"/>
              <a:t>me.</a:t>
            </a:r>
            <a:endParaRPr lang="en-US" dirty="0"/>
          </a:p>
          <a:p>
            <a:pPr marL="0" indent="0">
              <a:buNone/>
            </a:pPr>
            <a:endParaRPr lang="en-US" dirty="0"/>
          </a:p>
        </p:txBody>
      </p:sp>
    </p:spTree>
    <p:extLst>
      <p:ext uri="{BB962C8B-B14F-4D97-AF65-F5344CB8AC3E}">
        <p14:creationId xmlns:p14="http://schemas.microsoft.com/office/powerpoint/2010/main" val="1080263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1000"/>
                                        <p:tgtEl>
                                          <p:spTgt spid="3">
                                            <p:txEl>
                                              <p:pRg st="9" end="9"/>
                                            </p:txEl>
                                          </p:spTgt>
                                        </p:tgtEl>
                                      </p:cBhvr>
                                    </p:animEffect>
                                    <p:anim calcmode="lin" valueType="num">
                                      <p:cBhvr>
                                        <p:cTn id="3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1000"/>
                                        <p:tgtEl>
                                          <p:spTgt spid="3">
                                            <p:txEl>
                                              <p:pRg st="10" end="10"/>
                                            </p:txEl>
                                          </p:spTgt>
                                        </p:tgtEl>
                                      </p:cBhvr>
                                    </p:animEffect>
                                    <p:anim calcmode="lin" valueType="num">
                                      <p:cBhvr>
                                        <p:cTn id="4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sz="6000" b="1" dirty="0"/>
              <a:t/>
            </a:r>
            <a:br>
              <a:rPr lang="en-US" sz="6000" b="1" dirty="0"/>
            </a:br>
            <a:r>
              <a:rPr lang="en-US" sz="6000" b="1" dirty="0"/>
              <a:t>Add </a:t>
            </a:r>
            <a:r>
              <a:rPr lang="en-US" sz="6000" b="1" i="1" dirty="0">
                <a:solidFill>
                  <a:srgbClr val="0070C0"/>
                </a:solidFill>
              </a:rPr>
              <a:t>the</a:t>
            </a:r>
            <a:r>
              <a:rPr lang="en-US" sz="6000" b="1" i="1" dirty="0"/>
              <a:t> </a:t>
            </a:r>
            <a:r>
              <a:rPr lang="en-US" sz="6000" b="1" dirty="0"/>
              <a:t>where necessary.</a:t>
            </a:r>
            <a:r>
              <a:rPr lang="en-US" dirty="0" smtClean="0"/>
              <a:t/>
            </a:r>
            <a:br>
              <a:rPr lang="en-US" dirty="0" smtClean="0"/>
            </a:br>
            <a:endParaRPr lang="en-US" dirty="0" smtClean="0"/>
          </a:p>
        </p:txBody>
      </p:sp>
      <p:sp>
        <p:nvSpPr>
          <p:cNvPr id="3" name="Content Placeholder 2"/>
          <p:cNvSpPr>
            <a:spLocks noGrp="1"/>
          </p:cNvSpPr>
          <p:nvPr>
            <p:ph idx="1"/>
          </p:nvPr>
        </p:nvSpPr>
        <p:spPr/>
        <p:txBody>
          <a:bodyPr rtlCol="0">
            <a:normAutofit/>
          </a:bodyPr>
          <a:lstStyle/>
          <a:p>
            <a:pPr marL="514350" indent="-514350">
              <a:buFont typeface="Arial" panose="020B0604020202020204" pitchFamily="34" charset="0"/>
              <a:buAutoNum type="alphaLcPeriod"/>
              <a:defRPr/>
            </a:pPr>
            <a:r>
              <a:rPr lang="en-US" dirty="0" smtClean="0"/>
              <a:t>It’s near ___ Philippines.		</a:t>
            </a:r>
          </a:p>
          <a:p>
            <a:pPr marL="514350" indent="-514350">
              <a:buFont typeface="Arial" panose="020B0604020202020204" pitchFamily="34" charset="0"/>
              <a:buAutoNum type="alphaLcPeriod"/>
              <a:defRPr/>
            </a:pPr>
            <a:r>
              <a:rPr lang="en-US" dirty="0" smtClean="0"/>
              <a:t>It’s near ___ St. Thomas in ___ Caribbean.	</a:t>
            </a:r>
          </a:p>
          <a:p>
            <a:pPr>
              <a:buNone/>
              <a:defRPr/>
            </a:pPr>
            <a:r>
              <a:rPr lang="en-US" dirty="0" smtClean="0"/>
              <a:t>c.   It’s near ___ Mt. Everest.		</a:t>
            </a:r>
          </a:p>
          <a:p>
            <a:pPr>
              <a:buNone/>
              <a:defRPr/>
            </a:pPr>
            <a:r>
              <a:rPr lang="en-US" dirty="0" smtClean="0"/>
              <a:t>d.   It’s near ____Rocky Mountains.		</a:t>
            </a:r>
          </a:p>
          <a:p>
            <a:pPr>
              <a:buNone/>
              <a:defRPr/>
            </a:pPr>
            <a:r>
              <a:rPr lang="en-US" dirty="0" smtClean="0"/>
              <a:t>e.    It’s near ___ English Channel.</a:t>
            </a:r>
          </a:p>
          <a:p>
            <a:pPr>
              <a:buNone/>
              <a:defRPr/>
            </a:pPr>
            <a:r>
              <a:rPr lang="en-US" dirty="0" smtClean="0"/>
              <a:t>f.     It’s near ___ Charles River.</a:t>
            </a:r>
          </a:p>
          <a:p>
            <a:pPr>
              <a:buNone/>
              <a:defRPr/>
            </a:pPr>
            <a:r>
              <a:rPr lang="en-US" dirty="0" smtClean="0"/>
              <a:t>g.    It’s in ___ United Kingdom.</a:t>
            </a:r>
          </a:p>
          <a:p>
            <a:pPr>
              <a:buNone/>
              <a:defRPr/>
            </a:pPr>
            <a:r>
              <a:rPr lang="en-US" dirty="0" smtClean="0"/>
              <a:t>h.    It’s in ___ Great Britain.</a:t>
            </a:r>
          </a:p>
        </p:txBody>
      </p:sp>
    </p:spTree>
    <p:extLst>
      <p:ext uri="{BB962C8B-B14F-4D97-AF65-F5344CB8AC3E}">
        <p14:creationId xmlns:p14="http://schemas.microsoft.com/office/powerpoint/2010/main" val="1740185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b="1" dirty="0" smtClean="0"/>
              <a:t>Names </a:t>
            </a:r>
            <a:r>
              <a:rPr lang="en-US" b="1" u="sng" dirty="0" smtClean="0"/>
              <a:t>usually</a:t>
            </a:r>
            <a:r>
              <a:rPr lang="en-US" b="1" dirty="0" smtClean="0"/>
              <a:t> </a:t>
            </a:r>
            <a:r>
              <a:rPr lang="en-US" b="1" dirty="0" smtClean="0">
                <a:solidFill>
                  <a:srgbClr val="7030A0"/>
                </a:solidFill>
              </a:rPr>
              <a:t>without</a:t>
            </a:r>
            <a:r>
              <a:rPr lang="en-US" b="1" dirty="0" smtClean="0"/>
              <a:t> </a:t>
            </a:r>
            <a:r>
              <a:rPr lang="en-US" b="1" i="1" dirty="0" smtClean="0">
                <a:solidFill>
                  <a:srgbClr val="0070C0"/>
                </a:solidFill>
              </a:rPr>
              <a:t>the</a:t>
            </a:r>
            <a:r>
              <a:rPr lang="en-US" b="1" dirty="0" smtClean="0"/>
              <a:t>: :</a:t>
            </a:r>
            <a:r>
              <a:rPr lang="en-US" dirty="0" smtClean="0"/>
              <a:t/>
            </a:r>
            <a:br>
              <a:rPr lang="en-US" dirty="0" smtClean="0"/>
            </a:br>
            <a:endParaRPr lang="en-US" dirty="0" smtClean="0"/>
          </a:p>
        </p:txBody>
      </p:sp>
      <p:sp>
        <p:nvSpPr>
          <p:cNvPr id="4099" name="Content Placeholder 2"/>
          <p:cNvSpPr>
            <a:spLocks noGrp="1"/>
          </p:cNvSpPr>
          <p:nvPr>
            <p:ph idx="1"/>
          </p:nvPr>
        </p:nvSpPr>
        <p:spPr>
          <a:xfrm>
            <a:off x="1981200" y="1600201"/>
            <a:ext cx="8686800" cy="4525963"/>
          </a:xfrm>
        </p:spPr>
        <p:txBody>
          <a:bodyPr/>
          <a:lstStyle/>
          <a:p>
            <a:pPr eaLnBrk="1" hangingPunct="1">
              <a:buFont typeface="Arial" panose="020B0604020202020204" pitchFamily="34" charset="0"/>
              <a:buNone/>
            </a:pPr>
            <a:r>
              <a:rPr lang="en-US" altLang="en-US" smtClean="0"/>
              <a:t>countries (</a:t>
            </a:r>
            <a:r>
              <a:rPr lang="en-US" altLang="en-US" b="1" smtClean="0">
                <a:solidFill>
                  <a:srgbClr val="C00000"/>
                </a:solidFill>
              </a:rPr>
              <a:t>Canada</a:t>
            </a:r>
            <a:r>
              <a:rPr lang="en-US" altLang="en-US" smtClean="0"/>
              <a:t>) </a:t>
            </a:r>
          </a:p>
          <a:p>
            <a:pPr eaLnBrk="1" hangingPunct="1">
              <a:buFont typeface="Arial" panose="020B0604020202020204" pitchFamily="34" charset="0"/>
              <a:buNone/>
            </a:pPr>
            <a:r>
              <a:rPr lang="en-US" altLang="en-US" smtClean="0"/>
              <a:t>continents(</a:t>
            </a:r>
            <a:r>
              <a:rPr lang="en-US" altLang="en-US" b="1" smtClean="0">
                <a:solidFill>
                  <a:srgbClr val="C00000"/>
                </a:solidFill>
              </a:rPr>
              <a:t>South America</a:t>
            </a:r>
            <a:r>
              <a:rPr lang="en-US" altLang="en-US" smtClean="0"/>
              <a:t>)</a:t>
            </a:r>
          </a:p>
          <a:p>
            <a:pPr eaLnBrk="1" hangingPunct="1">
              <a:buFont typeface="Arial" panose="020B0604020202020204" pitchFamily="34" charset="0"/>
              <a:buNone/>
            </a:pPr>
            <a:r>
              <a:rPr lang="en-US" altLang="en-US" smtClean="0"/>
              <a:t>cities (</a:t>
            </a:r>
            <a:r>
              <a:rPr lang="en-US" altLang="en-US" b="1" smtClean="0">
                <a:solidFill>
                  <a:srgbClr val="C00000"/>
                </a:solidFill>
              </a:rPr>
              <a:t>Mexico City</a:t>
            </a:r>
            <a:r>
              <a:rPr lang="en-US" altLang="en-US" smtClean="0"/>
              <a:t>)</a:t>
            </a:r>
          </a:p>
          <a:p>
            <a:pPr eaLnBrk="1" hangingPunct="1">
              <a:buFont typeface="Arial" panose="020B0604020202020204" pitchFamily="34" charset="0"/>
              <a:buNone/>
            </a:pPr>
            <a:r>
              <a:rPr lang="en-US" altLang="en-US" smtClean="0"/>
              <a:t>islands (</a:t>
            </a:r>
            <a:r>
              <a:rPr lang="en-US" altLang="en-US" b="1" smtClean="0">
                <a:solidFill>
                  <a:srgbClr val="C00000"/>
                </a:solidFill>
              </a:rPr>
              <a:t>Puerto Rico</a:t>
            </a:r>
            <a:r>
              <a:rPr lang="en-US" altLang="en-US" smtClean="0"/>
              <a:t>)</a:t>
            </a:r>
          </a:p>
          <a:p>
            <a:pPr eaLnBrk="1" hangingPunct="1">
              <a:buFont typeface="Arial" panose="020B0604020202020204" pitchFamily="34" charset="0"/>
              <a:buNone/>
            </a:pPr>
            <a:r>
              <a:rPr lang="en-US" altLang="en-US" smtClean="0"/>
              <a:t>lakes (</a:t>
            </a:r>
            <a:r>
              <a:rPr lang="en-US" altLang="en-US" b="1" smtClean="0">
                <a:solidFill>
                  <a:srgbClr val="C00000"/>
                </a:solidFill>
              </a:rPr>
              <a:t>Lake Superior</a:t>
            </a:r>
            <a:r>
              <a:rPr lang="en-US" altLang="en-US" smtClean="0"/>
              <a:t>)</a:t>
            </a:r>
          </a:p>
          <a:p>
            <a:pPr eaLnBrk="1" hangingPunct="1">
              <a:buFont typeface="Arial" panose="020B0604020202020204" pitchFamily="34" charset="0"/>
              <a:buNone/>
            </a:pPr>
            <a:r>
              <a:rPr lang="en-US" altLang="en-US" smtClean="0"/>
              <a:t>mountains (</a:t>
            </a:r>
            <a:r>
              <a:rPr lang="en-US" altLang="en-US" b="1" smtClean="0">
                <a:solidFill>
                  <a:srgbClr val="C00000"/>
                </a:solidFill>
              </a:rPr>
              <a:t>Mt. Fuji</a:t>
            </a:r>
            <a:r>
              <a:rPr lang="en-US" altLang="en-US" smtClean="0"/>
              <a:t>)</a:t>
            </a:r>
          </a:p>
          <a:p>
            <a:pPr eaLnBrk="1" hangingPunct="1"/>
            <a:endParaRPr lang="en-US" altLang="en-US" smtClean="0"/>
          </a:p>
        </p:txBody>
      </p:sp>
    </p:spTree>
    <p:extLst>
      <p:ext uri="{BB962C8B-B14F-4D97-AF65-F5344CB8AC3E}">
        <p14:creationId xmlns:p14="http://schemas.microsoft.com/office/powerpoint/2010/main" val="95290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b="1" smtClean="0"/>
              <a:t>Names </a:t>
            </a:r>
            <a:r>
              <a:rPr lang="en-US" altLang="en-US" b="1" u="sng" smtClean="0"/>
              <a:t>usually</a:t>
            </a:r>
            <a:r>
              <a:rPr lang="en-US" altLang="en-US" b="1" smtClean="0"/>
              <a:t> </a:t>
            </a:r>
            <a:r>
              <a:rPr lang="en-US" altLang="en-US" b="1" smtClean="0">
                <a:solidFill>
                  <a:srgbClr val="7030A0"/>
                </a:solidFill>
              </a:rPr>
              <a:t>with</a:t>
            </a:r>
            <a:r>
              <a:rPr lang="en-US" altLang="en-US" b="1" smtClean="0"/>
              <a:t> </a:t>
            </a:r>
            <a:r>
              <a:rPr lang="en-US" altLang="en-US" b="1" i="1" smtClean="0">
                <a:solidFill>
                  <a:srgbClr val="0070C0"/>
                </a:solidFill>
              </a:rPr>
              <a:t>the</a:t>
            </a:r>
            <a:r>
              <a:rPr lang="en-US" altLang="en-US" b="1" smtClean="0"/>
              <a:t>:</a:t>
            </a:r>
            <a:endParaRPr lang="en-US" altLang="en-US" smtClean="0"/>
          </a:p>
        </p:txBody>
      </p:sp>
      <p:sp>
        <p:nvSpPr>
          <p:cNvPr id="5123" name="Content Placeholder 2"/>
          <p:cNvSpPr>
            <a:spLocks noGrp="1"/>
          </p:cNvSpPr>
          <p:nvPr>
            <p:ph idx="1"/>
          </p:nvPr>
        </p:nvSpPr>
        <p:spPr>
          <a:xfrm>
            <a:off x="1524000" y="1600201"/>
            <a:ext cx="9144000" cy="4525963"/>
          </a:xfrm>
        </p:spPr>
        <p:txBody>
          <a:bodyPr/>
          <a:lstStyle/>
          <a:p>
            <a:pPr eaLnBrk="1" hangingPunct="1">
              <a:buFont typeface="Arial" panose="020B0604020202020204" pitchFamily="34" charset="0"/>
              <a:buNone/>
            </a:pPr>
            <a:r>
              <a:rPr lang="en-US" altLang="en-US" smtClean="0"/>
              <a:t>oceans (</a:t>
            </a:r>
            <a:r>
              <a:rPr lang="en-US" altLang="en-US" b="1" smtClean="0">
                <a:solidFill>
                  <a:srgbClr val="0070C0"/>
                </a:solidFill>
              </a:rPr>
              <a:t>the </a:t>
            </a:r>
            <a:r>
              <a:rPr lang="en-US" altLang="en-US" b="1" smtClean="0">
                <a:solidFill>
                  <a:srgbClr val="C00000"/>
                </a:solidFill>
              </a:rPr>
              <a:t>Atlantic</a:t>
            </a:r>
            <a:r>
              <a:rPr lang="en-US" altLang="en-US" smtClean="0"/>
              <a:t>) and seas (</a:t>
            </a:r>
            <a:r>
              <a:rPr lang="en-US" altLang="en-US" b="1" smtClean="0">
                <a:solidFill>
                  <a:srgbClr val="0070C0"/>
                </a:solidFill>
              </a:rPr>
              <a:t>the </a:t>
            </a:r>
            <a:r>
              <a:rPr lang="en-US" altLang="en-US" b="1" smtClean="0">
                <a:solidFill>
                  <a:srgbClr val="C00000"/>
                </a:solidFill>
              </a:rPr>
              <a:t>Mediterranean</a:t>
            </a:r>
            <a:r>
              <a:rPr lang="en-US" altLang="en-US" smtClean="0"/>
              <a:t>) </a:t>
            </a:r>
          </a:p>
          <a:p>
            <a:pPr eaLnBrk="1" hangingPunct="1">
              <a:buFont typeface="Arial" panose="020B0604020202020204" pitchFamily="34" charset="0"/>
              <a:buNone/>
            </a:pPr>
            <a:r>
              <a:rPr lang="en-US" altLang="en-US" smtClean="0"/>
              <a:t>rivers (</a:t>
            </a:r>
            <a:r>
              <a:rPr lang="en-US" altLang="en-US" b="1" smtClean="0">
                <a:solidFill>
                  <a:srgbClr val="0070C0"/>
                </a:solidFill>
              </a:rPr>
              <a:t>the </a:t>
            </a:r>
            <a:r>
              <a:rPr lang="en-US" altLang="en-US" b="1" smtClean="0">
                <a:solidFill>
                  <a:srgbClr val="C00000"/>
                </a:solidFill>
              </a:rPr>
              <a:t>Nile</a:t>
            </a:r>
            <a:r>
              <a:rPr lang="en-US" altLang="en-US" smtClean="0"/>
              <a:t>) and canals (</a:t>
            </a:r>
            <a:r>
              <a:rPr lang="en-US" altLang="en-US" b="1" smtClean="0">
                <a:solidFill>
                  <a:srgbClr val="0070C0"/>
                </a:solidFill>
              </a:rPr>
              <a:t>the </a:t>
            </a:r>
            <a:r>
              <a:rPr lang="en-US" altLang="en-US" b="1" smtClean="0">
                <a:solidFill>
                  <a:srgbClr val="C00000"/>
                </a:solidFill>
              </a:rPr>
              <a:t>Suez Canal</a:t>
            </a:r>
            <a:r>
              <a:rPr lang="en-US" altLang="en-US" smtClean="0"/>
              <a:t>) </a:t>
            </a:r>
          </a:p>
          <a:p>
            <a:pPr eaLnBrk="1" hangingPunct="1">
              <a:buFont typeface="Arial" panose="020B0604020202020204" pitchFamily="34" charset="0"/>
              <a:buNone/>
            </a:pPr>
            <a:r>
              <a:rPr lang="en-US" altLang="en-US" smtClean="0"/>
              <a:t>groups of islands (</a:t>
            </a:r>
            <a:r>
              <a:rPr lang="en-US" altLang="en-US" b="1" smtClean="0">
                <a:solidFill>
                  <a:srgbClr val="0070C0"/>
                </a:solidFill>
              </a:rPr>
              <a:t>the </a:t>
            </a:r>
            <a:r>
              <a:rPr lang="en-US" altLang="en-US" b="1" smtClean="0">
                <a:solidFill>
                  <a:srgbClr val="C00000"/>
                </a:solidFill>
              </a:rPr>
              <a:t>Bahamas</a:t>
            </a:r>
            <a:r>
              <a:rPr lang="en-US" altLang="en-US" smtClean="0"/>
              <a:t>)</a:t>
            </a:r>
          </a:p>
          <a:p>
            <a:pPr eaLnBrk="1" hangingPunct="1">
              <a:buFont typeface="Arial" panose="020B0604020202020204" pitchFamily="34" charset="0"/>
              <a:buNone/>
            </a:pPr>
            <a:r>
              <a:rPr lang="en-US" altLang="en-US" smtClean="0"/>
              <a:t>mountain ranges (</a:t>
            </a:r>
            <a:r>
              <a:rPr lang="en-US" altLang="en-US" b="1" smtClean="0">
                <a:solidFill>
                  <a:srgbClr val="0070C0"/>
                </a:solidFill>
              </a:rPr>
              <a:t>the</a:t>
            </a:r>
            <a:r>
              <a:rPr lang="en-US" altLang="en-US" b="1" smtClean="0">
                <a:solidFill>
                  <a:srgbClr val="C00000"/>
                </a:solidFill>
              </a:rPr>
              <a:t> Alps</a:t>
            </a:r>
            <a:r>
              <a:rPr lang="en-US" altLang="en-US" smtClean="0"/>
              <a:t>)</a:t>
            </a:r>
          </a:p>
          <a:p>
            <a:pPr eaLnBrk="1" hangingPunct="1">
              <a:buFont typeface="Arial" panose="020B0604020202020204" pitchFamily="34" charset="0"/>
              <a:buNone/>
            </a:pPr>
            <a:r>
              <a:rPr lang="en-US" altLang="en-US" smtClean="0"/>
              <a:t>plural names (</a:t>
            </a:r>
            <a:r>
              <a:rPr lang="en-US" altLang="en-US" b="1" smtClean="0">
                <a:solidFill>
                  <a:srgbClr val="0070C0"/>
                </a:solidFill>
              </a:rPr>
              <a:t>the</a:t>
            </a:r>
            <a:r>
              <a:rPr lang="en-US" altLang="en-US" b="1" smtClean="0">
                <a:solidFill>
                  <a:srgbClr val="C00000"/>
                </a:solidFill>
              </a:rPr>
              <a:t> Netherlands</a:t>
            </a:r>
            <a:r>
              <a:rPr lang="en-US" altLang="en-US" smtClean="0"/>
              <a:t>)</a:t>
            </a:r>
          </a:p>
          <a:p>
            <a:pPr eaLnBrk="1" hangingPunct="1">
              <a:buFont typeface="Arial" panose="020B0604020202020204" pitchFamily="34" charset="0"/>
              <a:buNone/>
            </a:pPr>
            <a:r>
              <a:rPr lang="en-US" altLang="en-US" smtClean="0"/>
              <a:t>names of countries with </a:t>
            </a:r>
            <a:r>
              <a:rPr lang="en-US" altLang="en-US" i="1" smtClean="0"/>
              <a:t>republic, kingdom</a:t>
            </a:r>
            <a:r>
              <a:rPr lang="en-US" altLang="en-US" smtClean="0"/>
              <a:t>, </a:t>
            </a:r>
          </a:p>
          <a:p>
            <a:pPr eaLnBrk="1" hangingPunct="1">
              <a:buFont typeface="Arial" panose="020B0604020202020204" pitchFamily="34" charset="0"/>
              <a:buNone/>
            </a:pPr>
            <a:r>
              <a:rPr lang="en-US" altLang="en-US" smtClean="0"/>
              <a:t>         or </a:t>
            </a:r>
            <a:r>
              <a:rPr lang="en-US" altLang="en-US" i="1" smtClean="0"/>
              <a:t>state</a:t>
            </a:r>
            <a:r>
              <a:rPr lang="en-US" altLang="en-US" smtClean="0"/>
              <a:t>s (</a:t>
            </a:r>
            <a:r>
              <a:rPr lang="en-US" altLang="en-US" b="1" smtClean="0">
                <a:solidFill>
                  <a:srgbClr val="0070C0"/>
                </a:solidFill>
              </a:rPr>
              <a:t>the</a:t>
            </a:r>
            <a:r>
              <a:rPr lang="en-US" altLang="en-US" b="1" smtClean="0">
                <a:solidFill>
                  <a:srgbClr val="C00000"/>
                </a:solidFill>
              </a:rPr>
              <a:t> Dominican Republic</a:t>
            </a:r>
            <a:r>
              <a:rPr lang="en-US" altLang="en-US" smtClean="0"/>
              <a:t>)</a:t>
            </a:r>
          </a:p>
        </p:txBody>
      </p:sp>
    </p:spTree>
    <p:extLst>
      <p:ext uri="{BB962C8B-B14F-4D97-AF65-F5344CB8AC3E}">
        <p14:creationId xmlns:p14="http://schemas.microsoft.com/office/powerpoint/2010/main" val="3096447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 Write down lyrics with </a:t>
            </a:r>
            <a:r>
              <a:rPr lang="en-US" i="1" dirty="0" smtClean="0"/>
              <a:t>if</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https://www.youtube.com/watch?v=jtLWUFm4NMg</a:t>
            </a:r>
          </a:p>
          <a:p>
            <a:pPr marL="0" indent="0">
              <a:buNone/>
            </a:pPr>
            <a:endParaRPr lang="en-US" dirty="0"/>
          </a:p>
        </p:txBody>
      </p:sp>
    </p:spTree>
    <p:extLst>
      <p:ext uri="{BB962C8B-B14F-4D97-AF65-F5344CB8AC3E}">
        <p14:creationId xmlns:p14="http://schemas.microsoft.com/office/powerpoint/2010/main" val="1119390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IF I DIDN’T CARE</a:t>
            </a:r>
            <a:endParaRPr lang="en-US" b="1" dirty="0"/>
          </a:p>
        </p:txBody>
      </p:sp>
      <p:sp>
        <p:nvSpPr>
          <p:cNvPr id="3" name="Content Placeholder 2"/>
          <p:cNvSpPr>
            <a:spLocks noGrp="1"/>
          </p:cNvSpPr>
          <p:nvPr>
            <p:ph idx="1"/>
          </p:nvPr>
        </p:nvSpPr>
        <p:spPr>
          <a:xfrm>
            <a:off x="1981200" y="1295400"/>
            <a:ext cx="8229600" cy="5105400"/>
          </a:xfrm>
        </p:spPr>
        <p:txBody>
          <a:bodyPr/>
          <a:lstStyle/>
          <a:p>
            <a:r>
              <a:rPr lang="en-US" dirty="0"/>
              <a:t>If I didn’t care, </a:t>
            </a:r>
            <a:r>
              <a:rPr lang="en-US" dirty="0" smtClean="0"/>
              <a:t>_____ </a:t>
            </a:r>
            <a:r>
              <a:rPr lang="en-US" dirty="0"/>
              <a:t>I feel this way?</a:t>
            </a:r>
          </a:p>
          <a:p>
            <a:r>
              <a:rPr lang="en-US" dirty="0"/>
              <a:t>If this </a:t>
            </a:r>
            <a:r>
              <a:rPr lang="en-US" dirty="0" smtClean="0"/>
              <a:t>_____ </a:t>
            </a:r>
            <a:r>
              <a:rPr lang="en-US" dirty="0"/>
              <a:t>love, then why do I thrill?</a:t>
            </a:r>
          </a:p>
          <a:p>
            <a:r>
              <a:rPr lang="en-US" dirty="0"/>
              <a:t>If I didn’t care, </a:t>
            </a:r>
            <a:r>
              <a:rPr lang="en-US" dirty="0" smtClean="0"/>
              <a:t>_____ </a:t>
            </a:r>
            <a:r>
              <a:rPr lang="en-US" dirty="0"/>
              <a:t>it be the same?</a:t>
            </a:r>
          </a:p>
          <a:p>
            <a:r>
              <a:rPr lang="en-US" dirty="0"/>
              <a:t>Would my every prayer </a:t>
            </a:r>
            <a:r>
              <a:rPr lang="en-US" dirty="0" smtClean="0"/>
              <a:t>_____ </a:t>
            </a:r>
            <a:r>
              <a:rPr lang="en-US" dirty="0"/>
              <a:t>and end with just your name?</a:t>
            </a:r>
          </a:p>
          <a:p>
            <a:r>
              <a:rPr lang="en-US" dirty="0"/>
              <a:t>And would I </a:t>
            </a:r>
            <a:r>
              <a:rPr lang="en-US" dirty="0" smtClean="0"/>
              <a:t>_____ </a:t>
            </a:r>
            <a:r>
              <a:rPr lang="en-US" dirty="0"/>
              <a:t>sure that this is love beyond compare?</a:t>
            </a:r>
          </a:p>
          <a:p>
            <a:r>
              <a:rPr lang="en-US" dirty="0"/>
              <a:t>Would all this be true if I </a:t>
            </a:r>
            <a:r>
              <a:rPr lang="en-US" dirty="0" smtClean="0"/>
              <a:t>_____ </a:t>
            </a:r>
            <a:r>
              <a:rPr lang="en-US" dirty="0"/>
              <a:t>care for you?</a:t>
            </a:r>
          </a:p>
          <a:p>
            <a:r>
              <a:rPr lang="en-US" dirty="0"/>
              <a:t>If I didn’t care, would </a:t>
            </a:r>
            <a:r>
              <a:rPr lang="en-US" dirty="0" smtClean="0"/>
              <a:t>_____ </a:t>
            </a:r>
            <a:r>
              <a:rPr lang="en-US" dirty="0"/>
              <a:t>be the same?</a:t>
            </a:r>
          </a:p>
        </p:txBody>
      </p:sp>
    </p:spTree>
    <p:extLst>
      <p:ext uri="{BB962C8B-B14F-4D97-AF65-F5344CB8AC3E}">
        <p14:creationId xmlns:p14="http://schemas.microsoft.com/office/powerpoint/2010/main" val="3669199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Listen. Fill in the lyrics.</a:t>
            </a:r>
            <a:endParaRPr lang="en-US" b="1" dirty="0">
              <a:solidFill>
                <a:srgbClr val="0070C0"/>
              </a:solidFill>
            </a:endParaRPr>
          </a:p>
        </p:txBody>
      </p:sp>
      <p:sp>
        <p:nvSpPr>
          <p:cNvPr id="3" name="Content Placeholder 2"/>
          <p:cNvSpPr>
            <a:spLocks noGrp="1"/>
          </p:cNvSpPr>
          <p:nvPr>
            <p:ph idx="1"/>
          </p:nvPr>
        </p:nvSpPr>
        <p:spPr/>
        <p:txBody>
          <a:bodyPr/>
          <a:lstStyle/>
          <a:p>
            <a:pPr marL="0" indent="0">
              <a:buNone/>
            </a:pPr>
            <a:r>
              <a:rPr lang="en-US" dirty="0"/>
              <a:t>https://www.youtube.com/watch?v=_vQpxfsz6JU</a:t>
            </a:r>
          </a:p>
          <a:p>
            <a:pPr marL="0" indent="0">
              <a:buNone/>
            </a:pPr>
            <a:endParaRPr lang="en-US" dirty="0"/>
          </a:p>
        </p:txBody>
      </p:sp>
    </p:spTree>
    <p:extLst>
      <p:ext uri="{BB962C8B-B14F-4D97-AF65-F5344CB8AC3E}">
        <p14:creationId xmlns:p14="http://schemas.microsoft.com/office/powerpoint/2010/main" val="2996669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3567</TotalTime>
  <Words>805</Words>
  <Application>Microsoft Office PowerPoint</Application>
  <PresentationFormat>Widescreen</PresentationFormat>
  <Paragraphs>120</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Today’s Class</vt:lpstr>
      <vt:lpstr>PowerPoint Presentation</vt:lpstr>
      <vt:lpstr>PowerPoint Presentation</vt:lpstr>
      <vt:lpstr> Add the where necessary. </vt:lpstr>
      <vt:lpstr>Names usually without the: : </vt:lpstr>
      <vt:lpstr>Names usually with the:</vt:lpstr>
      <vt:lpstr>Listen. Write down lyrics with if.</vt:lpstr>
      <vt:lpstr>IF I DIDN’T CARE</vt:lpstr>
      <vt:lpstr>Listen. Fill in the lyrics.</vt:lpstr>
      <vt:lpstr>Had You Been Around (pt. 1)</vt:lpstr>
      <vt:lpstr>Had You Been Around (pt. 2)</vt:lpstr>
      <vt:lpstr>Write the missing verb forms.</vt:lpstr>
      <vt:lpstr>Review of Forms for Unreal Conditionals</vt:lpstr>
      <vt:lpstr>First, decide where the conditional clause begins (i.e., the clause with if).  Next, decide which clause refers to the present and which refers to the past.  Write the sentences with the correct verb forms.  Replace if with an inversion.</vt:lpstr>
      <vt:lpstr>PowerPoint Presentation</vt:lpstr>
      <vt:lpstr>Assignment</vt:lpstr>
      <vt:lpstr>The benefits of Technology in student life</vt:lpstr>
      <vt:lpstr>Discussion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both sentences illustrate the meaning?</dc:title>
  <dc:creator>Samuela Eckstut</dc:creator>
  <cp:lastModifiedBy>Samuela Eckstut</cp:lastModifiedBy>
  <cp:revision>52</cp:revision>
  <dcterms:created xsi:type="dcterms:W3CDTF">2013-10-08T17:41:10Z</dcterms:created>
  <dcterms:modified xsi:type="dcterms:W3CDTF">2016-02-24T16:24:08Z</dcterms:modified>
</cp:coreProperties>
</file>