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99dcf182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899dcf182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99dcf182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899dcf182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1a6290ab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91a6290ab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99dcf182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899dcf182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99dcf182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99dcf182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99dcf182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899dcf182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899dcf182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899dcf182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99dcf182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899dcf182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285b1c9b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285b1c9b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99dcf182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99dcf182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99dcf182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899dcf182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1a6290ab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91a6290ab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scholarpedia.org/article/Metric_Dimension" TargetMode="External"/><Relationship Id="rId4" Type="http://schemas.openxmlformats.org/officeDocument/2006/relationships/hyperlink" Target="mailto:msun415@mit.edu" TargetMode="External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hyperlink" Target="https://towardsdatascience.com/graph-convolutional-networks-deep-99d7fee5706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3.jpg"/><Relationship Id="rId5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Can Graph Neural Network learn an NP-hard problem?</a:t>
            </a:r>
            <a:endParaRPr sz="3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12529"/>
                </a:solidFill>
                <a:highlight>
                  <a:srgbClr val="FFFFFF"/>
                </a:highlight>
              </a:rPr>
              <a:t>Michael Sun</a:t>
            </a:r>
            <a:br>
              <a:rPr lang="en" sz="1600">
                <a:solidFill>
                  <a:srgbClr val="212529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rgbClr val="212529"/>
                </a:solidFill>
                <a:highlight>
                  <a:srgbClr val="FFFFFF"/>
                </a:highlight>
              </a:rPr>
              <a:t>BU SIAM Chapter Seminar</a:t>
            </a:r>
            <a:endParaRPr sz="16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12529"/>
                </a:solidFill>
                <a:highlight>
                  <a:srgbClr val="FFFFFF"/>
                </a:highlight>
              </a:rPr>
              <a:t>October 24, 2023</a:t>
            </a:r>
            <a:endParaRPr sz="1600">
              <a:solidFill>
                <a:srgbClr val="212529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</a:t>
            </a:r>
            <a:r>
              <a:rPr lang="en"/>
              <a:t>Making</a:t>
            </a:r>
            <a:r>
              <a:rPr lang="en"/>
              <a:t> GNNs</a:t>
            </a:r>
            <a:r>
              <a:rPr lang="en"/>
              <a:t> more powerful with anchors</a:t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311700" y="1152475"/>
            <a:ext cx="5729100" cy="21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Idea: Augment h</a:t>
            </a:r>
            <a:r>
              <a:rPr baseline="-25000" lang="en"/>
              <a:t>v</a:t>
            </a:r>
            <a:r>
              <a:rPr lang="en"/>
              <a:t> with </a:t>
            </a:r>
            <a:r>
              <a:rPr lang="en"/>
              <a:t>distances</a:t>
            </a:r>
            <a:r>
              <a:rPr lang="en"/>
              <a:t> D</a:t>
            </a:r>
            <a:r>
              <a:rPr baseline="-25000" lang="en"/>
              <a:t>S</a:t>
            </a:r>
            <a:r>
              <a:rPr lang="en"/>
              <a:t>, e.g.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baseline="-25000" lang="en"/>
              <a:t>1</a:t>
            </a:r>
            <a:r>
              <a:rPr lang="en"/>
              <a:t> = (v</a:t>
            </a:r>
            <a:r>
              <a:rPr baseline="-25000" lang="en"/>
              <a:t>2</a:t>
            </a:r>
            <a:r>
              <a:rPr lang="en"/>
              <a:t>, v</a:t>
            </a:r>
            <a:r>
              <a:rPr baseline="-25000" lang="en"/>
              <a:t>1</a:t>
            </a:r>
            <a:r>
              <a:rPr lang="en"/>
              <a:t>), S</a:t>
            </a:r>
            <a:r>
              <a:rPr baseline="-25000" lang="en"/>
              <a:t>2</a:t>
            </a:r>
            <a:r>
              <a:rPr lang="en"/>
              <a:t> = (v</a:t>
            </a:r>
            <a:r>
              <a:rPr baseline="-25000" lang="en"/>
              <a:t>2</a:t>
            </a:r>
            <a:r>
              <a:rPr lang="en"/>
              <a:t>, v</a:t>
            </a:r>
            <a:r>
              <a:rPr baseline="-25000" lang="en"/>
              <a:t>3</a:t>
            </a:r>
            <a:r>
              <a:rPr lang="en"/>
              <a:t>), S</a:t>
            </a:r>
            <a:r>
              <a:rPr baseline="-25000" lang="en"/>
              <a:t>3</a:t>
            </a:r>
            <a:r>
              <a:rPr lang="en"/>
              <a:t> = (v</a:t>
            </a:r>
            <a:r>
              <a:rPr baseline="-25000" lang="en"/>
              <a:t>4</a:t>
            </a:r>
            <a:r>
              <a:rPr lang="en"/>
              <a:t>) =&gt; h(v</a:t>
            </a:r>
            <a:r>
              <a:rPr baseline="-25000" lang="en"/>
              <a:t>1</a:t>
            </a:r>
            <a:r>
              <a:rPr lang="en"/>
              <a:t>) += [[1, 0], [1,1], [2]]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Problem: S</a:t>
            </a:r>
            <a:r>
              <a:rPr baseline="-25000" lang="en"/>
              <a:t>i</a:t>
            </a:r>
            <a:r>
              <a:rPr lang="en"/>
              <a:t>’ s are sampled randomly per layer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Bourgain’s Theorem: need O(log</a:t>
            </a:r>
            <a:r>
              <a:rPr baseline="30000" lang="en"/>
              <a:t>2</a:t>
            </a:r>
            <a:r>
              <a:rPr lang="en"/>
              <a:t>n) sets to embed into different points in R</a:t>
            </a:r>
            <a:r>
              <a:rPr baseline="30000" lang="en"/>
              <a:t>k</a:t>
            </a:r>
            <a:r>
              <a:rPr lang="en"/>
              <a:t> with low distortion error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0710" y="1152475"/>
            <a:ext cx="279159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225936"/>
            <a:ext cx="5729100" cy="134293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451175" y="4533325"/>
            <a:ext cx="83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You, Jiaxuan, Rex Ying, and Jure Leskovec. "Position-aware graph neural networks." </a:t>
            </a:r>
            <a:r>
              <a:rPr i="1" lang="en" sz="800">
                <a:solidFill>
                  <a:srgbClr val="222222"/>
                </a:solidFill>
                <a:highlight>
                  <a:srgbClr val="FFFFFF"/>
                </a:highlight>
              </a:rPr>
              <a:t>International conference on machine learning</a:t>
            </a: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. PMLR, 2019.</a:t>
            </a:r>
            <a:endParaRPr sz="800"/>
          </a:p>
        </p:txBody>
      </p:sp>
      <p:sp>
        <p:nvSpPr>
          <p:cNvPr id="152" name="Google Shape;152;p22"/>
          <p:cNvSpPr txBox="1"/>
          <p:nvPr/>
        </p:nvSpPr>
        <p:spPr>
          <a:xfrm>
            <a:off x="6080250" y="3537850"/>
            <a:ext cx="2306100" cy="136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2"/>
          <p:cNvSpPr txBox="1"/>
          <p:nvPr/>
        </p:nvSpPr>
        <p:spPr>
          <a:xfrm>
            <a:off x="358075" y="2322375"/>
            <a:ext cx="1869000" cy="291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Solving the MDP leads to minimal, canonical anchors</a:t>
            </a:r>
            <a:endParaRPr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325" y="1796175"/>
            <a:ext cx="3811975" cy="19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4927225" y="3759352"/>
            <a:ext cx="39051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Michael Sun (2023). PP-GNN: Pretraining Position-aware Graph Neural Networks with the NP-hard metric dimension problem. Neurocomputing, 126848.</a:t>
            </a:r>
            <a:endParaRPr sz="800"/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311700" y="1152475"/>
            <a:ext cx="4708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framework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Heuristic-based selection of S (random =&gt; P-GNN, vertex cover =&gt; A-GNN, edge shell =&gt; AS-GNN, entropy =&gt; IEA-GNN…)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Augment h</a:t>
            </a:r>
            <a:r>
              <a:rPr baseline="30000" lang="en"/>
              <a:t>k</a:t>
            </a:r>
            <a:r>
              <a:rPr lang="en"/>
              <a:t>(v) with D</a:t>
            </a:r>
            <a:r>
              <a:rPr baseline="-25000" lang="en"/>
              <a:t>S</a:t>
            </a:r>
            <a:r>
              <a:rPr lang="en"/>
              <a:t> during training + inference per layer k</a:t>
            </a:r>
            <a:endParaRPr baseline="-25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Pretraining framework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Learn MDP on single instance =&gt; </a:t>
            </a:r>
            <a:r>
              <a:rPr i="1" lang="en"/>
              <a:t>h</a:t>
            </a:r>
            <a:endParaRPr i="1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Initialize h</a:t>
            </a:r>
            <a:r>
              <a:rPr baseline="30000" lang="en"/>
              <a:t>0</a:t>
            </a:r>
            <a:r>
              <a:rPr lang="en"/>
              <a:t>(v) with </a:t>
            </a:r>
            <a:r>
              <a:rPr i="1" lang="en"/>
              <a:t>h</a:t>
            </a:r>
            <a:r>
              <a:rPr baseline="30000" i="1" lang="en"/>
              <a:t>K</a:t>
            </a:r>
            <a:r>
              <a:rPr i="1" lang="en"/>
              <a:t>(v)</a:t>
            </a:r>
            <a:endParaRPr i="1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Augment h</a:t>
            </a:r>
            <a:r>
              <a:rPr baseline="30000" lang="en"/>
              <a:t>k</a:t>
            </a:r>
            <a:r>
              <a:rPr lang="en"/>
              <a:t>(v) with D</a:t>
            </a:r>
            <a:r>
              <a:rPr baseline="-25000" lang="en"/>
              <a:t>S*</a:t>
            </a:r>
            <a:r>
              <a:rPr lang="en"/>
              <a:t> during training/inference per layer 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Pretraining</a:t>
            </a:r>
            <a:r>
              <a:rPr lang="en"/>
              <a:t> on MDP yields </a:t>
            </a:r>
            <a:r>
              <a:rPr lang="en"/>
              <a:t>position-aware representations</a:t>
            </a:r>
            <a:endParaRPr/>
          </a:p>
        </p:txBody>
      </p:sp>
      <p:grpSp>
        <p:nvGrpSpPr>
          <p:cNvPr id="167" name="Google Shape;167;p24"/>
          <p:cNvGrpSpPr/>
          <p:nvPr/>
        </p:nvGrpSpPr>
        <p:grpSpPr>
          <a:xfrm>
            <a:off x="4906175" y="1138700"/>
            <a:ext cx="3905100" cy="3926127"/>
            <a:chOff x="4906175" y="1138700"/>
            <a:chExt cx="3905100" cy="3926127"/>
          </a:xfrm>
        </p:grpSpPr>
        <p:pic>
          <p:nvPicPr>
            <p:cNvPr id="168" name="Google Shape;168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06175" y="1138700"/>
              <a:ext cx="3820901" cy="356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24"/>
            <p:cNvSpPr txBox="1"/>
            <p:nvPr/>
          </p:nvSpPr>
          <p:spPr>
            <a:xfrm>
              <a:off x="4906175" y="4598927"/>
              <a:ext cx="3905100" cy="46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22222"/>
                  </a:solidFill>
                  <a:highlight>
                    <a:srgbClr val="FFFFFF"/>
                  </a:highlight>
                </a:rPr>
                <a:t>Michael Sun (2023). PP-GNN: Pretraining Position-aware Graph Neural Networks with the NP-hard metric dimension problem. Neurocomputing, 126848.</a:t>
              </a:r>
              <a:endParaRPr sz="800"/>
            </a:p>
          </p:txBody>
        </p:sp>
      </p:grpSp>
      <p:pic>
        <p:nvPicPr>
          <p:cNvPr id="170" name="Google Shape;170;p24"/>
          <p:cNvPicPr preferRelativeResize="0"/>
          <p:nvPr/>
        </p:nvPicPr>
        <p:blipFill rotWithShape="1">
          <a:blip r:embed="rId4">
            <a:alphaModFix/>
          </a:blip>
          <a:srcRect b="51190" l="0" r="0" t="0"/>
          <a:stretch/>
        </p:blipFill>
        <p:spPr>
          <a:xfrm>
            <a:off x="311700" y="1138700"/>
            <a:ext cx="4349525" cy="259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/>
          <p:nvPr/>
        </p:nvSpPr>
        <p:spPr>
          <a:xfrm>
            <a:off x="1623125" y="1183100"/>
            <a:ext cx="1738500" cy="32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4"/>
          <p:cNvSpPr txBox="1"/>
          <p:nvPr/>
        </p:nvSpPr>
        <p:spPr>
          <a:xfrm>
            <a:off x="1623125" y="1136450"/>
            <a:ext cx="17385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Node classification (</a:t>
            </a:r>
            <a:r>
              <a:rPr lang="en" sz="800">
                <a:solidFill>
                  <a:srgbClr val="FF9900"/>
                </a:solidFill>
              </a:rPr>
              <a:t>A</a:t>
            </a:r>
            <a:r>
              <a:rPr lang="en" sz="800"/>
              <a:t>/</a:t>
            </a:r>
            <a:r>
              <a:rPr lang="en" sz="800">
                <a:solidFill>
                  <a:srgbClr val="4A86E8"/>
                </a:solidFill>
              </a:rPr>
              <a:t>B</a:t>
            </a:r>
            <a:r>
              <a:rPr lang="en" sz="800"/>
              <a:t>)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Link Prediction (</a:t>
            </a:r>
            <a:r>
              <a:rPr lang="en" sz="800">
                <a:solidFill>
                  <a:srgbClr val="FF0000"/>
                </a:solidFill>
              </a:rPr>
              <a:t>--</a:t>
            </a:r>
            <a:r>
              <a:rPr lang="en" sz="800">
                <a:solidFill>
                  <a:schemeClr val="dk1"/>
                </a:solidFill>
              </a:rPr>
              <a:t>/</a:t>
            </a:r>
            <a:r>
              <a:rPr lang="en" sz="800">
                <a:solidFill>
                  <a:schemeClr val="accent1"/>
                </a:solidFill>
              </a:rPr>
              <a:t>--</a:t>
            </a:r>
            <a:r>
              <a:rPr lang="en" sz="800"/>
              <a:t>)</a:t>
            </a:r>
            <a:endParaRPr sz="800"/>
          </a:p>
        </p:txBody>
      </p:sp>
      <p:sp>
        <p:nvSpPr>
          <p:cNvPr id="173" name="Google Shape;173;p24"/>
          <p:cNvSpPr/>
          <p:nvPr/>
        </p:nvSpPr>
        <p:spPr>
          <a:xfrm>
            <a:off x="1262425" y="1377875"/>
            <a:ext cx="209100" cy="2235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3493008" y="2107400"/>
            <a:ext cx="209100" cy="2235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4"/>
          <p:cNvSpPr txBox="1"/>
          <p:nvPr/>
        </p:nvSpPr>
        <p:spPr>
          <a:xfrm>
            <a:off x="750175" y="2373375"/>
            <a:ext cx="7935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(0, 2) +</a:t>
            </a:r>
            <a:endParaRPr/>
          </a:p>
        </p:txBody>
      </p:sp>
      <p:sp>
        <p:nvSpPr>
          <p:cNvPr id="176" name="Google Shape;176;p24"/>
          <p:cNvSpPr txBox="1"/>
          <p:nvPr/>
        </p:nvSpPr>
        <p:spPr>
          <a:xfrm>
            <a:off x="3506775" y="2373375"/>
            <a:ext cx="7935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 (3, 1)</a:t>
            </a:r>
            <a:endParaRPr/>
          </a:p>
        </p:txBody>
      </p:sp>
      <p:cxnSp>
        <p:nvCxnSpPr>
          <p:cNvPr id="177" name="Google Shape;177;p24"/>
          <p:cNvCxnSpPr>
            <a:stCxn id="173" idx="6"/>
          </p:cNvCxnSpPr>
          <p:nvPr/>
        </p:nvCxnSpPr>
        <p:spPr>
          <a:xfrm>
            <a:off x="1471525" y="1489625"/>
            <a:ext cx="526800" cy="2778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4"/>
          <p:cNvCxnSpPr/>
          <p:nvPr/>
        </p:nvCxnSpPr>
        <p:spPr>
          <a:xfrm flipH="1" rot="10800000">
            <a:off x="2921625" y="1493200"/>
            <a:ext cx="562800" cy="274200"/>
          </a:xfrm>
          <a:prstGeom prst="straightConnector1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311700" y="3599725"/>
            <a:ext cx="4708500" cy="13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typical GNN tasks on graphs which are “positionally ambiguous”: Grid (20x20 grid), </a:t>
            </a:r>
            <a:r>
              <a:rPr lang="en"/>
              <a:t>Communities</a:t>
            </a:r>
            <a:r>
              <a:rPr lang="en"/>
              <a:t> (Connected Caveman, 20 communities, 20 each)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Add semantic features with Email (7 real-world email communication graphs, each with 6 communities)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directions</a:t>
            </a:r>
            <a:endParaRPr/>
          </a:p>
        </p:txBody>
      </p:sp>
      <p:sp>
        <p:nvSpPr>
          <p:cNvPr id="185" name="Google Shape;18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Given arbitrary graphs, we have a fast approximate solver of the metric basis.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Improve the solver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Apply the solver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See </a:t>
            </a:r>
            <a:r>
              <a:rPr lang="en" u="sng">
                <a:solidFill>
                  <a:schemeClr val="hlink"/>
                </a:solidFill>
                <a:hlinkClick r:id="rId3"/>
              </a:rPr>
              <a:t>Scholarpedia</a:t>
            </a:r>
            <a:r>
              <a:rPr lang="en"/>
              <a:t> for some non-obvious applications, e.g.: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Disease source localization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Featurization of genetic sequences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what other problems does position matter?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Let me know your ideas! Reach out!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msun415@mit.edu</a:t>
            </a:r>
            <a:endParaRPr/>
          </a:p>
        </p:txBody>
      </p:sp>
      <p:pic>
        <p:nvPicPr>
          <p:cNvPr id="186" name="Google Shape;18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3056" y="2617600"/>
            <a:ext cx="3831994" cy="199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/>
          <p:nvPr/>
        </p:nvSpPr>
        <p:spPr>
          <a:xfrm>
            <a:off x="4823050" y="4568875"/>
            <a:ext cx="41868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Kojaku, Sadamori, et al. "The effectiveness of backward contact tracing in networks."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Nature physics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17.5 (2021): 652-658.</a:t>
            </a:r>
            <a:endParaRPr sz="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NP-hard problem: GPS on graphs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864150" y="3775450"/>
            <a:ext cx="3968100" cy="2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>
                <a:solidFill>
                  <a:srgbClr val="2E414F"/>
                </a:solidFill>
                <a:highlight>
                  <a:srgbClr val="FFFFFF"/>
                </a:highlight>
              </a:rPr>
              <a:t>Metric basis on graphs</a:t>
            </a:r>
            <a:endParaRPr sz="900"/>
          </a:p>
        </p:txBody>
      </p:sp>
      <p:pic>
        <p:nvPicPr>
          <p:cNvPr descr="Triangulation"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54762"/>
            <a:ext cx="4279801" cy="321178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4466550"/>
            <a:ext cx="4552500" cy="2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>
                <a:solidFill>
                  <a:srgbClr val="2E414F"/>
                </a:solidFill>
                <a:highlight>
                  <a:srgbClr val="FFFFFF"/>
                </a:highlight>
              </a:rPr>
              <a:t>Illustration of GPS triangulation</a:t>
            </a:r>
            <a:endParaRPr sz="9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8300" y="1945837"/>
            <a:ext cx="4279800" cy="182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</a:t>
            </a:r>
            <a:r>
              <a:rPr lang="en"/>
              <a:t>Metric Dimension Problem (MDP)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4864150" y="4568875"/>
            <a:ext cx="3968100" cy="2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>
                <a:solidFill>
                  <a:srgbClr val="2E414F"/>
                </a:solidFill>
                <a:highlight>
                  <a:srgbClr val="FFFFFF"/>
                </a:highlight>
              </a:rPr>
              <a:t>Tillquist, Richard C. et al. “Getting the Lay of the Land in Discrete Space: A Survey of Metric Dimension and its Applications.” (2021).</a:t>
            </a:r>
            <a:endParaRPr sz="900"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15067" l="4472" r="15238" t="0"/>
          <a:stretch/>
        </p:blipFill>
        <p:spPr>
          <a:xfrm>
            <a:off x="4864150" y="1152475"/>
            <a:ext cx="416900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324625" y="1154225"/>
            <a:ext cx="4539600" cy="14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a graph G = (V, E), we call S </a:t>
            </a:r>
            <a:r>
              <a:rPr lang="en">
                <a:solidFill>
                  <a:schemeClr val="dk1"/>
                </a:solidFill>
              </a:rPr>
              <a:t>⊂ V </a:t>
            </a:r>
            <a:r>
              <a:rPr i="1" lang="en">
                <a:solidFill>
                  <a:schemeClr val="dk1"/>
                </a:solidFill>
              </a:rPr>
              <a:t>resolving</a:t>
            </a:r>
            <a:r>
              <a:rPr lang="en">
                <a:solidFill>
                  <a:schemeClr val="dk1"/>
                </a:solidFill>
              </a:rPr>
              <a:t> if ∀ u, v ∈ V with u ≠ v, ョ w ∈ V such that d(u, w) ≠ d(v, w). The smallest possible |S| is the </a:t>
            </a:r>
            <a:r>
              <a:rPr i="1" lang="en">
                <a:solidFill>
                  <a:schemeClr val="dk1"/>
                </a:solidFill>
              </a:rPr>
              <a:t>metric dimension</a:t>
            </a:r>
            <a:r>
              <a:rPr lang="en">
                <a:solidFill>
                  <a:schemeClr val="dk1"/>
                </a:solidFill>
              </a:rPr>
              <a:t>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Computing it is NP-hard shown via reduction from 3-SAT (Tillquist).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350" y="2873775"/>
            <a:ext cx="4305101" cy="19213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1651975" y="3361675"/>
            <a:ext cx="2424000" cy="226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</a:t>
            </a:r>
            <a:r>
              <a:rPr lang="en"/>
              <a:t>ML + NP-hard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</a:t>
            </a:r>
            <a:r>
              <a:rPr lang="en"/>
              <a:t>earn over distribution</a:t>
            </a:r>
            <a:r>
              <a:rPr lang="en"/>
              <a:t> of solutions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Idea: provide many (problem, solution) instances, can pick up patterns</a:t>
            </a:r>
            <a:endParaRPr/>
          </a:p>
        </p:txBody>
      </p:sp>
      <p:sp>
        <p:nvSpPr>
          <p:cNvPr id="81" name="Google Shape;81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solution directly (RL)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Idea: learn to build a solution, and use verifier as signal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2" y="2335300"/>
            <a:ext cx="3999900" cy="15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359100" y="4054727"/>
            <a:ext cx="39051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Selsam, Daniel, et al. "Learning a SAT solver from single-bit supervision." arXiv preprint arXiv:1802.03685 (2018).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9100" y="2301000"/>
            <a:ext cx="4386501" cy="16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4879800" y="4054727"/>
            <a:ext cx="39051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Khalil, Elias, et al. "Learning combinatorial optimization algorithms over graphs." Advances in neural information processing systems 30 (2017).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86" name="Google Shape;86;p16"/>
          <p:cNvSpPr txBox="1"/>
          <p:nvPr/>
        </p:nvSpPr>
        <p:spPr>
          <a:xfrm>
            <a:off x="359100" y="4445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Awesome survey:</a:t>
            </a:r>
            <a:r>
              <a:rPr lang="en" sz="800"/>
              <a:t> </a:t>
            </a:r>
            <a:r>
              <a:rPr lang="en" sz="800"/>
              <a:t>Bengio, Yoshua, Andrea Lodi, and Antoine Prouvost. "Machine learning for combinatorial optimization: a methodological tour d’horizon." European Journal of Operational Research 290.2 (2021): 405-421.</a:t>
            </a:r>
            <a:endParaRPr sz="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</a:t>
            </a:r>
            <a:r>
              <a:rPr lang="en"/>
              <a:t>Graph Neural Networks (GNN)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2535225"/>
            <a:ext cx="4123200" cy="20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GNN </a:t>
            </a:r>
            <a:r>
              <a:rPr lang="en"/>
              <a:t>=&gt;</a:t>
            </a:r>
            <a:r>
              <a:rPr lang="en"/>
              <a:t> neural network</a:t>
            </a:r>
            <a:r>
              <a:rPr lang="en"/>
              <a:t> on</a:t>
            </a:r>
            <a:r>
              <a:rPr lang="en"/>
              <a:t> graphs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Images/text are special cases of graphs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Unlike images/text, there is no coordinate system to “anchor” nodes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4925" y="3644550"/>
            <a:ext cx="4442275" cy="14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4">
            <a:alphaModFix/>
          </a:blip>
          <a:srcRect b="0" l="2075" r="0" t="3194"/>
          <a:stretch/>
        </p:blipFill>
        <p:spPr>
          <a:xfrm>
            <a:off x="4479825" y="1152475"/>
            <a:ext cx="4352476" cy="254257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7408500" y="4848200"/>
            <a:ext cx="1735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Stanford </a:t>
            </a:r>
            <a:r>
              <a:rPr lang="en" sz="800"/>
              <a:t>CS224W slides</a:t>
            </a:r>
            <a:endParaRPr sz="80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152475"/>
            <a:ext cx="4123199" cy="1327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Single-instance learning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11700" y="1306275"/>
            <a:ext cx="4123200" cy="33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real world… we are often given only one of something (e.g. design </a:t>
            </a:r>
            <a:r>
              <a:rPr i="1" lang="en"/>
              <a:t>one</a:t>
            </a:r>
            <a:r>
              <a:rPr lang="en"/>
              <a:t> building, navigate over </a:t>
            </a:r>
            <a:r>
              <a:rPr i="1" lang="en"/>
              <a:t>one </a:t>
            </a:r>
            <a:r>
              <a:rPr lang="en"/>
              <a:t>graph)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GNNs, like NNs, like being supervised by many instances and labels, but what if we have none?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NP-GNN: Given G = (V, E), can GNN </a:t>
            </a:r>
            <a:r>
              <a:rPr i="1" lang="en"/>
              <a:t>learn</a:t>
            </a:r>
            <a:r>
              <a:rPr lang="en"/>
              <a:t> the minimal S, with G being the supervision?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4900" y="1353475"/>
            <a:ext cx="4404299" cy="289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4428075" y="4262625"/>
            <a:ext cx="44043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https://towardsdatascience.com/graph-convolutional-networks-deep-99d7fee5706f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4434500" y="2841750"/>
            <a:ext cx="1432200" cy="1420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5914125" y="2841750"/>
            <a:ext cx="1432200" cy="1420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self-supervision possible for learning metric dimension?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1700" y="2606850"/>
            <a:ext cx="3999900" cy="19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Autoregressive approach (previous work)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Build S incrementally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Train GNN policy (pick action) and GNN critic (value function)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Requires supervision from verifier or labels!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Works badly for single instances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13" name="Google Shape;113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</a:t>
            </a:r>
            <a:r>
              <a:rPr lang="en" sz="1200">
                <a:solidFill>
                  <a:schemeClr val="dk1"/>
                </a:solidFill>
              </a:rPr>
              <a:t> solution S ⊂ V should… induce a “self-expressive” property, where: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arenBoth"/>
            </a:pPr>
            <a:r>
              <a:rPr lang="en" sz="1200">
                <a:solidFill>
                  <a:schemeClr val="dk1"/>
                </a:solidFill>
              </a:rPr>
              <a:t>[d(v, s), s ∈ S] is unique amongst v ⊂ V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311700" y="1152475"/>
            <a:ext cx="3999900" cy="16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Prediction approach (previous work on MDP)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Input: Graph = (V, E)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GNN predicts nodes S ⊂ V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Reward = how close S is (verifier)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Update GNN parameters with reward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15" name="Google Shape;115;p19"/>
          <p:cNvSpPr txBox="1"/>
          <p:nvPr>
            <p:ph idx="2" type="body"/>
          </p:nvPr>
        </p:nvSpPr>
        <p:spPr>
          <a:xfrm>
            <a:off x="4832400" y="2528075"/>
            <a:ext cx="3999900" cy="20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An approximate solution S ⊂ V should…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Idea 1: Satisfy (1) but instead of [d(v, s), s ∈ S], replace with GNN representation H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Idea 2: Be “unique” by finding Z s.t. HZ = I, i.e. basis coordinates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Does not </a:t>
            </a:r>
            <a:r>
              <a:rPr lang="en" sz="1200">
                <a:solidFill>
                  <a:schemeClr val="dk1"/>
                </a:solidFill>
              </a:rPr>
              <a:t>require verifier!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Works well on </a:t>
            </a:r>
            <a:r>
              <a:rPr b="1" lang="en" sz="1200">
                <a:solidFill>
                  <a:schemeClr val="dk1"/>
                </a:solidFill>
              </a:rPr>
              <a:t>single</a:t>
            </a:r>
            <a:r>
              <a:rPr lang="en" sz="1200">
                <a:solidFill>
                  <a:schemeClr val="dk1"/>
                </a:solidFill>
              </a:rPr>
              <a:t> instances!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311650" y="4568900"/>
            <a:ext cx="85206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Michael Sun (2023). PP-GNN: Pretraining Position-aware Graph Neural Networks with the NP-hard metric dimension problem. Neurocomputing, 126848.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on learning the MDP</a:t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11700" y="1017725"/>
            <a:ext cx="58527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baseline="-25000" lang="en"/>
              <a:t>G</a:t>
            </a:r>
            <a:r>
              <a:rPr lang="en"/>
              <a:t>(S) = </a:t>
            </a:r>
            <a:r>
              <a:rPr lang="en"/>
              <a:t>1/</a:t>
            </a:r>
            <a:r>
              <a:rPr lang="en"/>
              <a:t>(|S|+|V|*|NR</a:t>
            </a:r>
            <a:r>
              <a:rPr baseline="-25000" lang="en"/>
              <a:t>G</a:t>
            </a:r>
            <a:r>
              <a:rPr lang="en"/>
              <a:t>(S)|)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(NR</a:t>
            </a:r>
            <a:r>
              <a:rPr baseline="-25000" lang="en"/>
              <a:t>G</a:t>
            </a:r>
            <a:r>
              <a:rPr lang="en"/>
              <a:t>(S) = #pairs S cannot distinguish)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t/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t/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vs GNN baseline: 151-172% reward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vs Integer </a:t>
            </a:r>
            <a:r>
              <a:rPr lang="en"/>
              <a:t>programming: &gt;100x faster, up to 98% reward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vs DistMask baselines: Ablation of idea 1</a:t>
            </a:r>
            <a:endParaRPr/>
          </a:p>
        </p:txBody>
      </p:sp>
      <p:grpSp>
        <p:nvGrpSpPr>
          <p:cNvPr id="123" name="Google Shape;123;p20"/>
          <p:cNvGrpSpPr/>
          <p:nvPr/>
        </p:nvGrpSpPr>
        <p:grpSpPr>
          <a:xfrm>
            <a:off x="6103050" y="298001"/>
            <a:ext cx="2911200" cy="4617724"/>
            <a:chOff x="6103050" y="298001"/>
            <a:chExt cx="2911200" cy="4617724"/>
          </a:xfrm>
        </p:grpSpPr>
        <p:pic>
          <p:nvPicPr>
            <p:cNvPr id="124" name="Google Shape;124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64400" y="298001"/>
              <a:ext cx="2667900" cy="4490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20"/>
            <p:cNvSpPr txBox="1"/>
            <p:nvPr/>
          </p:nvSpPr>
          <p:spPr>
            <a:xfrm>
              <a:off x="6103050" y="4703625"/>
              <a:ext cx="2911200" cy="21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600">
                  <a:solidFill>
                    <a:srgbClr val="222222"/>
                  </a:solidFill>
                  <a:highlight>
                    <a:srgbClr val="FFFFFF"/>
                  </a:highlight>
                </a:rPr>
                <a:t>Michael Sun (2023). PP-GNN: Pretraining Position-aware Graph Neural Networks with the NP-hard metric dimension problem. Neurocomputing, 126848.</a:t>
              </a:r>
              <a:endParaRPr sz="6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225" y="1054200"/>
            <a:ext cx="5808174" cy="25122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20"/>
          <p:cNvCxnSpPr/>
          <p:nvPr/>
        </p:nvCxnSpPr>
        <p:spPr>
          <a:xfrm>
            <a:off x="6164400" y="3911475"/>
            <a:ext cx="26148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Ablation: Does idea 1 help?</a:t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311700" y="2716400"/>
            <a:ext cx="4839000" cy="18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Idea 1: Satisfy [d(v, s), s ∈ S] is unique amongst v ⊂ V ; instead of D := [d(v, s), s ∈ S], learn to emulate with H</a:t>
            </a:r>
            <a:r>
              <a:rPr baseline="-25000" lang="en" sz="1200">
                <a:solidFill>
                  <a:schemeClr val="dk1"/>
                </a:solidFill>
              </a:rPr>
              <a:t>K</a:t>
            </a:r>
            <a:r>
              <a:rPr lang="en" sz="1200">
                <a:solidFill>
                  <a:schemeClr val="dk1"/>
                </a:solidFill>
              </a:rPr>
              <a:t> := GNN(;)</a:t>
            </a:r>
            <a:endParaRPr baseline="-25000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Align H to D by introducing penalty =&gt; no alignment, best penalty is zero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1250" y="445025"/>
            <a:ext cx="2674799" cy="2071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21"/>
          <p:cNvGrpSpPr/>
          <p:nvPr/>
        </p:nvGrpSpPr>
        <p:grpSpPr>
          <a:xfrm>
            <a:off x="311700" y="1201175"/>
            <a:ext cx="5645576" cy="1224583"/>
            <a:chOff x="311700" y="1201175"/>
            <a:chExt cx="5645576" cy="1224583"/>
          </a:xfrm>
        </p:grpSpPr>
        <p:pic>
          <p:nvPicPr>
            <p:cNvPr id="136" name="Google Shape;136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1700" y="1201175"/>
              <a:ext cx="5645576" cy="122458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7" name="Google Shape;137;p21"/>
            <p:cNvCxnSpPr/>
            <p:nvPr/>
          </p:nvCxnSpPr>
          <p:spPr>
            <a:xfrm flipH="1">
              <a:off x="1566300" y="2095500"/>
              <a:ext cx="162300" cy="148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38" name="Google Shape;138;p21"/>
            <p:cNvSpPr txBox="1"/>
            <p:nvPr/>
          </p:nvSpPr>
          <p:spPr>
            <a:xfrm>
              <a:off x="1700375" y="1883925"/>
              <a:ext cx="1241700" cy="30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Matching strength</a:t>
              </a:r>
              <a:endParaRPr sz="800"/>
            </a:p>
          </p:txBody>
        </p:sp>
      </p:grpSp>
      <p:grpSp>
        <p:nvGrpSpPr>
          <p:cNvPr id="139" name="Google Shape;139;p21"/>
          <p:cNvGrpSpPr/>
          <p:nvPr/>
        </p:nvGrpSpPr>
        <p:grpSpPr>
          <a:xfrm>
            <a:off x="5261649" y="2735313"/>
            <a:ext cx="3634401" cy="2045687"/>
            <a:chOff x="5261649" y="2735313"/>
            <a:chExt cx="3634401" cy="2045687"/>
          </a:xfrm>
        </p:grpSpPr>
        <p:sp>
          <p:nvSpPr>
            <p:cNvPr id="140" name="Google Shape;140;p21"/>
            <p:cNvSpPr txBox="1"/>
            <p:nvPr/>
          </p:nvSpPr>
          <p:spPr>
            <a:xfrm>
              <a:off x="5261650" y="4568900"/>
              <a:ext cx="3570600" cy="21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222222"/>
                  </a:solidFill>
                  <a:highlight>
                    <a:srgbClr val="FFFFFF"/>
                  </a:highlight>
                </a:rPr>
                <a:t>Michael Sun (2023). PP-GNN: Pretraining Position-aware Graph Neural Networks with the NP-hard metric dimension problem. Neurocomputing, 126848.</a:t>
              </a:r>
              <a:endParaRPr sz="6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1" name="Google Shape;141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61649" y="2735313"/>
              <a:ext cx="3634401" cy="17604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" name="Google Shape;142;p21"/>
          <p:cNvSpPr txBox="1"/>
          <p:nvPr/>
        </p:nvSpPr>
        <p:spPr>
          <a:xfrm>
            <a:off x="314825" y="3634700"/>
            <a:ext cx="48366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New idea: Align #layers of GNN to diameter(G) =&gt; alignment at architecture level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