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69" r:id="rId3"/>
    <p:sldId id="276" r:id="rId4"/>
    <p:sldId id="290" r:id="rId5"/>
    <p:sldId id="277" r:id="rId6"/>
    <p:sldId id="289" r:id="rId7"/>
    <p:sldId id="257" r:id="rId8"/>
    <p:sldId id="259" r:id="rId9"/>
    <p:sldId id="279" r:id="rId10"/>
    <p:sldId id="287" r:id="rId11"/>
    <p:sldId id="285" r:id="rId12"/>
    <p:sldId id="263" r:id="rId13"/>
    <p:sldId id="264" r:id="rId14"/>
    <p:sldId id="266" r:id="rId15"/>
    <p:sldId id="265" r:id="rId16"/>
    <p:sldId id="267" r:id="rId17"/>
    <p:sldId id="258" r:id="rId18"/>
    <p:sldId id="281" r:id="rId19"/>
    <p:sldId id="280" r:id="rId20"/>
    <p:sldId id="270" r:id="rId21"/>
    <p:sldId id="282" r:id="rId22"/>
    <p:sldId id="292" r:id="rId23"/>
    <p:sldId id="291" r:id="rId24"/>
    <p:sldId id="294" r:id="rId25"/>
    <p:sldId id="293" r:id="rId26"/>
    <p:sldId id="295" r:id="rId27"/>
    <p:sldId id="296" r:id="rId28"/>
    <p:sldId id="297" r:id="rId29"/>
    <p:sldId id="298" r:id="rId30"/>
    <p:sldId id="299" r:id="rId31"/>
    <p:sldId id="300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9"/>
  </p:normalViewPr>
  <p:slideViewPr>
    <p:cSldViewPr snapToGrid="0" snapToObjects="1">
      <p:cViewPr>
        <p:scale>
          <a:sx n="137" d="100"/>
          <a:sy n="137" d="100"/>
        </p:scale>
        <p:origin x="68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D610BD-F370-4D40-92FB-0F72349E5945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E74D08-6A62-48B6-BEEA-D1175B2B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4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PO/WS 505: </a:t>
            </a:r>
            <a:br>
              <a:rPr lang="en-US" sz="3600" dirty="0"/>
            </a:br>
            <a:r>
              <a:rPr lang="en-US" sz="3600" dirty="0"/>
              <a:t>The 19</a:t>
            </a:r>
            <a:r>
              <a:rPr lang="en-US" sz="3600" baseline="30000" dirty="0"/>
              <a:t>th</a:t>
            </a:r>
            <a:r>
              <a:rPr lang="en-US" sz="3600" dirty="0"/>
              <a:t> Amendment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Women’s Political Activism Through the Civil War</a:t>
            </a:r>
          </a:p>
        </p:txBody>
      </p:sp>
    </p:spTree>
    <p:extLst>
      <p:ext uri="{BB962C8B-B14F-4D97-AF65-F5344CB8AC3E}">
        <p14:creationId xmlns:p14="http://schemas.microsoft.com/office/powerpoint/2010/main" val="46078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33" y="206491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did the Revolution mean, specifically, to </a:t>
            </a:r>
            <a:r>
              <a:rPr lang="en-US" i="1" dirty="0"/>
              <a:t>women?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6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463" y="2221380"/>
            <a:ext cx="6965245" cy="2917290"/>
          </a:xfrm>
        </p:spPr>
        <p:txBody>
          <a:bodyPr>
            <a:noAutofit/>
          </a:bodyPr>
          <a:lstStyle/>
          <a:p>
            <a:r>
              <a:rPr lang="en-US" sz="3600" dirty="0"/>
              <a:t>Gendered understanding of citizenship for women:</a:t>
            </a:r>
            <a:br>
              <a:rPr lang="en-US" sz="3600" dirty="0"/>
            </a:br>
            <a:r>
              <a:rPr lang="en-US" sz="3600" i="1" dirty="0"/>
              <a:t>Republican Motherhood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01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44ED-BF65-EC41-A408-A6F2865E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42994"/>
          </a:xfrm>
        </p:spPr>
        <p:txBody>
          <a:bodyPr>
            <a:normAutofit/>
          </a:bodyPr>
          <a:lstStyle/>
          <a:p>
            <a:r>
              <a:rPr lang="en-US" sz="3200" dirty="0"/>
              <a:t>Daughters of Liberty, 1774 Woodcut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9DBD59-2A1A-E842-9819-329DA531B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821" y="1506903"/>
            <a:ext cx="3213523" cy="41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8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21CB85-4704-F247-B1C6-9CE16FDE7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378" y="1597152"/>
            <a:ext cx="6431734" cy="364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DD25F0-444E-0741-9BB4-824480732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407" y="1024128"/>
            <a:ext cx="7066097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1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BAEC-23A6-5047-BB0D-E5517E70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21074"/>
          </a:xfrm>
        </p:spPr>
        <p:txBody>
          <a:bodyPr>
            <a:normAutofit/>
          </a:bodyPr>
          <a:lstStyle/>
          <a:p>
            <a:r>
              <a:rPr lang="en-US" sz="3200" dirty="0"/>
              <a:t>Nancy Hart Resisting Marauders, NC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11A6C9-DAC8-6440-98B3-2570C72AA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023" y="1666326"/>
            <a:ext cx="7204670" cy="44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7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92229E-CA16-2846-8D9A-D74E32826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934" y="809846"/>
            <a:ext cx="3723714" cy="48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38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89F8-6364-4041-A135-12CAD3A8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3266"/>
          </a:xfrm>
        </p:spPr>
        <p:txBody>
          <a:bodyPr>
            <a:normAutofit/>
          </a:bodyPr>
          <a:lstStyle/>
          <a:p>
            <a:r>
              <a:rPr lang="en-US" sz="3200" dirty="0"/>
              <a:t>A Society of Patriotic Ladies, 1775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A2F401-354C-8848-9383-D7B9E97EB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272" y="1450849"/>
            <a:ext cx="3486912" cy="47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8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10CD-EA56-8749-BB7A-9BA51123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3266"/>
          </a:xfrm>
        </p:spPr>
        <p:txBody>
          <a:bodyPr>
            <a:noAutofit/>
          </a:bodyPr>
          <a:lstStyle/>
          <a:p>
            <a:r>
              <a:rPr lang="en-US" sz="3600" dirty="0"/>
              <a:t>Women &amp;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DD7B-EF7E-D947-9886-B99CDDA38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3" y="1560576"/>
            <a:ext cx="7085809" cy="4613801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Citizens with “virtual representation.”</a:t>
            </a:r>
          </a:p>
          <a:p>
            <a:r>
              <a:rPr lang="en-US" sz="3600" dirty="0"/>
              <a:t>The New Jersey case</a:t>
            </a:r>
          </a:p>
          <a:p>
            <a:pPr lvl="1"/>
            <a:r>
              <a:rPr lang="en-US" sz="3500" dirty="0"/>
              <a:t>1790: “he or she”</a:t>
            </a:r>
          </a:p>
          <a:p>
            <a:pPr lvl="1"/>
            <a:r>
              <a:rPr lang="en-US" sz="3500" dirty="0"/>
              <a:t>1797: all qualified women</a:t>
            </a:r>
          </a:p>
          <a:p>
            <a:pPr lvl="1"/>
            <a:r>
              <a:rPr lang="en-US" sz="3500" dirty="0"/>
              <a:t>1807: Compromise leading to end of vote for women, African Americans. </a:t>
            </a:r>
            <a:endParaRPr lang="en-US" sz="3600" dirty="0"/>
          </a:p>
          <a:p>
            <a:r>
              <a:rPr lang="en-US" sz="3600" dirty="0"/>
              <a:t>Social realities of gender &amp; voting: How were elections different then?</a:t>
            </a:r>
          </a:p>
        </p:txBody>
      </p:sp>
    </p:spTree>
    <p:extLst>
      <p:ext uri="{BB962C8B-B14F-4D97-AF65-F5344CB8AC3E}">
        <p14:creationId xmlns:p14="http://schemas.microsoft.com/office/powerpoint/2010/main" val="3411028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A355-8989-E547-B8F7-085A7200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984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Understanding Voting in Early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DF8C-FDE9-4740-ACE0-F27E48961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272" y="1487424"/>
            <a:ext cx="6645996" cy="4620767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Rules for participating varied across colonies, states</a:t>
            </a:r>
          </a:p>
          <a:p>
            <a:r>
              <a:rPr lang="en-US" sz="3200" dirty="0"/>
              <a:t>Major limitations meant not all white men had the vote</a:t>
            </a:r>
          </a:p>
          <a:p>
            <a:r>
              <a:rPr lang="en-US" sz="3200" dirty="0"/>
              <a:t>Property/ taxpaying qualifications</a:t>
            </a:r>
          </a:p>
          <a:p>
            <a:pPr lvl="2"/>
            <a:r>
              <a:rPr lang="en-US" sz="3200" dirty="0"/>
              <a:t>Having a “stake in society”</a:t>
            </a:r>
          </a:p>
          <a:p>
            <a:pPr lvl="2"/>
            <a:r>
              <a:rPr lang="en-US" sz="3200" dirty="0"/>
              <a:t>Being free and having sufficient independence to use judgment.</a:t>
            </a:r>
          </a:p>
          <a:p>
            <a:r>
              <a:rPr lang="en-US" sz="3200" dirty="0"/>
              <a:t>Servants</a:t>
            </a:r>
          </a:p>
          <a:p>
            <a:r>
              <a:rPr lang="en-US" sz="3200" dirty="0"/>
              <a:t>Literacy</a:t>
            </a:r>
          </a:p>
          <a:p>
            <a:r>
              <a:rPr lang="en-US" sz="3200" dirty="0"/>
              <a:t>Religious qualifications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D49E-633E-054E-9845-A08658E7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926592"/>
            <a:ext cx="5864351" cy="47548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Agenda: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D5C79-248C-024B-B574-A712D3FA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08" y="1402079"/>
            <a:ext cx="7327392" cy="4772297"/>
          </a:xfrm>
        </p:spPr>
        <p:txBody>
          <a:bodyPr>
            <a:noAutofit/>
          </a:bodyPr>
          <a:lstStyle/>
          <a:p>
            <a:r>
              <a:rPr lang="en-US" sz="3200" dirty="0"/>
              <a:t>Finish work from last week: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Gender and socio-political roles, to 1788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The shifting landscape from the Revolution to the Jacksonian Era (1828-1850s)</a:t>
            </a:r>
          </a:p>
          <a:p>
            <a:r>
              <a:rPr lang="en-US" sz="3200" dirty="0"/>
              <a:t>A bit of context: race demographics in 19</a:t>
            </a:r>
            <a:r>
              <a:rPr lang="en-US" sz="3200" baseline="30000" dirty="0"/>
              <a:t>th</a:t>
            </a:r>
            <a:r>
              <a:rPr lang="en-US" sz="3200" dirty="0"/>
              <a:t> century America</a:t>
            </a:r>
          </a:p>
          <a:p>
            <a:r>
              <a:rPr lang="en-US" sz="3200" dirty="0"/>
              <a:t>Women’s activism: Especially antislavery</a:t>
            </a:r>
          </a:p>
        </p:txBody>
      </p:sp>
    </p:spTree>
    <p:extLst>
      <p:ext uri="{BB962C8B-B14F-4D97-AF65-F5344CB8AC3E}">
        <p14:creationId xmlns:p14="http://schemas.microsoft.com/office/powerpoint/2010/main" val="175391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8D15FB-F068-5C4E-8E79-884D95522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426932"/>
            <a:ext cx="8919260" cy="590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57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E03A-71C9-B74B-95A4-C8052007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9842"/>
          </a:xfrm>
        </p:spPr>
        <p:txBody>
          <a:bodyPr>
            <a:normAutofit/>
          </a:bodyPr>
          <a:lstStyle/>
          <a:p>
            <a:r>
              <a:rPr lang="en-US" sz="3600" dirty="0"/>
              <a:t>Public Social &amp; Political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F8FE-A7A5-CB46-84C1-D57E13AC4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08" y="1487425"/>
            <a:ext cx="7158060" cy="4235644"/>
          </a:xfrm>
        </p:spPr>
        <p:txBody>
          <a:bodyPr>
            <a:normAutofit/>
          </a:bodyPr>
          <a:lstStyle/>
          <a:p>
            <a:r>
              <a:rPr lang="en-US" sz="2800" dirty="0"/>
              <a:t>Women’s involvement in religious, civic, even political life:</a:t>
            </a:r>
          </a:p>
          <a:p>
            <a:r>
              <a:rPr lang="en-US" sz="2800" dirty="0"/>
              <a:t>As individuals : petitioning</a:t>
            </a:r>
          </a:p>
          <a:p>
            <a:r>
              <a:rPr lang="en-US" sz="2800" dirty="0"/>
              <a:t>In groups</a:t>
            </a:r>
          </a:p>
          <a:p>
            <a:pPr lvl="1"/>
            <a:r>
              <a:rPr lang="en-US" sz="2800" dirty="0"/>
              <a:t>Benevolent societies</a:t>
            </a:r>
          </a:p>
          <a:p>
            <a:pPr lvl="1"/>
            <a:r>
              <a:rPr lang="en-US" sz="2800" dirty="0"/>
              <a:t>Clubs, sewing circles, literary assns.</a:t>
            </a:r>
          </a:p>
          <a:p>
            <a:pPr lvl="1"/>
            <a:r>
              <a:rPr lang="en-US" sz="2800" dirty="0"/>
              <a:t>Movements: evangelical religion, antislavery, temperance </a:t>
            </a:r>
          </a:p>
        </p:txBody>
      </p:sp>
    </p:spTree>
    <p:extLst>
      <p:ext uri="{BB962C8B-B14F-4D97-AF65-F5344CB8AC3E}">
        <p14:creationId xmlns:p14="http://schemas.microsoft.com/office/powerpoint/2010/main" val="22848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C85F-198A-0246-AD45-96C5B49A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559" y="1975822"/>
            <a:ext cx="6965245" cy="1986578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Demography of Race in 19</a:t>
            </a:r>
            <a:r>
              <a:rPr lang="en-US" baseline="30000" dirty="0"/>
              <a:t>th</a:t>
            </a:r>
            <a:r>
              <a:rPr lang="en-US" dirty="0"/>
              <a:t> Century America</a:t>
            </a:r>
          </a:p>
        </p:txBody>
      </p:sp>
    </p:spTree>
    <p:extLst>
      <p:ext uri="{BB962C8B-B14F-4D97-AF65-F5344CB8AC3E}">
        <p14:creationId xmlns:p14="http://schemas.microsoft.com/office/powerpoint/2010/main" val="1650801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119E-3169-344B-85EF-AC37DAFA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84242"/>
          </a:xfrm>
        </p:spPr>
        <p:txBody>
          <a:bodyPr>
            <a:normAutofit/>
          </a:bodyPr>
          <a:lstStyle/>
          <a:p>
            <a:r>
              <a:rPr lang="en-US" sz="3200" dirty="0"/>
              <a:t>Discussion of </a:t>
            </a:r>
            <a:r>
              <a:rPr lang="en-US" sz="3200" dirty="0" err="1"/>
              <a:t>Zaeske</a:t>
            </a:r>
            <a:r>
              <a:rPr lang="en-US" sz="3200" dirty="0"/>
              <a:t>, </a:t>
            </a:r>
            <a:r>
              <a:rPr lang="en-US" sz="3200" i="1" dirty="0"/>
              <a:t>Signatures of Citizenship: Petitioning, Antislavery, and Women’s Political Identity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2280C-BAB3-9444-AA1C-197AE7F9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352" y="2401824"/>
            <a:ext cx="6367093" cy="353567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What was petitioning before the antislavery movement?</a:t>
            </a:r>
          </a:p>
          <a:p>
            <a:r>
              <a:rPr lang="en-US" sz="3200" dirty="0"/>
              <a:t>Groups:  Most interesting, important, curious, challenging, or counter-intuitive points or questions</a:t>
            </a:r>
          </a:p>
          <a:p>
            <a:pPr lvl="1"/>
            <a:r>
              <a:rPr lang="en-US" sz="3000" dirty="0"/>
              <a:t>At least one little thing</a:t>
            </a:r>
          </a:p>
          <a:p>
            <a:pPr lvl="1"/>
            <a:r>
              <a:rPr lang="en-US" sz="3000" dirty="0"/>
              <a:t>At least one big thing</a:t>
            </a:r>
          </a:p>
        </p:txBody>
      </p:sp>
    </p:spTree>
    <p:extLst>
      <p:ext uri="{BB962C8B-B14F-4D97-AF65-F5344CB8AC3E}">
        <p14:creationId xmlns:p14="http://schemas.microsoft.com/office/powerpoint/2010/main" val="7826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119E-3169-344B-85EF-AC37DAFA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84242"/>
          </a:xfrm>
        </p:spPr>
        <p:txBody>
          <a:bodyPr>
            <a:normAutofit/>
          </a:bodyPr>
          <a:lstStyle/>
          <a:p>
            <a:r>
              <a:rPr lang="en-US" sz="3200" dirty="0"/>
              <a:t>Discussion of </a:t>
            </a:r>
            <a:r>
              <a:rPr lang="en-US" sz="3200" dirty="0" err="1"/>
              <a:t>Zaeske</a:t>
            </a:r>
            <a:r>
              <a:rPr lang="en-US" sz="3200" dirty="0"/>
              <a:t>, </a:t>
            </a:r>
            <a:r>
              <a:rPr lang="en-US" sz="3200" i="1" dirty="0"/>
              <a:t>Signatures of Citizenship: Petitioning, Antislavery, and Women’s Political Identity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2280C-BAB3-9444-AA1C-197AE7F9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2401824"/>
            <a:ext cx="6806005" cy="362102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Question of recruiting: How did they get involved?</a:t>
            </a:r>
          </a:p>
          <a:p>
            <a:r>
              <a:rPr lang="en-US" sz="3200" dirty="0"/>
              <a:t>Evolution from </a:t>
            </a:r>
            <a:r>
              <a:rPr lang="en-US" sz="3200" i="1" dirty="0"/>
              <a:t>moral</a:t>
            </a:r>
            <a:r>
              <a:rPr lang="en-US" sz="3200" dirty="0"/>
              <a:t> to </a:t>
            </a:r>
            <a:r>
              <a:rPr lang="en-US" sz="3200" i="1" dirty="0"/>
              <a:t>political </a:t>
            </a:r>
            <a:r>
              <a:rPr lang="en-US" sz="3200" dirty="0"/>
              <a:t>consciousness</a:t>
            </a:r>
          </a:p>
          <a:p>
            <a:r>
              <a:rPr lang="en-US" sz="3200" dirty="0"/>
              <a:t>Practicalities: What did it take? What did they learn?</a:t>
            </a:r>
          </a:p>
          <a:p>
            <a:r>
              <a:rPr lang="en-US" sz="3200" dirty="0"/>
              <a:t>Impact on women’s citizenship, political identity.</a:t>
            </a:r>
          </a:p>
        </p:txBody>
      </p:sp>
    </p:spTree>
    <p:extLst>
      <p:ext uri="{BB962C8B-B14F-4D97-AF65-F5344CB8AC3E}">
        <p14:creationId xmlns:p14="http://schemas.microsoft.com/office/powerpoint/2010/main" val="50472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C33A-6FA8-E445-90EF-E46471BB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327" y="1829518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/>
              <a:t>Jane </a:t>
            </a:r>
            <a:r>
              <a:rPr lang="en-US" sz="3600" dirty="0" err="1"/>
              <a:t>Dabel</a:t>
            </a:r>
            <a:r>
              <a:rPr lang="en-US" sz="3600" dirty="0"/>
              <a:t>, </a:t>
            </a:r>
            <a:r>
              <a:rPr lang="en-US" sz="3600" i="1" dirty="0"/>
              <a:t>The Public Roles of African American Women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468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BBFD-8B10-FC42-87CA-CC38A9E0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0382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Women and the Antislavery Movement: Looking forward to Suffrage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7F2F0-C17D-6D44-AF68-F35D5F3A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08" y="1950720"/>
            <a:ext cx="6853260" cy="4047744"/>
          </a:xfrm>
        </p:spPr>
        <p:txBody>
          <a:bodyPr/>
          <a:lstStyle/>
          <a:p>
            <a:r>
              <a:rPr lang="en-US" dirty="0"/>
              <a:t>Women encouraged and recruited by male abolition movement, especially William Lloyd Garrison, </a:t>
            </a:r>
            <a:r>
              <a:rPr lang="en-US" i="1" dirty="0"/>
              <a:t>The Liberator</a:t>
            </a:r>
            <a:r>
              <a:rPr lang="en-US" dirty="0"/>
              <a:t> (1830) because of the useful tasks they could do.</a:t>
            </a:r>
          </a:p>
          <a:p>
            <a:r>
              <a:rPr lang="en-US" dirty="0"/>
              <a:t>Women joined because of their moral outrage at the sin of slavery.</a:t>
            </a:r>
          </a:p>
          <a:p>
            <a:r>
              <a:rPr lang="en-US" dirty="0"/>
              <a:t>What did they do? Fundraising, sewing, organizing fairs, petitions, educating other women, literate women teaching formerly enslaved.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04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4BC6-025B-804F-A65D-FD8CC340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5186"/>
          </a:xfrm>
        </p:spPr>
        <p:txBody>
          <a:bodyPr>
            <a:normAutofit/>
          </a:bodyPr>
          <a:lstStyle/>
          <a:p>
            <a:r>
              <a:rPr lang="en-US" sz="3200" dirty="0"/>
              <a:t>William Lloyd Garrison 1805-1879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C9A68F-49A2-1F4E-B661-B391BA42A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656" y="1608528"/>
            <a:ext cx="3474719" cy="46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1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BBFD-8B10-FC42-87CA-CC38A9E0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76978"/>
          </a:xfrm>
        </p:spPr>
        <p:txBody>
          <a:bodyPr>
            <a:noAutofit/>
          </a:bodyPr>
          <a:lstStyle/>
          <a:p>
            <a:r>
              <a:rPr lang="en-US" sz="3200" dirty="0"/>
              <a:t>Women and the Antislavery Movement: Looking forward to Suffrage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7F2F0-C17D-6D44-AF68-F35D5F3A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3" y="2194560"/>
            <a:ext cx="6965245" cy="401116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abolition movement was a social movement, not a single organization.</a:t>
            </a:r>
          </a:p>
          <a:p>
            <a:r>
              <a:rPr lang="en-US" sz="3200" dirty="0"/>
              <a:t>All parts of the abolition movement deeply unpopular, even in the North.</a:t>
            </a:r>
          </a:p>
          <a:p>
            <a:r>
              <a:rPr lang="en-US" sz="3200" dirty="0"/>
              <a:t>Women’s participation challenging and even dangerous.</a:t>
            </a:r>
          </a:p>
          <a:p>
            <a:pPr lvl="1"/>
            <a:r>
              <a:rPr lang="en-US" sz="3000" dirty="0"/>
              <a:t>Abolition itself</a:t>
            </a:r>
          </a:p>
          <a:p>
            <a:pPr lvl="1"/>
            <a:r>
              <a:rPr lang="en-US" sz="3000" dirty="0"/>
              <a:t>Women’s roles</a:t>
            </a:r>
          </a:p>
        </p:txBody>
      </p:sp>
    </p:spTree>
    <p:extLst>
      <p:ext uri="{BB962C8B-B14F-4D97-AF65-F5344CB8AC3E}">
        <p14:creationId xmlns:p14="http://schemas.microsoft.com/office/powerpoint/2010/main" val="33709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BBFD-8B10-FC42-87CA-CC38A9E0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76978"/>
          </a:xfrm>
        </p:spPr>
        <p:txBody>
          <a:bodyPr>
            <a:noAutofit/>
          </a:bodyPr>
          <a:lstStyle/>
          <a:p>
            <a:r>
              <a:rPr lang="en-US" sz="3200" dirty="0"/>
              <a:t>Women and the Antislavery Movement: Looking forward to Suffrage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7F2F0-C17D-6D44-AF68-F35D5F3A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3" y="2194560"/>
            <a:ext cx="6965245" cy="4011168"/>
          </a:xfrm>
        </p:spPr>
        <p:txBody>
          <a:bodyPr>
            <a:normAutofit/>
          </a:bodyPr>
          <a:lstStyle/>
          <a:p>
            <a:r>
              <a:rPr lang="en-US" sz="3000" dirty="0"/>
              <a:t>Imagine the difficulties of participating effectively: communication, transportation, roles, etc.</a:t>
            </a:r>
          </a:p>
          <a:p>
            <a:r>
              <a:rPr lang="en-US" sz="3000" dirty="0"/>
              <a:t>Not as much differentiation between black/ white women’s participation as you might think.</a:t>
            </a:r>
          </a:p>
          <a:p>
            <a:r>
              <a:rPr lang="en-US" sz="3000" dirty="0"/>
              <a:t>Again: Impact on women</a:t>
            </a:r>
          </a:p>
        </p:txBody>
      </p:sp>
    </p:spTree>
    <p:extLst>
      <p:ext uri="{BB962C8B-B14F-4D97-AF65-F5344CB8AC3E}">
        <p14:creationId xmlns:p14="http://schemas.microsoft.com/office/powerpoint/2010/main" val="12345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6AE-2913-3B48-8B36-3C98FCB1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7578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Summary of free women’s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C85D-5981-8B47-8DF2-CA6F3175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1393372"/>
            <a:ext cx="6564422" cy="4592900"/>
          </a:xfrm>
        </p:spPr>
        <p:txBody>
          <a:bodyPr>
            <a:noAutofit/>
          </a:bodyPr>
          <a:lstStyle/>
          <a:p>
            <a:r>
              <a:rPr lang="en-US" sz="3200" dirty="0"/>
              <a:t>Legal situation: Coverture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property, </a:t>
            </a:r>
            <a:r>
              <a:rPr lang="en-US" sz="3000" dirty="0"/>
              <a:t>contracts, employment, separation of husband and wife, Control over children, Protection from violence within the bonds of marriage: abuse and rape.</a:t>
            </a:r>
          </a:p>
          <a:p>
            <a:r>
              <a:rPr lang="en-US" sz="3200" dirty="0"/>
              <a:t>Socio-political: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Highly constrained communication, no appearing in public alone</a:t>
            </a:r>
          </a:p>
        </p:txBody>
      </p:sp>
    </p:spTree>
    <p:extLst>
      <p:ext uri="{BB962C8B-B14F-4D97-AF65-F5344CB8AC3E}">
        <p14:creationId xmlns:p14="http://schemas.microsoft.com/office/powerpoint/2010/main" val="8915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59A8-9EC6-D043-9F8C-447EF76E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72679"/>
          </a:xfrm>
        </p:spPr>
        <p:txBody>
          <a:bodyPr>
            <a:normAutofit/>
          </a:bodyPr>
          <a:lstStyle/>
          <a:p>
            <a:r>
              <a:rPr lang="en-US" sz="3200" dirty="0"/>
              <a:t>Race, Gender, and Abolitionism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F5CF-3A45-404A-A07A-0DA75E0E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966" y="1590261"/>
            <a:ext cx="6480312" cy="4253948"/>
          </a:xfrm>
        </p:spPr>
        <p:txBody>
          <a:bodyPr>
            <a:normAutofit/>
          </a:bodyPr>
          <a:lstStyle/>
          <a:p>
            <a:r>
              <a:rPr lang="en-US" sz="3200" dirty="0"/>
              <a:t>Is it contradictory to find racism among white people in the abolition movement?</a:t>
            </a:r>
          </a:p>
          <a:p>
            <a:r>
              <a:rPr lang="en-US" sz="3200" dirty="0"/>
              <a:t>How much sexism was there in the abolition movement?</a:t>
            </a:r>
          </a:p>
          <a:p>
            <a:r>
              <a:rPr lang="en-US" sz="3200" dirty="0"/>
              <a:t>Do we care more about one than the other?</a:t>
            </a:r>
          </a:p>
        </p:txBody>
      </p:sp>
    </p:spTree>
    <p:extLst>
      <p:ext uri="{BB962C8B-B14F-4D97-AF65-F5344CB8AC3E}">
        <p14:creationId xmlns:p14="http://schemas.microsoft.com/office/powerpoint/2010/main" val="31658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5B79-2295-AD4D-917B-1FF0EA57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91303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Another good book on women and abolition:</a:t>
            </a:r>
            <a:br>
              <a:rPr lang="en-US" sz="3200" dirty="0"/>
            </a:br>
            <a:r>
              <a:rPr lang="en-US" sz="3100" dirty="0"/>
              <a:t>Jeffrey,  Julie Roy. 1998. </a:t>
            </a:r>
            <a:r>
              <a:rPr lang="en-US" sz="3100" i="1" dirty="0"/>
              <a:t>The Great Silent Army of Abolitionism:</a:t>
            </a:r>
            <a:r>
              <a:rPr lang="en-US" sz="3100" dirty="0"/>
              <a:t> </a:t>
            </a:r>
            <a:r>
              <a:rPr lang="en-US" sz="3100" i="1" dirty="0"/>
              <a:t>Ordinary Women in the Antislavery Movement</a:t>
            </a:r>
            <a:r>
              <a:rPr lang="en-US" sz="3100" dirty="0"/>
              <a:t>.  Chapel Hill: University of North Carolina Press.</a:t>
            </a:r>
            <a:br>
              <a:rPr lang="en-US" sz="31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465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228" y="2202245"/>
            <a:ext cx="6965245" cy="203012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difference did class make for women in early America?</a:t>
            </a:r>
            <a:br>
              <a:rPr lang="en-US" sz="3600" dirty="0"/>
            </a:br>
            <a:r>
              <a:rPr lang="en-US" sz="3600" dirty="0"/>
              <a:t>What did it mean to be a “middle-class white woman?”</a:t>
            </a:r>
          </a:p>
        </p:txBody>
      </p:sp>
    </p:spTree>
    <p:extLst>
      <p:ext uri="{BB962C8B-B14F-4D97-AF65-F5344CB8AC3E}">
        <p14:creationId xmlns:p14="http://schemas.microsoft.com/office/powerpoint/2010/main" val="222946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6AE-2913-3B48-8B36-3C98FCB1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929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changed up to the middle of the 19th century?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C85D-5981-8B47-8DF2-CA6F3175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1706882"/>
            <a:ext cx="6564422" cy="4279390"/>
          </a:xfrm>
        </p:spPr>
        <p:txBody>
          <a:bodyPr>
            <a:noAutofit/>
          </a:bodyPr>
          <a:lstStyle/>
          <a:p>
            <a:r>
              <a:rPr lang="en-US" sz="3200" dirty="0"/>
              <a:t>Increasing emphasis on “women’s sphere.”</a:t>
            </a:r>
          </a:p>
          <a:p>
            <a:r>
              <a:rPr lang="en-US" sz="3200" dirty="0"/>
              <a:t>Locking in women’s subservience to men – e.g. removing separate citizenship</a:t>
            </a:r>
          </a:p>
          <a:p>
            <a:r>
              <a:rPr lang="en-US" sz="3200" dirty="0"/>
              <a:t>But: depending on context: e.g. Eastern cities? South? Rural frontier?</a:t>
            </a:r>
          </a:p>
        </p:txBody>
      </p:sp>
    </p:spTree>
    <p:extLst>
      <p:ext uri="{BB962C8B-B14F-4D97-AF65-F5344CB8AC3E}">
        <p14:creationId xmlns:p14="http://schemas.microsoft.com/office/powerpoint/2010/main" val="36572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6AE-2913-3B48-8B36-3C98FCB1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929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changed up to the middle of the 19th century? First stirrings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C85D-5981-8B47-8DF2-CA6F3175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1706882"/>
            <a:ext cx="6564422" cy="4279390"/>
          </a:xfrm>
        </p:spPr>
        <p:txBody>
          <a:bodyPr>
            <a:noAutofit/>
          </a:bodyPr>
          <a:lstStyle/>
          <a:p>
            <a:r>
              <a:rPr lang="en-US" sz="3600" dirty="0"/>
              <a:t>Some increase in education for women – women’s academies.</a:t>
            </a:r>
          </a:p>
          <a:p>
            <a:r>
              <a:rPr lang="en-US" sz="3600" dirty="0"/>
              <a:t>Women’s property acts: 1840s</a:t>
            </a:r>
          </a:p>
          <a:p>
            <a:r>
              <a:rPr lang="en-US" sz="3600" dirty="0"/>
              <a:t>Women’s involvement in religious, civic, even political life</a:t>
            </a:r>
          </a:p>
        </p:txBody>
      </p:sp>
    </p:spTree>
    <p:extLst>
      <p:ext uri="{BB962C8B-B14F-4D97-AF65-F5344CB8AC3E}">
        <p14:creationId xmlns:p14="http://schemas.microsoft.com/office/powerpoint/2010/main" val="34878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0A90E7-D370-774E-A810-FBA93A06A774}"/>
              </a:ext>
            </a:extLst>
          </p:cNvPr>
          <p:cNvSpPr txBox="1"/>
          <p:nvPr/>
        </p:nvSpPr>
        <p:spPr>
          <a:xfrm>
            <a:off x="1097280" y="914400"/>
            <a:ext cx="69372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We hear no longer of the </a:t>
            </a:r>
            <a:r>
              <a:rPr lang="en-US" sz="3200" i="1" u="sng" dirty="0"/>
              <a:t>alarming</a:t>
            </a:r>
            <a:r>
              <a:rPr lang="en-US" sz="3200" i="1" dirty="0"/>
              <a:t>, and perhaps justly obnoxious din, of the ‘rights of women.’ Whatever [women’s] capacity of receiving instruction may be, there can be no use in extending it beyond the sphere of their duties.</a:t>
            </a:r>
            <a:endParaRPr lang="en-US" sz="3200" dirty="0"/>
          </a:p>
          <a:p>
            <a:endParaRPr lang="en-US" sz="2800" dirty="0"/>
          </a:p>
          <a:p>
            <a:r>
              <a:rPr lang="en-US" sz="2800" dirty="0"/>
              <a:t>….Historian Hannah Adams (1775-1831), written in 1832.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8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77DB-E618-814D-A801-F3C0B885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05391"/>
            <a:ext cx="6965245" cy="910212"/>
          </a:xfrm>
        </p:spPr>
        <p:txBody>
          <a:bodyPr>
            <a:normAutofit/>
          </a:bodyPr>
          <a:lstStyle/>
          <a:p>
            <a:r>
              <a:rPr lang="en-US" sz="3200" dirty="0"/>
              <a:t>Hannah Adams, 1775-1831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658A7E-60D6-874D-89BA-E55D266C0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424" y="1727794"/>
            <a:ext cx="3218687" cy="42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5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D282-ACC3-C248-9935-5C3D995A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95" y="2621999"/>
            <a:ext cx="6965245" cy="90149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Women, Citizenship, &amp; Public Life in Early America</a:t>
            </a:r>
          </a:p>
        </p:txBody>
      </p:sp>
    </p:spTree>
    <p:extLst>
      <p:ext uri="{BB962C8B-B14F-4D97-AF65-F5344CB8AC3E}">
        <p14:creationId xmlns:p14="http://schemas.microsoft.com/office/powerpoint/2010/main" val="2028233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2025</TotalTime>
  <Words>804</Words>
  <Application>Microsoft Macintosh PowerPoint</Application>
  <PresentationFormat>On-screen Show (4:3)</PresentationFormat>
  <Paragraphs>87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Brush Script MT</vt:lpstr>
      <vt:lpstr>Arial</vt:lpstr>
      <vt:lpstr>Calibri</vt:lpstr>
      <vt:lpstr>Constantia</vt:lpstr>
      <vt:lpstr>Franklin Gothic Book</vt:lpstr>
      <vt:lpstr>Rage Italic</vt:lpstr>
      <vt:lpstr>Pushpin</vt:lpstr>
      <vt:lpstr>PO/WS 505:  The 19th Amendment</vt:lpstr>
      <vt:lpstr>Agenda: Today</vt:lpstr>
      <vt:lpstr>Summary of free women’s situation</vt:lpstr>
      <vt:lpstr>What difference did class make for women in early America? What did it mean to be a “middle-class white woman?”</vt:lpstr>
      <vt:lpstr>What changed up to the middle of the 19th century?</vt:lpstr>
      <vt:lpstr>What changed up to the middle of the 19th century? First stirrings</vt:lpstr>
      <vt:lpstr>PowerPoint Presentation</vt:lpstr>
      <vt:lpstr>Hannah Adams, 1775-1831</vt:lpstr>
      <vt:lpstr>Women, Citizenship, &amp; Public Life in Early America</vt:lpstr>
      <vt:lpstr>What did the Revolution mean, specifically, to women?</vt:lpstr>
      <vt:lpstr>Gendered understanding of citizenship for women: Republican Motherhood </vt:lpstr>
      <vt:lpstr>Daughters of Liberty, 1774 Woodcut</vt:lpstr>
      <vt:lpstr>PowerPoint Presentation</vt:lpstr>
      <vt:lpstr>PowerPoint Presentation</vt:lpstr>
      <vt:lpstr>Nancy Hart Resisting Marauders, NC</vt:lpstr>
      <vt:lpstr>PowerPoint Presentation</vt:lpstr>
      <vt:lpstr>A Society of Patriotic Ladies, 1775</vt:lpstr>
      <vt:lpstr>Women &amp; Elections</vt:lpstr>
      <vt:lpstr>Understanding Voting in Early America</vt:lpstr>
      <vt:lpstr>PowerPoint Presentation</vt:lpstr>
      <vt:lpstr>Public Social &amp; Political Roles</vt:lpstr>
      <vt:lpstr>Understanding the Demography of Race in 19th Century America</vt:lpstr>
      <vt:lpstr>Discussion of Zaeske, Signatures of Citizenship: Petitioning, Antislavery, and Women’s Political Identity</vt:lpstr>
      <vt:lpstr>Discussion of Zaeske, Signatures of Citizenship: Petitioning, Antislavery, and Women’s Political Identity</vt:lpstr>
      <vt:lpstr>Jane Dabel, The Public Roles of African American Women</vt:lpstr>
      <vt:lpstr>Women and the Antislavery Movement: Looking forward to Suffrage (1)</vt:lpstr>
      <vt:lpstr>William Lloyd Garrison 1805-1879</vt:lpstr>
      <vt:lpstr>Women and the Antislavery Movement: Looking forward to Suffrage (2)</vt:lpstr>
      <vt:lpstr>Women and the Antislavery Movement: Looking forward to Suffrage (3)</vt:lpstr>
      <vt:lpstr>Race, Gender, and Abolitionism</vt:lpstr>
      <vt:lpstr>Another good book on women and abolition: Jeffrey,  Julie Roy. 1998. The Great Silent Army of Abolitionism: Ordinary Women in the Antislavery Movement.  Chapel Hill: University of North Carolina Press.   </vt:lpstr>
    </vt:vector>
  </TitlesOfParts>
  <Company>Boston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Sapiro</dc:creator>
  <cp:lastModifiedBy>Sapiro, Virginia</cp:lastModifiedBy>
  <cp:revision>93</cp:revision>
  <cp:lastPrinted>2020-01-28T18:44:51Z</cp:lastPrinted>
  <dcterms:created xsi:type="dcterms:W3CDTF">2017-03-30T17:11:06Z</dcterms:created>
  <dcterms:modified xsi:type="dcterms:W3CDTF">2020-02-04T23:29:23Z</dcterms:modified>
</cp:coreProperties>
</file>