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5" r:id="rId4"/>
    <p:sldId id="306" r:id="rId5"/>
    <p:sldId id="307" r:id="rId6"/>
    <p:sldId id="309" r:id="rId7"/>
    <p:sldId id="308" r:id="rId8"/>
    <p:sldId id="311" r:id="rId9"/>
    <p:sldId id="310" r:id="rId10"/>
    <p:sldId id="312" r:id="rId11"/>
    <p:sldId id="321" r:id="rId12"/>
    <p:sldId id="317" r:id="rId13"/>
    <p:sldId id="301" r:id="rId14"/>
    <p:sldId id="313" r:id="rId15"/>
    <p:sldId id="259" r:id="rId16"/>
    <p:sldId id="266" r:id="rId17"/>
    <p:sldId id="296" r:id="rId18"/>
    <p:sldId id="258" r:id="rId19"/>
    <p:sldId id="314" r:id="rId20"/>
    <p:sldId id="263" r:id="rId21"/>
    <p:sldId id="260" r:id="rId22"/>
    <p:sldId id="261" r:id="rId23"/>
    <p:sldId id="262" r:id="rId24"/>
    <p:sldId id="265" r:id="rId25"/>
    <p:sldId id="315" r:id="rId26"/>
    <p:sldId id="300" r:id="rId27"/>
    <p:sldId id="316" r:id="rId28"/>
    <p:sldId id="318" r:id="rId29"/>
    <p:sldId id="319" r:id="rId30"/>
    <p:sldId id="264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PO/WS 505: </a:t>
            </a:r>
            <a:br>
              <a:rPr lang="en-US" sz="3600" dirty="0"/>
            </a:br>
            <a:r>
              <a:rPr lang="en-US" sz="3600" dirty="0"/>
              <a:t>The 19</a:t>
            </a:r>
            <a:r>
              <a:rPr lang="en-US" sz="3600" baseline="30000" dirty="0"/>
              <a:t>th</a:t>
            </a:r>
            <a:r>
              <a:rPr lang="en-US" sz="3600" dirty="0"/>
              <a:t> Amendment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Rise &amp; Early Transformation of the Woman Suffrage Movement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643107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2882538"/>
            <a:ext cx="6231467" cy="2152308"/>
          </a:xfrm>
        </p:spPr>
        <p:txBody>
          <a:bodyPr>
            <a:normAutofit/>
          </a:bodyPr>
          <a:lstStyle/>
          <a:p>
            <a:r>
              <a:rPr lang="en-US" sz="2800" dirty="0"/>
              <a:t>APPLY THESE PRINCIPLES OF SOCIAL MOVEMENTS TO THE ABOLITION AND/OR SUFFRAGE MOVEMENT</a:t>
            </a:r>
          </a:p>
        </p:txBody>
      </p:sp>
    </p:spTree>
    <p:extLst>
      <p:ext uri="{BB962C8B-B14F-4D97-AF65-F5344CB8AC3E}">
        <p14:creationId xmlns:p14="http://schemas.microsoft.com/office/powerpoint/2010/main" val="206481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0492-95E3-2F48-8EE7-018C4DCE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2587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Language Issues: What does it mean/ What do we mean: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6629-5D96-CB4A-9CD9-E582E92BD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743457"/>
            <a:ext cx="7339584" cy="43525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“Man”</a:t>
            </a:r>
          </a:p>
          <a:p>
            <a:pPr lvl="1"/>
            <a:r>
              <a:rPr lang="en-US" sz="2800" dirty="0"/>
              <a:t>Male? Human? Citizen? Male=Citizen?</a:t>
            </a:r>
          </a:p>
          <a:p>
            <a:r>
              <a:rPr lang="en-US" sz="2800" dirty="0"/>
              <a:t>“Woman,” ”Woman’s Suffrage,” “Woman’s Suffrage Movement”</a:t>
            </a:r>
          </a:p>
          <a:p>
            <a:pPr lvl="1"/>
            <a:r>
              <a:rPr lang="en-US" sz="2800" dirty="0"/>
              <a:t>All women? Some women? Which women?</a:t>
            </a:r>
          </a:p>
          <a:p>
            <a:r>
              <a:rPr lang="en-US" sz="2800" dirty="0"/>
              <a:t>“Universal suffrage”</a:t>
            </a:r>
          </a:p>
          <a:p>
            <a:pPr lvl="1"/>
            <a:r>
              <a:rPr lang="en-US" sz="2800" dirty="0"/>
              <a:t>All adults? All male adults? All white male adults?</a:t>
            </a:r>
          </a:p>
          <a:p>
            <a:r>
              <a:rPr lang="en-US" sz="2800" dirty="0"/>
              <a:t>“White,” “Black,” “Negro”</a:t>
            </a:r>
          </a:p>
          <a:p>
            <a:pPr lvl="1"/>
            <a:r>
              <a:rPr lang="en-US" sz="2800" dirty="0"/>
              <a:t>Race?  Race &amp; gender?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Anti-Slavery, Black Rights, Woman’s Suffrage Movements as Fragile Coalitions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3" y="2119256"/>
            <a:ext cx="7201987" cy="388094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All of these movements were coalitions; all of the major organizations represented coalitions.</a:t>
            </a:r>
          </a:p>
          <a:p>
            <a:r>
              <a:rPr lang="en-US" sz="3200" dirty="0"/>
              <a:t>All of these movements had inner conflicts and split over issues, priorities, strategies, tactics.</a:t>
            </a:r>
          </a:p>
          <a:p>
            <a:r>
              <a:rPr lang="en-US" sz="3200" dirty="0"/>
              <a:t>These coalitions and fragilities link anti-slavery, woman’s suffrage movements.</a:t>
            </a:r>
          </a:p>
        </p:txBody>
      </p:sp>
    </p:spTree>
    <p:extLst>
      <p:ext uri="{BB962C8B-B14F-4D97-AF65-F5344CB8AC3E}">
        <p14:creationId xmlns:p14="http://schemas.microsoft.com/office/powerpoint/2010/main" val="18345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BFD-8B10-FC42-87CA-CC38A9E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67378"/>
          </a:xfrm>
        </p:spPr>
        <p:txBody>
          <a:bodyPr>
            <a:noAutofit/>
          </a:bodyPr>
          <a:lstStyle/>
          <a:p>
            <a:r>
              <a:rPr lang="en-US" sz="3200" dirty="0"/>
              <a:t>Women and the Abolition and Suffrage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F2F0-C17D-6D44-AF68-F35D5F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1750423"/>
            <a:ext cx="6965245" cy="445530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All parts of the abolition movement deeply unpopular, even in the North.</a:t>
            </a:r>
          </a:p>
          <a:p>
            <a:r>
              <a:rPr lang="en-US" sz="3200" dirty="0"/>
              <a:t>Women’s participation challenging and even dangerous.</a:t>
            </a:r>
          </a:p>
          <a:p>
            <a:pPr lvl="1"/>
            <a:r>
              <a:rPr lang="en-US" sz="3000" dirty="0"/>
              <a:t>Abolition itself</a:t>
            </a:r>
          </a:p>
          <a:p>
            <a:pPr lvl="1"/>
            <a:r>
              <a:rPr lang="en-US" sz="3000" dirty="0"/>
              <a:t>Women’s roles</a:t>
            </a:r>
            <a:endParaRPr lang="en-US" sz="3200" dirty="0"/>
          </a:p>
          <a:p>
            <a:r>
              <a:rPr lang="en-US" sz="3200" dirty="0"/>
              <a:t>There was nothing “conservative” about being part of the abolition or woman suffrage movement. Ever.</a:t>
            </a:r>
          </a:p>
        </p:txBody>
      </p:sp>
    </p:spTree>
    <p:extLst>
      <p:ext uri="{BB962C8B-B14F-4D97-AF65-F5344CB8AC3E}">
        <p14:creationId xmlns:p14="http://schemas.microsoft.com/office/powerpoint/2010/main" val="7746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2108" y="2428668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A Small Cast of the Characters: Abolition and Woman Suffrage</a:t>
            </a:r>
          </a:p>
        </p:txBody>
      </p:sp>
    </p:spTree>
    <p:extLst>
      <p:ext uri="{BB962C8B-B14F-4D97-AF65-F5344CB8AC3E}">
        <p14:creationId xmlns:p14="http://schemas.microsoft.com/office/powerpoint/2010/main" val="336491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2C07-F09B-F342-A4DD-0FB4427E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94226"/>
          </a:xfrm>
        </p:spPr>
        <p:txBody>
          <a:bodyPr>
            <a:normAutofit/>
          </a:bodyPr>
          <a:lstStyle/>
          <a:p>
            <a:r>
              <a:rPr lang="en-US" sz="3200" dirty="0"/>
              <a:t>Lucretia Mott, 1793-1880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7ACD30-7755-5A4C-A864-3A9E5C8EB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880" y="1487936"/>
            <a:ext cx="2999232" cy="4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DFF2-5B9E-A347-B3D0-C78495BA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42994"/>
          </a:xfrm>
        </p:spPr>
        <p:txBody>
          <a:bodyPr>
            <a:normAutofit/>
          </a:bodyPr>
          <a:lstStyle/>
          <a:p>
            <a:r>
              <a:rPr lang="en-US" sz="3200" dirty="0"/>
              <a:t>Sojourner Truth, 1797-1883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FC3398-EC5C-4D4E-ACB1-ED3DF30BA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744" y="1488941"/>
            <a:ext cx="4023359" cy="46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4BC6-025B-804F-A65D-FD8CC340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5186"/>
          </a:xfrm>
        </p:spPr>
        <p:txBody>
          <a:bodyPr>
            <a:normAutofit/>
          </a:bodyPr>
          <a:lstStyle/>
          <a:p>
            <a:r>
              <a:rPr lang="en-US" sz="3200" dirty="0"/>
              <a:t>William Lloyd Garrison 1805-1879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9A68F-49A2-1F4E-B661-B391BA42A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56" y="1608528"/>
            <a:ext cx="3474719" cy="46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9A72-75CC-DD47-A131-FA21063B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9842"/>
          </a:xfrm>
        </p:spPr>
        <p:txBody>
          <a:bodyPr>
            <a:normAutofit/>
          </a:bodyPr>
          <a:lstStyle/>
          <a:p>
            <a:r>
              <a:rPr lang="en-US" sz="3200" dirty="0"/>
              <a:t>Wendell Phillips, 1811-84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79304-53B6-904E-8809-5BB1FB136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1568044"/>
            <a:ext cx="3657600" cy="43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Josephine </a:t>
            </a:r>
            <a:r>
              <a:rPr lang="en-US" sz="3600" dirty="0" err="1"/>
              <a:t>Griffing</a:t>
            </a:r>
            <a:r>
              <a:rPr lang="en-US" sz="3600" dirty="0"/>
              <a:t>, 1814-72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034" y="1778811"/>
            <a:ext cx="3457303" cy="41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119E-3169-344B-85EF-AC37DAFA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84242"/>
          </a:xfrm>
        </p:spPr>
        <p:txBody>
          <a:bodyPr>
            <a:normAutofit/>
          </a:bodyPr>
          <a:lstStyle/>
          <a:p>
            <a:r>
              <a:rPr lang="en-US" sz="3200" dirty="0"/>
              <a:t>Review: </a:t>
            </a:r>
            <a:r>
              <a:rPr lang="en-US" sz="3200" dirty="0" err="1"/>
              <a:t>Zaeske</a:t>
            </a:r>
            <a:r>
              <a:rPr lang="en-US" sz="3200" dirty="0"/>
              <a:t>, </a:t>
            </a:r>
            <a:r>
              <a:rPr lang="en-US" sz="3200" i="1" dirty="0"/>
              <a:t>Signatures of Citizenship: Petitioning, Antislavery, and Women’s Political Identity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280C-BAB3-9444-AA1C-197AE7F9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401824"/>
            <a:ext cx="6806005" cy="362102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Question of recruiting: How did they get involved?</a:t>
            </a:r>
          </a:p>
          <a:p>
            <a:r>
              <a:rPr lang="en-US" sz="3200" dirty="0"/>
              <a:t>Evolution from </a:t>
            </a:r>
            <a:r>
              <a:rPr lang="en-US" sz="3200" i="1" dirty="0"/>
              <a:t>moral</a:t>
            </a:r>
            <a:r>
              <a:rPr lang="en-US" sz="3200" dirty="0"/>
              <a:t> to </a:t>
            </a:r>
            <a:r>
              <a:rPr lang="en-US" sz="3200" i="1" dirty="0"/>
              <a:t>political </a:t>
            </a:r>
            <a:r>
              <a:rPr lang="en-US" sz="3200" dirty="0"/>
              <a:t>consciousness</a:t>
            </a:r>
          </a:p>
          <a:p>
            <a:r>
              <a:rPr lang="en-US" sz="3200" dirty="0"/>
              <a:t>Practicalities: What did it take? What did they learn?</a:t>
            </a:r>
          </a:p>
          <a:p>
            <a:r>
              <a:rPr lang="en-US" sz="3200" dirty="0"/>
              <a:t>Impact on women’s citizenship, political identity.</a:t>
            </a:r>
          </a:p>
        </p:txBody>
      </p:sp>
    </p:spTree>
    <p:extLst>
      <p:ext uri="{BB962C8B-B14F-4D97-AF65-F5344CB8AC3E}">
        <p14:creationId xmlns:p14="http://schemas.microsoft.com/office/powerpoint/2010/main" val="4916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8459-FB19-824F-8E63-9C09AE76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18610"/>
          </a:xfrm>
        </p:spPr>
        <p:txBody>
          <a:bodyPr>
            <a:normAutofit/>
          </a:bodyPr>
          <a:lstStyle/>
          <a:p>
            <a:r>
              <a:rPr lang="en-US" sz="3200" dirty="0"/>
              <a:t>Elizabeth Cady Stanton, 1815-1902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4CB7C-CC55-BF45-8486-727F087E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501" y="1536193"/>
            <a:ext cx="3828288" cy="46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3ED9-EC7E-9B47-A1E8-58845330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Lucy Stone, 1818-1893</a:t>
            </a:r>
            <a:br>
              <a:rPr lang="en-US" sz="3200" dirty="0"/>
            </a:br>
            <a:r>
              <a:rPr lang="en-US" sz="3200" dirty="0"/>
              <a:t>Henry Blackwell, 1825-1909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7454BA-E863-044A-9C4A-55514CE7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456" y="2345531"/>
            <a:ext cx="2513743" cy="3492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5FA76-6F99-B04D-9CBD-C238E7E6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66" y="2345531"/>
            <a:ext cx="2576322" cy="34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8F7-2B0E-F448-91BF-221CD65A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0802"/>
          </a:xfrm>
        </p:spPr>
        <p:txBody>
          <a:bodyPr>
            <a:normAutofit/>
          </a:bodyPr>
          <a:lstStyle/>
          <a:p>
            <a:r>
              <a:rPr lang="en-US" sz="3200" dirty="0"/>
              <a:t>Frederick Douglass, 1818-95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AE2AE-D8C5-0347-B331-0FF834AF2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936" y="1419480"/>
            <a:ext cx="3816096" cy="44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3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F2D5-70B3-F44B-BFA8-5CB2357E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8"/>
          </a:xfrm>
        </p:spPr>
        <p:txBody>
          <a:bodyPr>
            <a:normAutofit/>
          </a:bodyPr>
          <a:lstStyle/>
          <a:p>
            <a:r>
              <a:rPr lang="en-US" sz="3200" dirty="0"/>
              <a:t>Susan B. Anthony, 1820-1906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12C957-3110-414C-8261-15A9BBC4E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1457020"/>
            <a:ext cx="3742944" cy="42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7E22-33C8-4F44-BEE7-0D71C12C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94226"/>
          </a:xfrm>
        </p:spPr>
        <p:txBody>
          <a:bodyPr>
            <a:normAutofit/>
          </a:bodyPr>
          <a:lstStyle/>
          <a:p>
            <a:r>
              <a:rPr lang="en-US" sz="3600" dirty="0"/>
              <a:t>Mary Ann </a:t>
            </a:r>
            <a:r>
              <a:rPr lang="en-US" sz="3600" dirty="0" err="1"/>
              <a:t>Shadd</a:t>
            </a:r>
            <a:r>
              <a:rPr lang="en-US" sz="3600" dirty="0"/>
              <a:t> Cary, 1823-1893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F6D180-344B-D341-BF1A-0D8BE780D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072" y="1630281"/>
            <a:ext cx="3011423" cy="42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George Francis Train, 1829-1904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245" y="1762408"/>
            <a:ext cx="3074125" cy="39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BFD-8B10-FC42-87CA-CC38A9E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4575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Women and the Antislavery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F2F0-C17D-6D44-AF68-F35D5F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950720"/>
            <a:ext cx="6853260" cy="40477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Women encouraged and recruited by male abolition movement, especially William Lloyd Garrison, </a:t>
            </a:r>
            <a:r>
              <a:rPr lang="en-US" i="1" dirty="0"/>
              <a:t>The Liberator</a:t>
            </a:r>
            <a:r>
              <a:rPr lang="en-US" dirty="0"/>
              <a:t> (1830) because of the useful tasks they could do.</a:t>
            </a:r>
          </a:p>
          <a:p>
            <a:r>
              <a:rPr lang="en-US" dirty="0"/>
              <a:t>Women initially joined because of their moral outrage at the sin of slavery.</a:t>
            </a:r>
          </a:p>
          <a:p>
            <a:r>
              <a:rPr lang="en-US" dirty="0"/>
              <a:t>What did they do? Fundraising, sewing, organizing fairs, petitions, educating other women, literate women teaching formerly enslaved.</a:t>
            </a:r>
          </a:p>
          <a:p>
            <a:r>
              <a:rPr lang="en-US" dirty="0"/>
              <a:t>Women certainly not always welcome, by white or black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00" y="2419959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How did the woman suffrage movement arise?</a:t>
            </a:r>
          </a:p>
        </p:txBody>
      </p:sp>
    </p:spTree>
    <p:extLst>
      <p:ext uri="{BB962C8B-B14F-4D97-AF65-F5344CB8AC3E}">
        <p14:creationId xmlns:p14="http://schemas.microsoft.com/office/powerpoint/2010/main" val="2231865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00" y="956919"/>
            <a:ext cx="5401571" cy="135085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Gender, Race, Racism, Sexism in the Anti-Slavery and Woman’s Suffrage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67599"/>
            <a:ext cx="6196405" cy="3603812"/>
          </a:xfrm>
        </p:spPr>
        <p:txBody>
          <a:bodyPr>
            <a:noAutofit/>
          </a:bodyPr>
          <a:lstStyle/>
          <a:p>
            <a:r>
              <a:rPr lang="en-US" sz="3200" dirty="0"/>
              <a:t>Which do you think should have been the most important priority after Emancipation? </a:t>
            </a:r>
          </a:p>
          <a:p>
            <a:pPr lvl="1"/>
            <a:r>
              <a:rPr lang="en-US" sz="3200" dirty="0"/>
              <a:t>Universal suffrage (meaning gender &amp; race inclusive)</a:t>
            </a:r>
          </a:p>
          <a:p>
            <a:pPr lvl="1"/>
            <a:r>
              <a:rPr lang="en-US" sz="3200" dirty="0"/>
              <a:t>Black male suffrage</a:t>
            </a:r>
          </a:p>
          <a:p>
            <a:pPr lvl="1"/>
            <a:r>
              <a:rPr lang="en-US" sz="3200" dirty="0"/>
              <a:t>White female suffrage?</a:t>
            </a:r>
          </a:p>
        </p:txBody>
      </p:sp>
    </p:spTree>
    <p:extLst>
      <p:ext uri="{BB962C8B-B14F-4D97-AF65-F5344CB8AC3E}">
        <p14:creationId xmlns:p14="http://schemas.microsoft.com/office/powerpoint/2010/main" val="128861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46" y="1497874"/>
            <a:ext cx="6331777" cy="21036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were some of the instances of racism and sexism in the anti-slavery and woman’s suffrage movements</a:t>
            </a:r>
            <a:r>
              <a:rPr lang="en-US" sz="3200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roles did they play?</a:t>
            </a:r>
          </a:p>
        </p:txBody>
      </p:sp>
    </p:spTree>
    <p:extLst>
      <p:ext uri="{BB962C8B-B14F-4D97-AF65-F5344CB8AC3E}">
        <p14:creationId xmlns:p14="http://schemas.microsoft.com/office/powerpoint/2010/main" val="336366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4979" y="1663338"/>
            <a:ext cx="6254044" cy="19381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Preparing to Study Abolition, Suffrage, &amp; Other Social Movements </a:t>
            </a:r>
            <a:r>
              <a:rPr lang="en-US" sz="3600" i="1" dirty="0"/>
              <a:t>as </a:t>
            </a:r>
            <a:r>
              <a:rPr lang="en-US" sz="3600" dirty="0"/>
              <a:t>Social Movements: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Social Movement Theory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385029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23BE-19CB-0B4B-BAC0-72F94BBF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91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Issues of the Women’s Rights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4735-CECC-2E46-B7BF-9A7438ADF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44" y="1755648"/>
            <a:ext cx="6354901" cy="39674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1858 (NY), 1859 (NY), 1860 (NY)</a:t>
            </a:r>
          </a:p>
          <a:p>
            <a:r>
              <a:rPr lang="en-US" dirty="0"/>
              <a:t>1858: ”free love” controversy.</a:t>
            </a:r>
          </a:p>
          <a:p>
            <a:r>
              <a:rPr lang="en-US" dirty="0"/>
              <a:t>1859: Caroline Dall  controversy.</a:t>
            </a:r>
          </a:p>
          <a:p>
            <a:r>
              <a:rPr lang="en-US" dirty="0"/>
              <a:t>1860: Recent NY legislation giving women joint custody of their children, personal property rights. ECS. Antoinette Brown Blackwell proposal for divorce rights.</a:t>
            </a:r>
          </a:p>
          <a:p>
            <a:r>
              <a:rPr lang="en-US" dirty="0"/>
              <a:t>Further women’s rights conventions cancelled until after the war: priority to work for emancipation, war work.</a:t>
            </a:r>
          </a:p>
        </p:txBody>
      </p:sp>
    </p:spTree>
    <p:extLst>
      <p:ext uri="{BB962C8B-B14F-4D97-AF65-F5344CB8AC3E}">
        <p14:creationId xmlns:p14="http://schemas.microsoft.com/office/powerpoint/2010/main" val="42388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249321"/>
          </a:xfrm>
        </p:spPr>
        <p:txBody>
          <a:bodyPr>
            <a:normAutofit/>
          </a:bodyPr>
          <a:lstStyle/>
          <a:p>
            <a:r>
              <a:rPr lang="en-US" sz="3200" dirty="0"/>
              <a:t>The Detailed Anti-Slavery and Woman Suffrage Timeline, 1833-1870</a:t>
            </a:r>
          </a:p>
        </p:txBody>
      </p:sp>
    </p:spTree>
    <p:extLst>
      <p:ext uri="{BB962C8B-B14F-4D97-AF65-F5344CB8AC3E}">
        <p14:creationId xmlns:p14="http://schemas.microsoft.com/office/powerpoint/2010/main" val="299625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119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Social Movement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5" y="1558344"/>
            <a:ext cx="7083379" cy="4584879"/>
          </a:xfrm>
        </p:spPr>
        <p:txBody>
          <a:bodyPr>
            <a:normAutofit/>
          </a:bodyPr>
          <a:lstStyle/>
          <a:p>
            <a:r>
              <a:rPr lang="en-US" sz="3200" dirty="0"/>
              <a:t>Social movements are not particular organizations: Social movements contain, link organizations.</a:t>
            </a:r>
          </a:p>
          <a:p>
            <a:r>
              <a:rPr lang="en-US" sz="3200" dirty="0"/>
              <a:t>Social movements as </a:t>
            </a:r>
            <a:r>
              <a:rPr lang="en-US" sz="3200" i="1" dirty="0"/>
              <a:t>coalitions</a:t>
            </a:r>
            <a:endParaRPr lang="en-US" sz="3200" dirty="0"/>
          </a:p>
          <a:p>
            <a:pPr marL="365760" lvl="1" indent="0">
              <a:buNone/>
            </a:pP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0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566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Significance of Social Movements as </a:t>
            </a:r>
            <a:r>
              <a:rPr lang="en-US" sz="3600" i="1" dirty="0"/>
              <a:t>Coalitions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5" y="1674254"/>
            <a:ext cx="7083379" cy="4468969"/>
          </a:xfrm>
        </p:spPr>
        <p:txBody>
          <a:bodyPr>
            <a:normAutofit/>
          </a:bodyPr>
          <a:lstStyle/>
          <a:p>
            <a:r>
              <a:rPr lang="en-US" sz="2800" dirty="0"/>
              <a:t>Shared versus different </a:t>
            </a:r>
            <a:r>
              <a:rPr lang="en-US" sz="2800" i="1" dirty="0"/>
              <a:t>social bases</a:t>
            </a:r>
            <a:r>
              <a:rPr lang="en-US" sz="2800" dirty="0"/>
              <a:t>.</a:t>
            </a:r>
          </a:p>
          <a:p>
            <a:r>
              <a:rPr lang="en-US" sz="2800" dirty="0"/>
              <a:t>Location, location, location. (Political geography of social movements)</a:t>
            </a:r>
          </a:p>
          <a:p>
            <a:r>
              <a:rPr lang="en-US" sz="2800" dirty="0"/>
              <a:t>Shared versus different </a:t>
            </a:r>
            <a:r>
              <a:rPr lang="en-US" sz="2800" i="1" dirty="0"/>
              <a:t>issues</a:t>
            </a:r>
          </a:p>
          <a:p>
            <a:r>
              <a:rPr lang="en-US" sz="2800" dirty="0"/>
              <a:t>Shared versus different </a:t>
            </a:r>
            <a:r>
              <a:rPr lang="en-US" sz="2800" i="1" dirty="0"/>
              <a:t>priorities</a:t>
            </a:r>
          </a:p>
          <a:p>
            <a:r>
              <a:rPr lang="en-US" sz="2800" dirty="0"/>
              <a:t>Shared versus different preferred strategies/tactics, capabilities for strategies/tactics.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71881"/>
          </a:xfrm>
        </p:spPr>
        <p:txBody>
          <a:bodyPr>
            <a:noAutofit/>
          </a:bodyPr>
          <a:lstStyle/>
          <a:p>
            <a:r>
              <a:rPr lang="en-US" sz="3200" dirty="0"/>
              <a:t>Social movements initiated by </a:t>
            </a:r>
            <a:r>
              <a:rPr lang="en-US" sz="3200" i="1" dirty="0"/>
              <a:t>precipitating</a:t>
            </a:r>
            <a:r>
              <a:rPr lang="en-US" sz="3200" dirty="0"/>
              <a:t> events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51" y="2011680"/>
            <a:ext cx="6540137" cy="4049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Politicize the previously not political.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Create linkages among different political groups/organizations around shared concerns.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6E16-72A3-1544-8426-B83F846E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8509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Challenges to Social Movements </a:t>
            </a:r>
            <a:r>
              <a:rPr lang="en-US" sz="3200" dirty="0" err="1"/>
              <a:t>bc</a:t>
            </a:r>
            <a:r>
              <a:rPr lang="en-US" sz="3200" dirty="0"/>
              <a:t> of Coalition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15EB-B23C-C346-B816-601AB7C4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802673"/>
            <a:ext cx="6564422" cy="3920395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Who is a member?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Who are the leaders?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Differences of goals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Differences of priorities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Differences of strategies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Self-definition vs definition by others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How do they change?</a:t>
            </a:r>
          </a:p>
        </p:txBody>
      </p:sp>
    </p:spTree>
    <p:extLst>
      <p:ext uri="{BB962C8B-B14F-4D97-AF65-F5344CB8AC3E}">
        <p14:creationId xmlns:p14="http://schemas.microsoft.com/office/powerpoint/2010/main" val="33538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3474"/>
            <a:ext cx="6965245" cy="644435"/>
          </a:xfrm>
        </p:spPr>
        <p:txBody>
          <a:bodyPr>
            <a:normAutofit/>
          </a:bodyPr>
          <a:lstStyle/>
          <a:p>
            <a:r>
              <a:rPr lang="en-US" sz="3200" dirty="0"/>
              <a:t>Understand 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3" y="1105989"/>
            <a:ext cx="7297783" cy="5094514"/>
          </a:xfrm>
        </p:spPr>
        <p:txBody>
          <a:bodyPr>
            <a:noAutofit/>
          </a:bodyPr>
          <a:lstStyle/>
          <a:p>
            <a:r>
              <a:rPr lang="en-US" sz="2800" dirty="0"/>
              <a:t>Political power context</a:t>
            </a:r>
          </a:p>
          <a:p>
            <a:r>
              <a:rPr lang="en-US" sz="2800" dirty="0"/>
              <a:t>What else is going on in politics? What else are the preoccupations?</a:t>
            </a:r>
          </a:p>
          <a:p>
            <a:r>
              <a:rPr lang="en-US" sz="2800" dirty="0"/>
              <a:t>Opportunities and challenges posed by communication, transportation, other technology.</a:t>
            </a:r>
          </a:p>
          <a:p>
            <a:r>
              <a:rPr lang="en-US" sz="2800" dirty="0"/>
              <a:t>How do public perceptions, expectations of the kinds of people in the movement shape their opportunities and challenges?</a:t>
            </a:r>
          </a:p>
          <a:p>
            <a:r>
              <a:rPr lang="en-US" sz="2800" dirty="0"/>
              <a:t>What resources are available to the movement? </a:t>
            </a:r>
          </a:p>
        </p:txBody>
      </p:sp>
    </p:spTree>
    <p:extLst>
      <p:ext uri="{BB962C8B-B14F-4D97-AF65-F5344CB8AC3E}">
        <p14:creationId xmlns:p14="http://schemas.microsoft.com/office/powerpoint/2010/main" val="31802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3645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Keep in Mind: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254036"/>
            <a:ext cx="7195537" cy="4990010"/>
          </a:xfrm>
        </p:spPr>
        <p:txBody>
          <a:bodyPr>
            <a:noAutofit/>
          </a:bodyPr>
          <a:lstStyle/>
          <a:p>
            <a:r>
              <a:rPr lang="en-US" sz="2800" dirty="0"/>
              <a:t>Social movements generally composed of people who lack the means to accomplish what they want through conventional political processes.</a:t>
            </a:r>
          </a:p>
          <a:p>
            <a:r>
              <a:rPr lang="en-US" sz="2800" dirty="0"/>
              <a:t>They are coalitions of people and organizations with overlapping but not identical interests and views.</a:t>
            </a:r>
          </a:p>
          <a:p>
            <a:r>
              <a:rPr lang="en-US" sz="2800" dirty="0"/>
              <a:t>They are launched because of some precipitating event.</a:t>
            </a:r>
          </a:p>
          <a:p>
            <a:r>
              <a:rPr lang="en-US" sz="2800" dirty="0"/>
              <a:t>They are fragile because of potential for internal combustion, external force</a:t>
            </a:r>
          </a:p>
        </p:txBody>
      </p:sp>
    </p:spTree>
    <p:extLst>
      <p:ext uri="{BB962C8B-B14F-4D97-AF65-F5344CB8AC3E}">
        <p14:creationId xmlns:p14="http://schemas.microsoft.com/office/powerpoint/2010/main" val="22009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3176</TotalTime>
  <Words>846</Words>
  <Application>Microsoft Macintosh PowerPoint</Application>
  <PresentationFormat>On-screen Show (4:3)</PresentationFormat>
  <Paragraphs>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Brush Script MT</vt:lpstr>
      <vt:lpstr>Constantia</vt:lpstr>
      <vt:lpstr>Courier New</vt:lpstr>
      <vt:lpstr>Franklin Gothic Book</vt:lpstr>
      <vt:lpstr>Rage Italic</vt:lpstr>
      <vt:lpstr>Wingdings</vt:lpstr>
      <vt:lpstr>Pushpin</vt:lpstr>
      <vt:lpstr>PO/WS 505:  The 19th Amendment</vt:lpstr>
      <vt:lpstr>Review: Zaeske, Signatures of Citizenship: Petitioning, Antislavery, and Women’s Political Identity</vt:lpstr>
      <vt:lpstr>Preparing to Study Abolition, Suffrage, &amp; Other Social Movements as Social Movements:</vt:lpstr>
      <vt:lpstr>Social Movement Dynamics</vt:lpstr>
      <vt:lpstr>Significance of Social Movements as Coalitions</vt:lpstr>
      <vt:lpstr>Social movements initiated by precipitating events that:</vt:lpstr>
      <vt:lpstr>Challenges to Social Movements bc of Coalition Character</vt:lpstr>
      <vt:lpstr>Understand the Context</vt:lpstr>
      <vt:lpstr>Keep in Mind:</vt:lpstr>
      <vt:lpstr>GROUP DISCUSSION</vt:lpstr>
      <vt:lpstr>Language Issues: What does it mean/ What do we mean:</vt:lpstr>
      <vt:lpstr>Anti-Slavery, Black Rights, Woman’s Suffrage Movements as Fragile Coalitions</vt:lpstr>
      <vt:lpstr>Women and the Abolition and Suffrage Movements</vt:lpstr>
      <vt:lpstr>A Small Cast of the Characters: Abolition and Woman Suffrage</vt:lpstr>
      <vt:lpstr>Lucretia Mott, 1793-1880 </vt:lpstr>
      <vt:lpstr>Sojourner Truth, 1797-1883</vt:lpstr>
      <vt:lpstr>William Lloyd Garrison 1805-1879</vt:lpstr>
      <vt:lpstr>Wendell Phillips, 1811-84</vt:lpstr>
      <vt:lpstr>Josephine Griffing, 1814-72</vt:lpstr>
      <vt:lpstr>Elizabeth Cady Stanton, 1815-1902 </vt:lpstr>
      <vt:lpstr>Lucy Stone, 1818-1893 Henry Blackwell, 1825-1909</vt:lpstr>
      <vt:lpstr>Frederick Douglass, 1818-95</vt:lpstr>
      <vt:lpstr>Susan B. Anthony, 1820-1906 </vt:lpstr>
      <vt:lpstr>Mary Ann Shadd Cary, 1823-1893</vt:lpstr>
      <vt:lpstr>George Francis Train, 1829-1904</vt:lpstr>
      <vt:lpstr>Women and the Antislavery Movement</vt:lpstr>
      <vt:lpstr>How did the woman suffrage movement arise?</vt:lpstr>
      <vt:lpstr>Gender, Race, Racism, Sexism in the Anti-Slavery and Woman’s Suffrage Movements</vt:lpstr>
      <vt:lpstr>What were some of the instances of racism and sexism in the anti-slavery and woman’s suffrage movements?</vt:lpstr>
      <vt:lpstr>Issues of the Women’s Rights Conventions</vt:lpstr>
      <vt:lpstr>The Detailed Anti-Slavery and Woman Suffrage Timeline, 1833-1870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38</cp:revision>
  <dcterms:created xsi:type="dcterms:W3CDTF">2017-03-30T17:11:06Z</dcterms:created>
  <dcterms:modified xsi:type="dcterms:W3CDTF">2020-02-12T12:10:23Z</dcterms:modified>
</cp:coreProperties>
</file>