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75" r:id="rId3"/>
    <p:sldId id="271" r:id="rId4"/>
    <p:sldId id="272" r:id="rId5"/>
    <p:sldId id="273" r:id="rId6"/>
    <p:sldId id="274" r:id="rId7"/>
    <p:sldId id="276" r:id="rId8"/>
    <p:sldId id="296" r:id="rId9"/>
    <p:sldId id="297" r:id="rId10"/>
    <p:sldId id="298" r:id="rId11"/>
    <p:sldId id="301" r:id="rId12"/>
    <p:sldId id="300" r:id="rId13"/>
    <p:sldId id="302" r:id="rId14"/>
    <p:sldId id="303" r:id="rId15"/>
    <p:sldId id="283" r:id="rId16"/>
    <p:sldId id="266" r:id="rId17"/>
    <p:sldId id="267" r:id="rId18"/>
    <p:sldId id="289" r:id="rId19"/>
    <p:sldId id="284" r:id="rId20"/>
    <p:sldId id="285" r:id="rId21"/>
    <p:sldId id="286" r:id="rId22"/>
    <p:sldId id="287" r:id="rId23"/>
    <p:sldId id="295" r:id="rId24"/>
    <p:sldId id="294" r:id="rId25"/>
    <p:sldId id="269" r:id="rId26"/>
    <p:sldId id="270" r:id="rId27"/>
    <p:sldId id="291" r:id="rId28"/>
    <p:sldId id="292" r:id="rId29"/>
    <p:sldId id="293" r:id="rId30"/>
    <p:sldId id="304" r:id="rId31"/>
    <p:sldId id="306" r:id="rId32"/>
    <p:sldId id="305" r:id="rId33"/>
    <p:sldId id="307" r:id="rId34"/>
    <p:sldId id="310" r:id="rId35"/>
    <p:sldId id="308" r:id="rId36"/>
    <p:sldId id="311" r:id="rId37"/>
    <p:sldId id="299" r:id="rId38"/>
    <p:sldId id="312" r:id="rId39"/>
    <p:sldId id="30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67"/>
    <p:restoredTop sz="94648"/>
  </p:normalViewPr>
  <p:slideViewPr>
    <p:cSldViewPr snapToGrid="0" snapToObjects="1">
      <p:cViewPr varScale="1">
        <p:scale>
          <a:sx n="115" d="100"/>
          <a:sy n="115" d="100"/>
        </p:scale>
        <p:origin x="21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vsapiro\Documents\Talks\Gender%20Diffs%20Tal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vsapiro\Documents\Talks\Gender%20Diffs%20Tal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sapiro/Dropbox/Teaching/POWS505Centennial/ANES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vsapiro/Dropbox/Teaching/POWS505Centennial/ANES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13932541447838E-2"/>
          <c:y val="3.9781925130759503E-2"/>
          <c:w val="0.86740594766255563"/>
          <c:h val="0.7553026181371264"/>
        </c:manualLayout>
      </c:layout>
      <c:lineChart>
        <c:grouping val="standard"/>
        <c:varyColors val="0"/>
        <c:ser>
          <c:idx val="0"/>
          <c:order val="0"/>
          <c:tx>
            <c:strRef>
              <c:f>Sheet1!$E$31</c:f>
              <c:strCache>
                <c:ptCount val="1"/>
                <c:pt idx="0">
                  <c:v>Women</c:v>
                </c:pt>
              </c:strCache>
            </c:strRef>
          </c:tx>
          <c:spPr>
            <a:ln w="53975" cap="rnd">
              <a:solidFill>
                <a:srgbClr val="7030A0"/>
              </a:solidFill>
              <a:round/>
            </a:ln>
            <a:effectLst/>
          </c:spPr>
          <c:marker>
            <c:symbol val="x"/>
            <c:size val="10"/>
            <c:spPr>
              <a:solidFill>
                <a:srgbClr val="7030A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Sheet1!$C$32:$C$48</c:f>
              <c:numCache>
                <c:formatCode>General</c:formatCode>
                <c:ptCount val="17"/>
                <c:pt idx="0">
                  <c:v>1952</c:v>
                </c:pt>
                <c:pt idx="1">
                  <c:v>1956</c:v>
                </c:pt>
                <c:pt idx="2">
                  <c:v>1960</c:v>
                </c:pt>
                <c:pt idx="3">
                  <c:v>1964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1980</c:v>
                </c:pt>
                <c:pt idx="8">
                  <c:v>1984</c:v>
                </c:pt>
                <c:pt idx="9">
                  <c:v>1988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2008</c:v>
                </c:pt>
                <c:pt idx="15">
                  <c:v>2012</c:v>
                </c:pt>
                <c:pt idx="16">
                  <c:v>2016</c:v>
                </c:pt>
              </c:numCache>
            </c:numRef>
          </c:cat>
          <c:val>
            <c:numRef>
              <c:f>Sheet1!$D$32:$D$48</c:f>
              <c:numCache>
                <c:formatCode>General</c:formatCode>
                <c:ptCount val="17"/>
                <c:pt idx="0">
                  <c:v>60</c:v>
                </c:pt>
                <c:pt idx="1">
                  <c:v>55</c:v>
                </c:pt>
                <c:pt idx="2">
                  <c:v>54</c:v>
                </c:pt>
                <c:pt idx="3">
                  <c:v>61</c:v>
                </c:pt>
                <c:pt idx="4">
                  <c:v>54</c:v>
                </c:pt>
                <c:pt idx="5">
                  <c:v>48</c:v>
                </c:pt>
                <c:pt idx="6">
                  <c:v>50</c:v>
                </c:pt>
                <c:pt idx="7">
                  <c:v>49</c:v>
                </c:pt>
                <c:pt idx="8">
                  <c:v>45</c:v>
                </c:pt>
                <c:pt idx="9">
                  <c:v>43</c:v>
                </c:pt>
                <c:pt idx="10">
                  <c:v>45</c:v>
                </c:pt>
                <c:pt idx="11">
                  <c:v>45</c:v>
                </c:pt>
                <c:pt idx="12">
                  <c:v>46</c:v>
                </c:pt>
                <c:pt idx="13">
                  <c:v>45</c:v>
                </c:pt>
                <c:pt idx="14">
                  <c:v>47</c:v>
                </c:pt>
                <c:pt idx="15">
                  <c:v>44</c:v>
                </c:pt>
                <c:pt idx="1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3B-C142-9E7B-DFD0360E29FC}"/>
            </c:ext>
          </c:extLst>
        </c:ser>
        <c:ser>
          <c:idx val="1"/>
          <c:order val="1"/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Sheet1!$C$32:$C$48</c:f>
              <c:numCache>
                <c:formatCode>General</c:formatCode>
                <c:ptCount val="17"/>
                <c:pt idx="0">
                  <c:v>1952</c:v>
                </c:pt>
                <c:pt idx="1">
                  <c:v>1956</c:v>
                </c:pt>
                <c:pt idx="2">
                  <c:v>1960</c:v>
                </c:pt>
                <c:pt idx="3">
                  <c:v>1964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1980</c:v>
                </c:pt>
                <c:pt idx="8">
                  <c:v>1984</c:v>
                </c:pt>
                <c:pt idx="9">
                  <c:v>1988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2008</c:v>
                </c:pt>
                <c:pt idx="15">
                  <c:v>2012</c:v>
                </c:pt>
                <c:pt idx="16">
                  <c:v>2016</c:v>
                </c:pt>
              </c:numCache>
            </c:numRef>
          </c:cat>
          <c:val>
            <c:numRef>
              <c:f>Sheet1!$E$32:$E$48</c:f>
              <c:numCache>
                <c:formatCode>General</c:formatCode>
                <c:ptCount val="17"/>
                <c:pt idx="0">
                  <c:v>59</c:v>
                </c:pt>
                <c:pt idx="1">
                  <c:v>49</c:v>
                </c:pt>
                <c:pt idx="2">
                  <c:v>52</c:v>
                </c:pt>
                <c:pt idx="3">
                  <c:v>62</c:v>
                </c:pt>
                <c:pt idx="4">
                  <c:v>58</c:v>
                </c:pt>
                <c:pt idx="5">
                  <c:v>53</c:v>
                </c:pt>
                <c:pt idx="6">
                  <c:v>52</c:v>
                </c:pt>
                <c:pt idx="7">
                  <c:v>55</c:v>
                </c:pt>
                <c:pt idx="8">
                  <c:v>50</c:v>
                </c:pt>
                <c:pt idx="9">
                  <c:v>50</c:v>
                </c:pt>
                <c:pt idx="10">
                  <c:v>54</c:v>
                </c:pt>
                <c:pt idx="11">
                  <c:v>58</c:v>
                </c:pt>
                <c:pt idx="12">
                  <c:v>53</c:v>
                </c:pt>
                <c:pt idx="13">
                  <c:v>53</c:v>
                </c:pt>
                <c:pt idx="14">
                  <c:v>55</c:v>
                </c:pt>
                <c:pt idx="15">
                  <c:v>49</c:v>
                </c:pt>
                <c:pt idx="1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3B-C142-9E7B-DFD0360E2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991288"/>
        <c:axId val="2020994936"/>
      </c:lineChart>
      <c:catAx>
        <c:axId val="202099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994936"/>
        <c:crosses val="autoZero"/>
        <c:auto val="1"/>
        <c:lblAlgn val="ctr"/>
        <c:lblOffset val="100"/>
        <c:noMultiLvlLbl val="0"/>
      </c:catAx>
      <c:valAx>
        <c:axId val="2020994936"/>
        <c:scaling>
          <c:orientation val="minMax"/>
          <c:max val="7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99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7030A0"/>
              </a:solidFill>
              <a:round/>
            </a:ln>
            <a:effectLst/>
          </c:spPr>
          <c:marker>
            <c:symbol val="x"/>
            <c:size val="11"/>
            <c:spPr>
              <a:solidFill>
                <a:srgbClr val="7030A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Sheet1!$C$52:$C$68</c:f>
              <c:numCache>
                <c:formatCode>General</c:formatCode>
                <c:ptCount val="17"/>
                <c:pt idx="0">
                  <c:v>1952</c:v>
                </c:pt>
                <c:pt idx="1">
                  <c:v>1956</c:v>
                </c:pt>
                <c:pt idx="2">
                  <c:v>1960</c:v>
                </c:pt>
                <c:pt idx="3">
                  <c:v>1964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1980</c:v>
                </c:pt>
                <c:pt idx="8">
                  <c:v>1984</c:v>
                </c:pt>
                <c:pt idx="9">
                  <c:v>1988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2008</c:v>
                </c:pt>
                <c:pt idx="15">
                  <c:v>2012</c:v>
                </c:pt>
                <c:pt idx="16">
                  <c:v>2016</c:v>
                </c:pt>
              </c:numCache>
            </c:numRef>
          </c:cat>
          <c:val>
            <c:numRef>
              <c:f>Sheet1!$D$52:$D$68</c:f>
              <c:numCache>
                <c:formatCode>General</c:formatCode>
                <c:ptCount val="17"/>
                <c:pt idx="0">
                  <c:v>34</c:v>
                </c:pt>
                <c:pt idx="1">
                  <c:v>35</c:v>
                </c:pt>
                <c:pt idx="2">
                  <c:v>36</c:v>
                </c:pt>
                <c:pt idx="3">
                  <c:v>30</c:v>
                </c:pt>
                <c:pt idx="4">
                  <c:v>36</c:v>
                </c:pt>
                <c:pt idx="5">
                  <c:v>35</c:v>
                </c:pt>
                <c:pt idx="6">
                  <c:v>32</c:v>
                </c:pt>
                <c:pt idx="7">
                  <c:v>34</c:v>
                </c:pt>
                <c:pt idx="8">
                  <c:v>42</c:v>
                </c:pt>
                <c:pt idx="9">
                  <c:v>45</c:v>
                </c:pt>
                <c:pt idx="10">
                  <c:v>42</c:v>
                </c:pt>
                <c:pt idx="11">
                  <c:v>45</c:v>
                </c:pt>
                <c:pt idx="12">
                  <c:v>41</c:v>
                </c:pt>
                <c:pt idx="13">
                  <c:v>45</c:v>
                </c:pt>
                <c:pt idx="14">
                  <c:v>40</c:v>
                </c:pt>
                <c:pt idx="15">
                  <c:v>42</c:v>
                </c:pt>
                <c:pt idx="16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FC-3745-9134-C06EB49D13A8}"/>
            </c:ext>
          </c:extLst>
        </c:ser>
        <c:ser>
          <c:idx val="1"/>
          <c:order val="1"/>
          <c:spPr>
            <a:ln w="6350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Sheet1!$C$52:$C$68</c:f>
              <c:numCache>
                <c:formatCode>General</c:formatCode>
                <c:ptCount val="17"/>
                <c:pt idx="0">
                  <c:v>1952</c:v>
                </c:pt>
                <c:pt idx="1">
                  <c:v>1956</c:v>
                </c:pt>
                <c:pt idx="2">
                  <c:v>1960</c:v>
                </c:pt>
                <c:pt idx="3">
                  <c:v>1964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1980</c:v>
                </c:pt>
                <c:pt idx="8">
                  <c:v>1984</c:v>
                </c:pt>
                <c:pt idx="9">
                  <c:v>1988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2008</c:v>
                </c:pt>
                <c:pt idx="15">
                  <c:v>2012</c:v>
                </c:pt>
                <c:pt idx="16">
                  <c:v>2016</c:v>
                </c:pt>
              </c:numCache>
            </c:numRef>
          </c:cat>
          <c:val>
            <c:numRef>
              <c:f>Sheet1!$E$52:$E$68</c:f>
              <c:numCache>
                <c:formatCode>General</c:formatCode>
                <c:ptCount val="17"/>
                <c:pt idx="0">
                  <c:v>38</c:v>
                </c:pt>
                <c:pt idx="1">
                  <c:v>42</c:v>
                </c:pt>
                <c:pt idx="2">
                  <c:v>38</c:v>
                </c:pt>
                <c:pt idx="3">
                  <c:v>31</c:v>
                </c:pt>
                <c:pt idx="4">
                  <c:v>31</c:v>
                </c:pt>
                <c:pt idx="5">
                  <c:v>33</c:v>
                </c:pt>
                <c:pt idx="6">
                  <c:v>33</c:v>
                </c:pt>
                <c:pt idx="7">
                  <c:v>32</c:v>
                </c:pt>
                <c:pt idx="8">
                  <c:v>38</c:v>
                </c:pt>
                <c:pt idx="9">
                  <c:v>38</c:v>
                </c:pt>
                <c:pt idx="10">
                  <c:v>34</c:v>
                </c:pt>
                <c:pt idx="11">
                  <c:v>32</c:v>
                </c:pt>
                <c:pt idx="12">
                  <c:v>34</c:v>
                </c:pt>
                <c:pt idx="13">
                  <c:v>37</c:v>
                </c:pt>
                <c:pt idx="14">
                  <c:v>35</c:v>
                </c:pt>
                <c:pt idx="15">
                  <c:v>37</c:v>
                </c:pt>
                <c:pt idx="16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FC-3745-9134-C06EB49D1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358312"/>
        <c:axId val="2070659416"/>
      </c:lineChart>
      <c:catAx>
        <c:axId val="210135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659416"/>
        <c:crosses val="autoZero"/>
        <c:auto val="1"/>
        <c:lblAlgn val="ctr"/>
        <c:lblOffset val="100"/>
        <c:noMultiLvlLbl val="0"/>
      </c:catAx>
      <c:valAx>
        <c:axId val="2070659416"/>
        <c:scaling>
          <c:orientation val="minMax"/>
          <c:max val="7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35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PRESIDENTIAL</a:t>
            </a:r>
            <a:r>
              <a:rPr lang="en-US" sz="2400" baseline="0" dirty="0">
                <a:solidFill>
                  <a:schemeClr val="tx1"/>
                </a:solidFill>
              </a:rPr>
              <a:t> VOTE BY PARTISANSHIP, 1952-2016</a:t>
            </a:r>
            <a:endParaRPr lang="en-US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384014223689178"/>
          <c:y val="0.15266161634801562"/>
          <c:w val="0.58091662781584996"/>
          <c:h val="0.561220992382720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Sheet1!$B$10:$C$10</c:f>
              <c:strCache>
                <c:ptCount val="2"/>
                <c:pt idx="0">
                  <c:v>Democrats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tx2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Sheet1!$D$9:$T$9</c:f>
              <c:numCache>
                <c:formatCode>General</c:formatCode>
                <c:ptCount val="17"/>
                <c:pt idx="0">
                  <c:v>1952</c:v>
                </c:pt>
                <c:pt idx="1">
                  <c:v>1956</c:v>
                </c:pt>
                <c:pt idx="2">
                  <c:v>1960</c:v>
                </c:pt>
                <c:pt idx="3">
                  <c:v>1964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1980</c:v>
                </c:pt>
                <c:pt idx="8">
                  <c:v>1984</c:v>
                </c:pt>
                <c:pt idx="9">
                  <c:v>1988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2008</c:v>
                </c:pt>
                <c:pt idx="15">
                  <c:v>2012</c:v>
                </c:pt>
                <c:pt idx="16">
                  <c:v>2016</c:v>
                </c:pt>
              </c:numCache>
            </c:numRef>
          </c:cat>
          <c:val>
            <c:numRef>
              <c:f>Sheet1!$D$10:$T$10</c:f>
              <c:numCache>
                <c:formatCode>General</c:formatCode>
                <c:ptCount val="17"/>
                <c:pt idx="0">
                  <c:v>70</c:v>
                </c:pt>
                <c:pt idx="1">
                  <c:v>74</c:v>
                </c:pt>
                <c:pt idx="2">
                  <c:v>82</c:v>
                </c:pt>
                <c:pt idx="3">
                  <c:v>89</c:v>
                </c:pt>
                <c:pt idx="4">
                  <c:v>77</c:v>
                </c:pt>
                <c:pt idx="5">
                  <c:v>59</c:v>
                </c:pt>
                <c:pt idx="6">
                  <c:v>80</c:v>
                </c:pt>
                <c:pt idx="7">
                  <c:v>74</c:v>
                </c:pt>
                <c:pt idx="8">
                  <c:v>79</c:v>
                </c:pt>
                <c:pt idx="9">
                  <c:v>85</c:v>
                </c:pt>
                <c:pt idx="10">
                  <c:v>91</c:v>
                </c:pt>
                <c:pt idx="11">
                  <c:v>94</c:v>
                </c:pt>
                <c:pt idx="12">
                  <c:v>89</c:v>
                </c:pt>
                <c:pt idx="13">
                  <c:v>91</c:v>
                </c:pt>
                <c:pt idx="14">
                  <c:v>91</c:v>
                </c:pt>
                <c:pt idx="15">
                  <c:v>93</c:v>
                </c:pt>
                <c:pt idx="16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7E-C745-81E7-6E7630BF6C8B}"/>
            </c:ext>
          </c:extLst>
        </c:ser>
        <c:ser>
          <c:idx val="1"/>
          <c:order val="1"/>
          <c:tx>
            <c:strRef>
              <c:f>Sheet1!$B$11:$C$11</c:f>
              <c:strCache>
                <c:ptCount val="2"/>
                <c:pt idx="0">
                  <c:v>Independents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Sheet1!$D$9:$T$9</c:f>
              <c:numCache>
                <c:formatCode>General</c:formatCode>
                <c:ptCount val="17"/>
                <c:pt idx="0">
                  <c:v>1952</c:v>
                </c:pt>
                <c:pt idx="1">
                  <c:v>1956</c:v>
                </c:pt>
                <c:pt idx="2">
                  <c:v>1960</c:v>
                </c:pt>
                <c:pt idx="3">
                  <c:v>1964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1980</c:v>
                </c:pt>
                <c:pt idx="8">
                  <c:v>1984</c:v>
                </c:pt>
                <c:pt idx="9">
                  <c:v>1988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2008</c:v>
                </c:pt>
                <c:pt idx="15">
                  <c:v>2012</c:v>
                </c:pt>
                <c:pt idx="16">
                  <c:v>2016</c:v>
                </c:pt>
              </c:numCache>
            </c:numRef>
          </c:cat>
          <c:val>
            <c:numRef>
              <c:f>Sheet1!$D$11:$T$11</c:f>
              <c:numCache>
                <c:formatCode>General</c:formatCode>
                <c:ptCount val="17"/>
                <c:pt idx="0">
                  <c:v>19</c:v>
                </c:pt>
                <c:pt idx="1">
                  <c:v>17</c:v>
                </c:pt>
                <c:pt idx="2">
                  <c:v>46</c:v>
                </c:pt>
                <c:pt idx="3">
                  <c:v>77</c:v>
                </c:pt>
                <c:pt idx="4">
                  <c:v>30</c:v>
                </c:pt>
                <c:pt idx="5">
                  <c:v>28</c:v>
                </c:pt>
                <c:pt idx="6">
                  <c:v>45</c:v>
                </c:pt>
                <c:pt idx="7">
                  <c:v>27</c:v>
                </c:pt>
                <c:pt idx="8">
                  <c:v>29</c:v>
                </c:pt>
                <c:pt idx="9">
                  <c:v>36</c:v>
                </c:pt>
                <c:pt idx="10">
                  <c:v>65</c:v>
                </c:pt>
                <c:pt idx="11">
                  <c:v>52</c:v>
                </c:pt>
                <c:pt idx="12">
                  <c:v>45</c:v>
                </c:pt>
                <c:pt idx="13">
                  <c:v>56</c:v>
                </c:pt>
                <c:pt idx="14">
                  <c:v>55</c:v>
                </c:pt>
                <c:pt idx="15">
                  <c:v>54</c:v>
                </c:pt>
                <c:pt idx="16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7E-C745-81E7-6E7630BF6C8B}"/>
            </c:ext>
          </c:extLst>
        </c:ser>
        <c:ser>
          <c:idx val="2"/>
          <c:order val="2"/>
          <c:tx>
            <c:strRef>
              <c:f>Sheet1!$B$12:$C$12</c:f>
              <c:strCache>
                <c:ptCount val="2"/>
                <c:pt idx="0">
                  <c:v>Republicans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Sheet1!$D$9:$T$9</c:f>
              <c:numCache>
                <c:formatCode>General</c:formatCode>
                <c:ptCount val="17"/>
                <c:pt idx="0">
                  <c:v>1952</c:v>
                </c:pt>
                <c:pt idx="1">
                  <c:v>1956</c:v>
                </c:pt>
                <c:pt idx="2">
                  <c:v>1960</c:v>
                </c:pt>
                <c:pt idx="3">
                  <c:v>1964</c:v>
                </c:pt>
                <c:pt idx="4">
                  <c:v>1968</c:v>
                </c:pt>
                <c:pt idx="5">
                  <c:v>1972</c:v>
                </c:pt>
                <c:pt idx="6">
                  <c:v>1976</c:v>
                </c:pt>
                <c:pt idx="7">
                  <c:v>1980</c:v>
                </c:pt>
                <c:pt idx="8">
                  <c:v>1984</c:v>
                </c:pt>
                <c:pt idx="9">
                  <c:v>1988</c:v>
                </c:pt>
                <c:pt idx="10">
                  <c:v>1992</c:v>
                </c:pt>
                <c:pt idx="11">
                  <c:v>1996</c:v>
                </c:pt>
                <c:pt idx="12">
                  <c:v>2000</c:v>
                </c:pt>
                <c:pt idx="13">
                  <c:v>2004</c:v>
                </c:pt>
                <c:pt idx="14">
                  <c:v>2008</c:v>
                </c:pt>
                <c:pt idx="15">
                  <c:v>2012</c:v>
                </c:pt>
                <c:pt idx="16">
                  <c:v>2016</c:v>
                </c:pt>
              </c:numCache>
            </c:numRef>
          </c:cat>
          <c:val>
            <c:numRef>
              <c:f>Sheet1!$D$12:$T$12</c:f>
              <c:numCache>
                <c:formatCode>General</c:formatCode>
                <c:ptCount val="17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27</c:v>
                </c:pt>
                <c:pt idx="4">
                  <c:v>6</c:v>
                </c:pt>
                <c:pt idx="5">
                  <c:v>8</c:v>
                </c:pt>
                <c:pt idx="6">
                  <c:v>14</c:v>
                </c:pt>
                <c:pt idx="7">
                  <c:v>7</c:v>
                </c:pt>
                <c:pt idx="8">
                  <c:v>5</c:v>
                </c:pt>
                <c:pt idx="9">
                  <c:v>10</c:v>
                </c:pt>
                <c:pt idx="10">
                  <c:v>12</c:v>
                </c:pt>
                <c:pt idx="11">
                  <c:v>16</c:v>
                </c:pt>
                <c:pt idx="12">
                  <c:v>10</c:v>
                </c:pt>
                <c:pt idx="13">
                  <c:v>8</c:v>
                </c:pt>
                <c:pt idx="14">
                  <c:v>10</c:v>
                </c:pt>
                <c:pt idx="15">
                  <c:v>7</c:v>
                </c:pt>
                <c:pt idx="16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7E-C745-81E7-6E7630BF6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1749775"/>
        <c:axId val="2089857455"/>
      </c:lineChart>
      <c:catAx>
        <c:axId val="207174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58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9857455"/>
        <c:crosses val="autoZero"/>
        <c:auto val="1"/>
        <c:lblAlgn val="ctr"/>
        <c:lblOffset val="100"/>
        <c:noMultiLvlLbl val="0"/>
      </c:catAx>
      <c:valAx>
        <c:axId val="2089857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74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91778833503035"/>
          <c:y val="0.83854708822236546"/>
          <c:w val="0.50984001209857333"/>
          <c:h val="4.8892899723964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Democratic Presidential Vote by Gender, 1948-2016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2298519234877619E-2"/>
          <c:y val="5.9003078272886346E-2"/>
          <c:w val="0.92108214916223508"/>
          <c:h val="0.76548577232873083"/>
        </c:manualLayout>
      </c:layout>
      <c:lineChart>
        <c:grouping val="standard"/>
        <c:varyColors val="0"/>
        <c:ser>
          <c:idx val="2"/>
          <c:order val="0"/>
          <c:tx>
            <c:strRef>
              <c:f>Sheet1!$B$5</c:f>
              <c:strCache>
                <c:ptCount val="1"/>
                <c:pt idx="0">
                  <c:v>Women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Sheet1!$C$4:$T$4</c:f>
              <c:numCache>
                <c:formatCode>General</c:formatCode>
                <c:ptCount val="18"/>
                <c:pt idx="0">
                  <c:v>1948</c:v>
                </c:pt>
                <c:pt idx="1">
                  <c:v>1952</c:v>
                </c:pt>
                <c:pt idx="2">
                  <c:v>1956</c:v>
                </c:pt>
                <c:pt idx="3">
                  <c:v>1960</c:v>
                </c:pt>
                <c:pt idx="4">
                  <c:v>1964</c:v>
                </c:pt>
                <c:pt idx="5">
                  <c:v>1968</c:v>
                </c:pt>
                <c:pt idx="6">
                  <c:v>1972</c:v>
                </c:pt>
                <c:pt idx="7">
                  <c:v>1976</c:v>
                </c:pt>
                <c:pt idx="8">
                  <c:v>1980</c:v>
                </c:pt>
                <c:pt idx="9">
                  <c:v>1984</c:v>
                </c:pt>
                <c:pt idx="10">
                  <c:v>1988</c:v>
                </c:pt>
                <c:pt idx="11">
                  <c:v>1992</c:v>
                </c:pt>
                <c:pt idx="12">
                  <c:v>1996</c:v>
                </c:pt>
                <c:pt idx="13">
                  <c:v>2000</c:v>
                </c:pt>
                <c:pt idx="14">
                  <c:v>2004</c:v>
                </c:pt>
                <c:pt idx="15">
                  <c:v>2008</c:v>
                </c:pt>
                <c:pt idx="16">
                  <c:v>2012</c:v>
                </c:pt>
                <c:pt idx="17">
                  <c:v>2016</c:v>
                </c:pt>
              </c:numCache>
            </c:numRef>
          </c:cat>
          <c:val>
            <c:numRef>
              <c:f>Sheet1!$C$5:$T$5</c:f>
              <c:numCache>
                <c:formatCode>General</c:formatCode>
                <c:ptCount val="18"/>
                <c:pt idx="0">
                  <c:v>53</c:v>
                </c:pt>
                <c:pt idx="1">
                  <c:v>41</c:v>
                </c:pt>
                <c:pt idx="2">
                  <c:v>37</c:v>
                </c:pt>
                <c:pt idx="3">
                  <c:v>47</c:v>
                </c:pt>
                <c:pt idx="4">
                  <c:v>69</c:v>
                </c:pt>
                <c:pt idx="5">
                  <c:v>47</c:v>
                </c:pt>
                <c:pt idx="6">
                  <c:v>39</c:v>
                </c:pt>
                <c:pt idx="7">
                  <c:v>51</c:v>
                </c:pt>
                <c:pt idx="8">
                  <c:v>47</c:v>
                </c:pt>
                <c:pt idx="9">
                  <c:v>45</c:v>
                </c:pt>
                <c:pt idx="10">
                  <c:v>50</c:v>
                </c:pt>
                <c:pt idx="11">
                  <c:v>61</c:v>
                </c:pt>
                <c:pt idx="12">
                  <c:v>65</c:v>
                </c:pt>
                <c:pt idx="13">
                  <c:v>56</c:v>
                </c:pt>
                <c:pt idx="14">
                  <c:v>53</c:v>
                </c:pt>
                <c:pt idx="15">
                  <c:v>57</c:v>
                </c:pt>
                <c:pt idx="16">
                  <c:v>56</c:v>
                </c:pt>
                <c:pt idx="17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7E-944A-8049-E9AE47B20064}"/>
            </c:ext>
          </c:extLst>
        </c:ser>
        <c:ser>
          <c:idx val="3"/>
          <c:order val="1"/>
          <c:tx>
            <c:strRef>
              <c:f>Sheet1!$B$6</c:f>
              <c:strCache>
                <c:ptCount val="1"/>
                <c:pt idx="0">
                  <c:v>Men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Sheet1!$C$4:$T$4</c:f>
              <c:numCache>
                <c:formatCode>General</c:formatCode>
                <c:ptCount val="18"/>
                <c:pt idx="0">
                  <c:v>1948</c:v>
                </c:pt>
                <c:pt idx="1">
                  <c:v>1952</c:v>
                </c:pt>
                <c:pt idx="2">
                  <c:v>1956</c:v>
                </c:pt>
                <c:pt idx="3">
                  <c:v>1960</c:v>
                </c:pt>
                <c:pt idx="4">
                  <c:v>1964</c:v>
                </c:pt>
                <c:pt idx="5">
                  <c:v>1968</c:v>
                </c:pt>
                <c:pt idx="6">
                  <c:v>1972</c:v>
                </c:pt>
                <c:pt idx="7">
                  <c:v>1976</c:v>
                </c:pt>
                <c:pt idx="8">
                  <c:v>1980</c:v>
                </c:pt>
                <c:pt idx="9">
                  <c:v>1984</c:v>
                </c:pt>
                <c:pt idx="10">
                  <c:v>1988</c:v>
                </c:pt>
                <c:pt idx="11">
                  <c:v>1992</c:v>
                </c:pt>
                <c:pt idx="12">
                  <c:v>1996</c:v>
                </c:pt>
                <c:pt idx="13">
                  <c:v>2000</c:v>
                </c:pt>
                <c:pt idx="14">
                  <c:v>2004</c:v>
                </c:pt>
                <c:pt idx="15">
                  <c:v>2008</c:v>
                </c:pt>
                <c:pt idx="16">
                  <c:v>2012</c:v>
                </c:pt>
                <c:pt idx="17">
                  <c:v>2016</c:v>
                </c:pt>
              </c:numCache>
            </c:numRef>
          </c:cat>
          <c:val>
            <c:numRef>
              <c:f>Sheet1!$C$6:$T$6</c:f>
              <c:numCache>
                <c:formatCode>General</c:formatCode>
                <c:ptCount val="18"/>
                <c:pt idx="0">
                  <c:v>53</c:v>
                </c:pt>
                <c:pt idx="1">
                  <c:v>41</c:v>
                </c:pt>
                <c:pt idx="2">
                  <c:v>44</c:v>
                </c:pt>
                <c:pt idx="3">
                  <c:v>52</c:v>
                </c:pt>
                <c:pt idx="4">
                  <c:v>65</c:v>
                </c:pt>
                <c:pt idx="5">
                  <c:v>45</c:v>
                </c:pt>
                <c:pt idx="6">
                  <c:v>32</c:v>
                </c:pt>
                <c:pt idx="7">
                  <c:v>51</c:v>
                </c:pt>
                <c:pt idx="8">
                  <c:v>39</c:v>
                </c:pt>
                <c:pt idx="9">
                  <c:v>38</c:v>
                </c:pt>
                <c:pt idx="10">
                  <c:v>44</c:v>
                </c:pt>
                <c:pt idx="11">
                  <c:v>55</c:v>
                </c:pt>
                <c:pt idx="12">
                  <c:v>51</c:v>
                </c:pt>
                <c:pt idx="13">
                  <c:v>47</c:v>
                </c:pt>
                <c:pt idx="14">
                  <c:v>46</c:v>
                </c:pt>
                <c:pt idx="15">
                  <c:v>52</c:v>
                </c:pt>
                <c:pt idx="16">
                  <c:v>51</c:v>
                </c:pt>
                <c:pt idx="17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7E-944A-8049-E9AE47B20064}"/>
            </c:ext>
          </c:extLst>
        </c:ser>
        <c:ser>
          <c:idx val="0"/>
          <c:order val="2"/>
          <c:tx>
            <c:strRef>
              <c:f>Sheet1!$B$5</c:f>
              <c:strCache>
                <c:ptCount val="1"/>
                <c:pt idx="0">
                  <c:v>Women</c:v>
                </c:pt>
              </c:strCache>
            </c:strRef>
          </c:tx>
          <c:spPr>
            <a:ln w="349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cat>
            <c:numRef>
              <c:f>Sheet1!$C$4:$T$4</c:f>
              <c:numCache>
                <c:formatCode>General</c:formatCode>
                <c:ptCount val="18"/>
                <c:pt idx="0">
                  <c:v>1948</c:v>
                </c:pt>
                <c:pt idx="1">
                  <c:v>1952</c:v>
                </c:pt>
                <c:pt idx="2">
                  <c:v>1956</c:v>
                </c:pt>
                <c:pt idx="3">
                  <c:v>1960</c:v>
                </c:pt>
                <c:pt idx="4">
                  <c:v>1964</c:v>
                </c:pt>
                <c:pt idx="5">
                  <c:v>1968</c:v>
                </c:pt>
                <c:pt idx="6">
                  <c:v>1972</c:v>
                </c:pt>
                <c:pt idx="7">
                  <c:v>1976</c:v>
                </c:pt>
                <c:pt idx="8">
                  <c:v>1980</c:v>
                </c:pt>
                <c:pt idx="9">
                  <c:v>1984</c:v>
                </c:pt>
                <c:pt idx="10">
                  <c:v>1988</c:v>
                </c:pt>
                <c:pt idx="11">
                  <c:v>1992</c:v>
                </c:pt>
                <c:pt idx="12">
                  <c:v>1996</c:v>
                </c:pt>
                <c:pt idx="13">
                  <c:v>2000</c:v>
                </c:pt>
                <c:pt idx="14">
                  <c:v>2004</c:v>
                </c:pt>
                <c:pt idx="15">
                  <c:v>2008</c:v>
                </c:pt>
                <c:pt idx="16">
                  <c:v>2012</c:v>
                </c:pt>
                <c:pt idx="17">
                  <c:v>2016</c:v>
                </c:pt>
              </c:numCache>
            </c:numRef>
          </c:cat>
          <c:val>
            <c:numRef>
              <c:f>Sheet1!$C$5:$T$5</c:f>
              <c:numCache>
                <c:formatCode>General</c:formatCode>
                <c:ptCount val="18"/>
                <c:pt idx="0">
                  <c:v>53</c:v>
                </c:pt>
                <c:pt idx="1">
                  <c:v>41</c:v>
                </c:pt>
                <c:pt idx="2">
                  <c:v>37</c:v>
                </c:pt>
                <c:pt idx="3">
                  <c:v>47</c:v>
                </c:pt>
                <c:pt idx="4">
                  <c:v>69</c:v>
                </c:pt>
                <c:pt idx="5">
                  <c:v>47</c:v>
                </c:pt>
                <c:pt idx="6">
                  <c:v>39</c:v>
                </c:pt>
                <c:pt idx="7">
                  <c:v>51</c:v>
                </c:pt>
                <c:pt idx="8">
                  <c:v>47</c:v>
                </c:pt>
                <c:pt idx="9">
                  <c:v>45</c:v>
                </c:pt>
                <c:pt idx="10">
                  <c:v>50</c:v>
                </c:pt>
                <c:pt idx="11">
                  <c:v>61</c:v>
                </c:pt>
                <c:pt idx="12">
                  <c:v>65</c:v>
                </c:pt>
                <c:pt idx="13">
                  <c:v>56</c:v>
                </c:pt>
                <c:pt idx="14">
                  <c:v>53</c:v>
                </c:pt>
                <c:pt idx="15">
                  <c:v>57</c:v>
                </c:pt>
                <c:pt idx="16">
                  <c:v>56</c:v>
                </c:pt>
                <c:pt idx="17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7E-944A-8049-E9AE47B20064}"/>
            </c:ext>
          </c:extLst>
        </c:ser>
        <c:ser>
          <c:idx val="1"/>
          <c:order val="3"/>
          <c:tx>
            <c:strRef>
              <c:f>Sheet1!$B$6</c:f>
              <c:strCache>
                <c:ptCount val="1"/>
                <c:pt idx="0">
                  <c:v>Men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x"/>
            <c:size val="1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Sheet1!$C$4:$T$4</c:f>
              <c:numCache>
                <c:formatCode>General</c:formatCode>
                <c:ptCount val="18"/>
                <c:pt idx="0">
                  <c:v>1948</c:v>
                </c:pt>
                <c:pt idx="1">
                  <c:v>1952</c:v>
                </c:pt>
                <c:pt idx="2">
                  <c:v>1956</c:v>
                </c:pt>
                <c:pt idx="3">
                  <c:v>1960</c:v>
                </c:pt>
                <c:pt idx="4">
                  <c:v>1964</c:v>
                </c:pt>
                <c:pt idx="5">
                  <c:v>1968</c:v>
                </c:pt>
                <c:pt idx="6">
                  <c:v>1972</c:v>
                </c:pt>
                <c:pt idx="7">
                  <c:v>1976</c:v>
                </c:pt>
                <c:pt idx="8">
                  <c:v>1980</c:v>
                </c:pt>
                <c:pt idx="9">
                  <c:v>1984</c:v>
                </c:pt>
                <c:pt idx="10">
                  <c:v>1988</c:v>
                </c:pt>
                <c:pt idx="11">
                  <c:v>1992</c:v>
                </c:pt>
                <c:pt idx="12">
                  <c:v>1996</c:v>
                </c:pt>
                <c:pt idx="13">
                  <c:v>2000</c:v>
                </c:pt>
                <c:pt idx="14">
                  <c:v>2004</c:v>
                </c:pt>
                <c:pt idx="15">
                  <c:v>2008</c:v>
                </c:pt>
                <c:pt idx="16">
                  <c:v>2012</c:v>
                </c:pt>
                <c:pt idx="17">
                  <c:v>2016</c:v>
                </c:pt>
              </c:numCache>
            </c:numRef>
          </c:cat>
          <c:val>
            <c:numRef>
              <c:f>Sheet1!$C$6:$T$6</c:f>
              <c:numCache>
                <c:formatCode>General</c:formatCode>
                <c:ptCount val="18"/>
                <c:pt idx="0">
                  <c:v>53</c:v>
                </c:pt>
                <c:pt idx="1">
                  <c:v>41</c:v>
                </c:pt>
                <c:pt idx="2">
                  <c:v>44</c:v>
                </c:pt>
                <c:pt idx="3">
                  <c:v>52</c:v>
                </c:pt>
                <c:pt idx="4">
                  <c:v>65</c:v>
                </c:pt>
                <c:pt idx="5">
                  <c:v>45</c:v>
                </c:pt>
                <c:pt idx="6">
                  <c:v>32</c:v>
                </c:pt>
                <c:pt idx="7">
                  <c:v>51</c:v>
                </c:pt>
                <c:pt idx="8">
                  <c:v>39</c:v>
                </c:pt>
                <c:pt idx="9">
                  <c:v>38</c:v>
                </c:pt>
                <c:pt idx="10">
                  <c:v>44</c:v>
                </c:pt>
                <c:pt idx="11">
                  <c:v>55</c:v>
                </c:pt>
                <c:pt idx="12">
                  <c:v>51</c:v>
                </c:pt>
                <c:pt idx="13">
                  <c:v>47</c:v>
                </c:pt>
                <c:pt idx="14">
                  <c:v>46</c:v>
                </c:pt>
                <c:pt idx="15">
                  <c:v>52</c:v>
                </c:pt>
                <c:pt idx="16">
                  <c:v>51</c:v>
                </c:pt>
                <c:pt idx="17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7E-944A-8049-E9AE47B20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8756447"/>
        <c:axId val="2068795311"/>
      </c:lineChart>
      <c:catAx>
        <c:axId val="206875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64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795311"/>
        <c:crosses val="autoZero"/>
        <c:auto val="1"/>
        <c:lblAlgn val="ctr"/>
        <c:lblOffset val="100"/>
        <c:noMultiLvlLbl val="0"/>
      </c:catAx>
      <c:valAx>
        <c:axId val="2068795311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756447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348466494135784"/>
          <c:y val="0.7176007980552247"/>
          <c:w val="0.54362496099700819"/>
          <c:h val="7.6756520517961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0.69007</cdr:x>
      <cdr:y>0.22925</cdr:y>
    </cdr:from>
    <cdr:to>
      <cdr:x>0.7794</cdr:x>
      <cdr:y>0.27988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55F2D17-6468-1748-B7EA-ACB5E4D6F014}"/>
            </a:ext>
          </a:extLst>
        </cdr:cNvPr>
        <cdr:cNvSpPr txBox="1"/>
      </cdr:nvSpPr>
      <cdr:spPr>
        <a:xfrm xmlns:a="http://schemas.openxmlformats.org/drawingml/2006/main">
          <a:off x="7720560" y="1732993"/>
          <a:ext cx="999461" cy="382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DEMS</a:t>
          </a:r>
        </a:p>
      </cdr:txBody>
    </cdr:sp>
  </cdr:relSizeAnchor>
  <cdr:relSizeAnchor xmlns:cdr="http://schemas.openxmlformats.org/drawingml/2006/chartDrawing">
    <cdr:from>
      <cdr:x>0.69957</cdr:x>
      <cdr:y>0.43178</cdr:y>
    </cdr:from>
    <cdr:to>
      <cdr:x>0.76705</cdr:x>
      <cdr:y>0.47961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EF11DAC-EF14-D646-B7B2-2D178970FE53}"/>
            </a:ext>
          </a:extLst>
        </cdr:cNvPr>
        <cdr:cNvSpPr txBox="1"/>
      </cdr:nvSpPr>
      <cdr:spPr>
        <a:xfrm xmlns:a="http://schemas.openxmlformats.org/drawingml/2006/main">
          <a:off x="7826885" y="3264081"/>
          <a:ext cx="754911" cy="361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INDS</a:t>
          </a:r>
        </a:p>
      </cdr:txBody>
    </cdr:sp>
  </cdr:relSizeAnchor>
  <cdr:relSizeAnchor xmlns:cdr="http://schemas.openxmlformats.org/drawingml/2006/chartDrawing">
    <cdr:from>
      <cdr:x>0.70813</cdr:x>
      <cdr:y>0.58509</cdr:y>
    </cdr:from>
    <cdr:to>
      <cdr:x>0.78795</cdr:x>
      <cdr:y>0.64557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4B2C5E1-F994-0342-82E2-71E10FEFE4B5}"/>
            </a:ext>
          </a:extLst>
        </cdr:cNvPr>
        <cdr:cNvSpPr txBox="1"/>
      </cdr:nvSpPr>
      <cdr:spPr>
        <a:xfrm xmlns:a="http://schemas.openxmlformats.org/drawingml/2006/main">
          <a:off x="7922578" y="4423030"/>
          <a:ext cx="89313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REPS</a:t>
          </a:r>
        </a:p>
      </cdr:txBody>
    </cdr:sp>
  </cdr:relSizeAnchor>
  <cdr:relSizeAnchor xmlns:cdr="http://schemas.openxmlformats.org/drawingml/2006/chartDrawing">
    <cdr:from>
      <cdr:x>0.31603</cdr:x>
      <cdr:y>0.1012</cdr:y>
    </cdr:from>
    <cdr:to>
      <cdr:x>0.69416</cdr:x>
      <cdr:y>0.22216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6053B02-0D3F-BC4C-851A-CFDBAB74A9A4}"/>
            </a:ext>
          </a:extLst>
        </cdr:cNvPr>
        <cdr:cNvSpPr txBox="1"/>
      </cdr:nvSpPr>
      <cdr:spPr>
        <a:xfrm xmlns:a="http://schemas.openxmlformats.org/drawingml/2006/main">
          <a:off x="3535727" y="765005"/>
          <a:ext cx="42306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6F665-FB28-4440-B627-178FBF93BF77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6BC24-CFF6-C645-BA3F-293014B0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Figure 1.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Overview of the modern gender voting gap for 25 EU Member States, 2008. Source: EVS 2008, own calculations. Notes: the bars show the differences between the mean value of women minus the mean value of men on the left/right party placement scale (10 = right). A negative value indicates that women tend to prefer left-wing parties, whereas a positive value indicates that women tend to prefer right-wing parties.
</a:t>
            </a: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1080DDF-7E0C-4B3A-A685-E4DCF706BB33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0012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EVERY STATE WHERE CLINTON WON</a:t>
            </a:r>
            <a:r>
              <a:rPr lang="en-US" baseline="0" dirty="0"/>
              <a:t> BOTH WOMEN’S AND MEN’S VOTES, THERE WAS NEVERTHELESS A GENDER DIFFERENCE, OFTEN SUBSTANTIAL, WHEREBY MEN WERE LESS FAVORABLE TOWARD CLINTON THAN WOMEN WERE, MORE FAVORABLE TO SANDERS THAN WOMEN WERE.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CAC0-9D37-EC48-A3D8-11B7FB3E55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STATES WHERE SANDERS WON AMONG BOTH MEN AND WOMEN. ONCE AGAIN, WE SEE GENDER DIFFERENCES WHERE MEN PREFERRED SANDERS</a:t>
            </a:r>
            <a:r>
              <a:rPr lang="en-US" baseline="0" dirty="0"/>
              <a:t> MORE STRONGLY.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CAC0-9D37-EC48-A3D8-11B7FB3E55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6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HERE ARE THE STATES WHERE CLINTON WON AMONG WOMEN</a:t>
            </a:r>
            <a:r>
              <a:rPr lang="en-US" baseline="0" dirty="0"/>
              <a:t> AND SANDERS WON AMONG MEN. AGAIN (AS YOU WOULD EXPECT) STRONG GENDER DIFFERENCES.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CAC0-9D37-EC48-A3D8-11B7FB3E55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  <a:p>
            <a:endParaRPr lang="en-US" dirty="0"/>
          </a:p>
          <a:p>
            <a:r>
              <a:rPr lang="en-US" dirty="0"/>
              <a:t>SO THIS YEAR, GENDER NOT JUST BETWEE</a:t>
            </a:r>
            <a:r>
              <a:rPr lang="en-US" baseline="0" dirty="0"/>
              <a:t>N PARTIES OR EVEN THE NEW, HUGE GAP DUE TO THE BEHAVIOR AND VIEWS OF DONALD TRUMP.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CAC0-9D37-EC48-A3D8-11B7FB3E55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PRETTY EXTREME</a:t>
            </a:r>
            <a:r>
              <a:rPr lang="en-US" baseline="0" dirty="0"/>
              <a:t> – AS NATE SILVER HAS SHOWN US ON 538.COM, HERE IS WHAT THE ELECTION WOULD LOOK LIKE AT THIS POINT IF ONLY WOMEN VOTED.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CAC0-9D37-EC48-A3D8-11B7FB3E55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47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HERE’S WHAT IT WOULD LOOK LIKE IF ONLY MEN VOTED. </a:t>
            </a:r>
          </a:p>
          <a:p>
            <a:r>
              <a:rPr lang="en-US" dirty="0"/>
              <a:t>(BE CLEAR: THIS RESULT LARGELY REFLECTS WHITE MEN)</a:t>
            </a:r>
          </a:p>
          <a:p>
            <a:endParaRPr lang="en-US" dirty="0"/>
          </a:p>
          <a:p>
            <a:r>
              <a:rPr lang="en-US" dirty="0"/>
              <a:t>BUT SOMETHING UNUSUAL HAPPENED THIS YEAR, LIKELY RELATED TO THE FACT THAT THE LEADING DEMOCRATIC CANDIDATE IS FEMALE. HERE ARE</a:t>
            </a:r>
            <a:r>
              <a:rPr lang="en-US" baseline="0" dirty="0"/>
              <a:t> SOME DATA FROM THE DEMOCRATIC PRIMARY SEASON;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4CAC0-9D37-EC48-A3D8-11B7FB3E55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PO/WS 505: 19</a:t>
            </a:r>
            <a:r>
              <a:rPr lang="en-US" sz="3200" baseline="30000" dirty="0"/>
              <a:t>th</a:t>
            </a:r>
            <a:r>
              <a:rPr lang="en-US" sz="3200" dirty="0"/>
              <a:t> Amendment Centennial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WOMEN AND MASS-LEVEL ELECTORAL POLITICS &amp; POWER SINCE THE 19</a:t>
            </a:r>
            <a:r>
              <a:rPr lang="en-US" b="1" baseline="30000" dirty="0"/>
              <a:t>TH</a:t>
            </a:r>
            <a:r>
              <a:rPr lang="en-US" b="1" dirty="0"/>
              <a:t> AMENDMENT</a:t>
            </a:r>
          </a:p>
        </p:txBody>
      </p:sp>
    </p:spTree>
    <p:extLst>
      <p:ext uri="{BB962C8B-B14F-4D97-AF65-F5344CB8AC3E}">
        <p14:creationId xmlns:p14="http://schemas.microsoft.com/office/powerpoint/2010/main" val="46078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F362-65BE-9F40-83AD-516B4B4CC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1192664"/>
            <a:ext cx="6440245" cy="4549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It is obvious from all research that there is not now and never has been anything like a homogeneous “women’s vote.”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i="1" dirty="0"/>
              <a:t>Does this mean gender does not have an impact on women’s use of the vote?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725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73F3-0E0C-7644-958C-F6E3623C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559" y="2609806"/>
            <a:ext cx="6965245" cy="1202485"/>
          </a:xfrm>
        </p:spPr>
        <p:txBody>
          <a:bodyPr/>
          <a:lstStyle/>
          <a:p>
            <a:r>
              <a:rPr lang="en-US" dirty="0"/>
              <a:t>Breakout Rooms</a:t>
            </a:r>
          </a:p>
        </p:txBody>
      </p:sp>
    </p:spTree>
    <p:extLst>
      <p:ext uri="{BB962C8B-B14F-4D97-AF65-F5344CB8AC3E}">
        <p14:creationId xmlns:p14="http://schemas.microsoft.com/office/powerpoint/2010/main" val="404139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B7BD-F92D-6F41-9567-7644885A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619" y="646176"/>
            <a:ext cx="6965245" cy="208483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do gender politics scholars mean by the “male standard” in public opinion and voting analysis?  What impact does it have?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6335E-4B49-2947-8C1A-6AC645D1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621279"/>
            <a:ext cx="6196405" cy="3101789"/>
          </a:xfrm>
        </p:spPr>
        <p:txBody>
          <a:bodyPr>
            <a:normAutofit/>
          </a:bodyPr>
          <a:lstStyle/>
          <a:p>
            <a:r>
              <a:rPr lang="en-US" sz="3200" dirty="0"/>
              <a:t>Women vote more Democratic than men.</a:t>
            </a:r>
          </a:p>
          <a:p>
            <a:r>
              <a:rPr lang="en-US" sz="3200" dirty="0"/>
              <a:t>Men vote more Republican then women</a:t>
            </a:r>
          </a:p>
        </p:txBody>
      </p:sp>
    </p:spTree>
    <p:extLst>
      <p:ext uri="{BB962C8B-B14F-4D97-AF65-F5344CB8AC3E}">
        <p14:creationId xmlns:p14="http://schemas.microsoft.com/office/powerpoint/2010/main" val="32012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1251-D882-E741-A767-EFC0357D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E495-6BD1-4B41-8B10-BCC054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are the most interesting/important things you learned from </a:t>
            </a:r>
            <a:r>
              <a:rPr lang="en-US" sz="3200" dirty="0" err="1"/>
              <a:t>Wolbrecht</a:t>
            </a:r>
            <a:r>
              <a:rPr lang="en-US" sz="3200" dirty="0"/>
              <a:t>/</a:t>
            </a:r>
            <a:r>
              <a:rPr lang="en-US" sz="3200" dirty="0" err="1"/>
              <a:t>Corder</a:t>
            </a:r>
            <a:r>
              <a:rPr lang="en-US" sz="3200" dirty="0"/>
              <a:t>, </a:t>
            </a:r>
            <a:r>
              <a:rPr lang="en-US" sz="3200" i="1" dirty="0"/>
              <a:t>A Century of Votes for Women?</a:t>
            </a:r>
            <a:endParaRPr lang="en-US" sz="3200" dirty="0"/>
          </a:p>
          <a:p>
            <a:r>
              <a:rPr lang="en-US" sz="3200" dirty="0"/>
              <a:t>What remaining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32852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41B2-A719-0E48-B65A-1A67F64E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9" y="2329390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/>
              <a:t>Gender &amp; Mass-Level Politics, Post WWII</a:t>
            </a:r>
          </a:p>
        </p:txBody>
      </p:sp>
    </p:spTree>
    <p:extLst>
      <p:ext uri="{BB962C8B-B14F-4D97-AF65-F5344CB8AC3E}">
        <p14:creationId xmlns:p14="http://schemas.microsoft.com/office/powerpoint/2010/main" val="251421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Partisanship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5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6688"/>
            <a:ext cx="7886700" cy="7974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Gender Differences in </a:t>
            </a:r>
            <a:r>
              <a:rPr lang="en-US" sz="2400" dirty="0">
                <a:solidFill>
                  <a:schemeClr val="tx2"/>
                </a:solidFill>
              </a:rPr>
              <a:t>Democratic</a:t>
            </a:r>
            <a:r>
              <a:rPr lang="en-US" sz="2400" dirty="0"/>
              <a:t> Identification</a:t>
            </a:r>
            <a:br>
              <a:rPr lang="en-US" sz="2400" dirty="0"/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Green=Women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Purple=Men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807416"/>
              </p:ext>
            </p:extLst>
          </p:nvPr>
        </p:nvGraphicFramePr>
        <p:xfrm>
          <a:off x="830316" y="1823605"/>
          <a:ext cx="7451835" cy="434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0094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37953"/>
            <a:ext cx="6965245" cy="82934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Republican</a:t>
            </a:r>
            <a:r>
              <a:rPr lang="en-US" sz="2400" dirty="0"/>
              <a:t> Identification, 1952-2016</a:t>
            </a:r>
            <a:br>
              <a:rPr lang="en-US" sz="2400" dirty="0"/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Green=Women</a:t>
            </a:r>
            <a:r>
              <a:rPr lang="en-US" sz="2400" dirty="0"/>
              <a:t>,  </a:t>
            </a:r>
            <a:r>
              <a:rPr lang="en-US" sz="2400" dirty="0">
                <a:solidFill>
                  <a:srgbClr val="7030A0"/>
                </a:solidFill>
              </a:rPr>
              <a:t>Purple=Men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937113"/>
              </p:ext>
            </p:extLst>
          </p:nvPr>
        </p:nvGraphicFramePr>
        <p:xfrm>
          <a:off x="628650" y="1467293"/>
          <a:ext cx="7886700" cy="447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16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1143000" y="5545423"/>
            <a:ext cx="6858000" cy="45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0" rIns="17145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dirty="0"/>
              <a:t>From: The Gender Gap in Voting Revisited: Women's Party Preferences in a European Context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 err="1"/>
              <a:t>Soc</a:t>
            </a:r>
            <a:r>
              <a:rPr lang="en-US" altLang="en-US" sz="900" dirty="0"/>
              <a:t> Polit. 2014;21(2):315-344. doi:10.1093/</a:t>
            </a:r>
            <a:r>
              <a:rPr lang="en-US" altLang="en-US" sz="900" dirty="0" err="1"/>
              <a:t>sp</a:t>
            </a:r>
            <a:r>
              <a:rPr lang="en-US" altLang="en-US" sz="900" dirty="0"/>
              <a:t>/jxu009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350">
              <a:solidFill>
                <a:srgbClr val="FFFFFF"/>
              </a:solidFill>
            </a:endParaRPr>
          </a:p>
        </p:txBody>
      </p:sp>
      <p:cxnSp>
        <p:nvCxnSpPr>
          <p:cNvPr id="16388" name="Straight Connector 8"/>
          <p:cNvCxnSpPr>
            <a:cxnSpLocks noChangeShapeType="1"/>
          </p:cNvCxnSpPr>
          <p:nvPr/>
        </p:nvCxnSpPr>
        <p:spPr bwMode="auto">
          <a:xfrm>
            <a:off x="1143000" y="4995863"/>
            <a:ext cx="6858000" cy="0"/>
          </a:xfrm>
          <a:prstGeom prst="line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142999" y="695436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Gender Differences in Partisanship, European Union Countries, 2008</a:t>
            </a:r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6" y="1526433"/>
            <a:ext cx="7294527" cy="401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5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5424"/>
            <a:ext cx="7886700" cy="97819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346197"/>
                </a:solidFill>
              </a:rPr>
              <a:t>Gender Differences in Clinton/Sanders Support, 2016 Primaries</a:t>
            </a:r>
            <a:br>
              <a:rPr lang="en-US" sz="2400" b="1" dirty="0">
                <a:solidFill>
                  <a:srgbClr val="346197"/>
                </a:solidFill>
              </a:rPr>
            </a:br>
            <a:r>
              <a:rPr lang="en-US" sz="1800" dirty="0">
                <a:solidFill>
                  <a:srgbClr val="346197"/>
                </a:solidFill>
              </a:rPr>
              <a:t>(from CNN Exit Polls)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437" y="1573620"/>
            <a:ext cx="6368239" cy="44869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17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WHERE CLINTON WON AMONG MEN AND WOMEN</a:t>
            </a:r>
            <a:endParaRPr lang="en-US" sz="217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Alabama:            -7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Arkansas:          -16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Florida:              -13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Georgia:             -10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Maryland:          -13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Massachusetts: -16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Mississippi:          -6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Carolina: -10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Carolina: -11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Tennessee:          -6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Texas:                   -9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Virginia:             -13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5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8CD4-0CCA-4C46-8301-80E11967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559" y="287803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How It Happened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9712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9302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346197"/>
                </a:solidFill>
              </a:rPr>
              <a:t>Gender Differences in Clinton/Sanders Support, 2016 Primaries</a:t>
            </a:r>
            <a:br>
              <a:rPr lang="en-US" sz="2400" b="1" dirty="0">
                <a:solidFill>
                  <a:srgbClr val="346197"/>
                </a:solidFill>
              </a:rPr>
            </a:br>
            <a:r>
              <a:rPr lang="en-US" sz="1500" dirty="0">
                <a:solidFill>
                  <a:srgbClr val="346197"/>
                </a:solidFill>
              </a:rPr>
              <a:t>(from CNN Exit Polls)</a:t>
            </a:r>
            <a:endParaRPr lang="en-US" sz="1800" dirty="0">
              <a:solidFill>
                <a:srgbClr val="3461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945" y="1968501"/>
            <a:ext cx="6231731" cy="372200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WHERE SANDERS WON AMONG MEN AND WOMEN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Hampshire: -12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Vermont:                -8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Virginia:        -3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Wisconsin:           -14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4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0426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346197"/>
                </a:solidFill>
              </a:rPr>
              <a:t>Gender Differences in Clinton/Sanders Support, 2016 Primaries</a:t>
            </a:r>
            <a:br>
              <a:rPr lang="en-US" sz="2100" b="1" dirty="0">
                <a:solidFill>
                  <a:srgbClr val="346197"/>
                </a:solidFill>
              </a:rPr>
            </a:br>
            <a:r>
              <a:rPr lang="en-US" sz="1350" dirty="0">
                <a:solidFill>
                  <a:srgbClr val="346197"/>
                </a:solidFill>
              </a:rPr>
              <a:t>(from CNN Exit Polls)</a:t>
            </a:r>
            <a:endParaRPr lang="en-US" sz="1800" dirty="0">
              <a:solidFill>
                <a:srgbClr val="34619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945" y="2008188"/>
            <a:ext cx="6231731" cy="36823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WHERE CLINTON WON AMONG WOMEN AND SANDERS WON AMONG MEN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Connecticut:        -14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Illinois:                  -10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Iowa:                       -9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Michigan:               -7  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Missouri:              -10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Nevada:                -13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Pennsylvania:      -11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Ohio:                    -15</a:t>
            </a: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Oklahoma:          -15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1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9771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346197"/>
                </a:solidFill>
              </a:rPr>
              <a:t>Gender Differences in Clinton/Sanders Support, 2016 Primaries</a:t>
            </a:r>
            <a:br>
              <a:rPr lang="en-US" sz="2100" dirty="0">
                <a:solidFill>
                  <a:srgbClr val="346197"/>
                </a:solidFill>
              </a:rPr>
            </a:br>
            <a:r>
              <a:rPr lang="en-US" sz="1800" dirty="0">
                <a:solidFill>
                  <a:srgbClr val="346197"/>
                </a:solidFill>
              </a:rPr>
              <a:t>(from CNN Exit Polls)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945" y="1928812"/>
            <a:ext cx="6231731" cy="37616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WHERE CLINTON WON AMONG WOMEN AND MEN WERE DIVIDED 50-50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York:           -13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WHERE WOMEN WERE DIVIDED 50-50 AND SANDERS WON AMONG MEN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Indiana:                -7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WHERE CLINTON WON AMONG MEN AND SANDERS WON AMONG WOMEN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/>
              <a:t> 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1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72EEAE-54CF-DF4D-8764-B8C204749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170032"/>
              </p:ext>
            </p:extLst>
          </p:nvPr>
        </p:nvGraphicFramePr>
        <p:xfrm>
          <a:off x="-841295" y="-435821"/>
          <a:ext cx="11188096" cy="755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518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CF8F6D-C1EC-1540-A2CB-490163741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454514"/>
              </p:ext>
            </p:extLst>
          </p:nvPr>
        </p:nvGraphicFramePr>
        <p:xfrm>
          <a:off x="0" y="0"/>
          <a:ext cx="8717280" cy="6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41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346197"/>
                </a:solidFill>
              </a:rPr>
              <a:t>Results of 2016 Election if only women voted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20772" r="-20772"/>
          <a:stretch>
            <a:fillRect/>
          </a:stretch>
        </p:blipFill>
        <p:spPr>
          <a:xfrm>
            <a:off x="628650" y="1880329"/>
            <a:ext cx="7886700" cy="3609644"/>
          </a:xfrm>
        </p:spPr>
      </p:pic>
    </p:spTree>
    <p:extLst>
      <p:ext uri="{BB962C8B-B14F-4D97-AF65-F5344CB8AC3E}">
        <p14:creationId xmlns:p14="http://schemas.microsoft.com/office/powerpoint/2010/main" val="4163238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432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346197"/>
                </a:solidFill>
              </a:rPr>
              <a:t>Results of 2016 if only men voted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21664" r="-21664"/>
          <a:stretch>
            <a:fillRect/>
          </a:stretch>
        </p:blipFill>
        <p:spPr>
          <a:xfrm>
            <a:off x="628650" y="1745419"/>
            <a:ext cx="7886700" cy="3744554"/>
          </a:xfrm>
        </p:spPr>
      </p:pic>
    </p:spTree>
    <p:extLst>
      <p:ext uri="{BB962C8B-B14F-4D97-AF65-F5344CB8AC3E}">
        <p14:creationId xmlns:p14="http://schemas.microsoft.com/office/powerpoint/2010/main" val="248476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56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2016 Election: Gender &amp; Race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39" y="1711689"/>
            <a:ext cx="4887402" cy="4093827"/>
          </a:xfrm>
        </p:spPr>
      </p:pic>
    </p:spTree>
    <p:extLst>
      <p:ext uri="{BB962C8B-B14F-4D97-AF65-F5344CB8AC3E}">
        <p14:creationId xmlns:p14="http://schemas.microsoft.com/office/powerpoint/2010/main" val="1473692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46868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2016 Election: Gender &amp; Education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61" y="1677962"/>
            <a:ext cx="4730543" cy="4182256"/>
          </a:xfrm>
        </p:spPr>
      </p:pic>
    </p:spTree>
    <p:extLst>
      <p:ext uri="{BB962C8B-B14F-4D97-AF65-F5344CB8AC3E}">
        <p14:creationId xmlns:p14="http://schemas.microsoft.com/office/powerpoint/2010/main" val="4194716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119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2016 Election: Gender &amp; Party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2" y="1464860"/>
            <a:ext cx="3927388" cy="4305416"/>
          </a:xfrm>
        </p:spPr>
      </p:pic>
    </p:spTree>
    <p:extLst>
      <p:ext uri="{BB962C8B-B14F-4D97-AF65-F5344CB8AC3E}">
        <p14:creationId xmlns:p14="http://schemas.microsoft.com/office/powerpoint/2010/main" val="29954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C063-2A23-4A40-B215-FD8657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5122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Dawn Teele, </a:t>
            </a:r>
            <a:r>
              <a:rPr lang="en-US" i="1" dirty="0"/>
              <a:t>Forging the Franchise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584874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7122-2A95-E34F-A4B7-7E9C58F2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79" y="279268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2018 Congressional Elections</a:t>
            </a:r>
          </a:p>
        </p:txBody>
      </p:sp>
    </p:spTree>
    <p:extLst>
      <p:ext uri="{BB962C8B-B14F-4D97-AF65-F5344CB8AC3E}">
        <p14:creationId xmlns:p14="http://schemas.microsoft.com/office/powerpoint/2010/main" val="2672796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House Vote by Gender, 2008-2018</a:t>
            </a:r>
          </a:p>
        </p:txBody>
      </p:sp>
      <p:pic>
        <p:nvPicPr>
          <p:cNvPr id="5" name="Content Placeholder 4" descr="HouseVotebyGender2008-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7" b="10577"/>
          <a:stretch>
            <a:fillRect/>
          </a:stretch>
        </p:blipFill>
        <p:spPr>
          <a:xfrm>
            <a:off x="1078668" y="1895707"/>
            <a:ext cx="6580778" cy="3827362"/>
          </a:xfrm>
        </p:spPr>
      </p:pic>
    </p:spTree>
    <p:extLst>
      <p:ext uri="{BB962C8B-B14F-4D97-AF65-F5344CB8AC3E}">
        <p14:creationId xmlns:p14="http://schemas.microsoft.com/office/powerpoint/2010/main" val="3925028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NG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62" y="1811062"/>
            <a:ext cx="6110550" cy="31538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5453" y="5615902"/>
            <a:ext cx="334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CNN Exit Polls</a:t>
            </a:r>
          </a:p>
        </p:txBody>
      </p:sp>
    </p:spTree>
    <p:extLst>
      <p:ext uri="{BB962C8B-B14F-4D97-AF65-F5344CB8AC3E}">
        <p14:creationId xmlns:p14="http://schemas.microsoft.com/office/powerpoint/2010/main" val="2024308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NGenderEdu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99" y="1130299"/>
            <a:ext cx="4462363" cy="476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453" y="5615902"/>
            <a:ext cx="334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CNN Exit Polls</a:t>
            </a:r>
          </a:p>
        </p:txBody>
      </p:sp>
    </p:spTree>
    <p:extLst>
      <p:ext uri="{BB962C8B-B14F-4D97-AF65-F5344CB8AC3E}">
        <p14:creationId xmlns:p14="http://schemas.microsoft.com/office/powerpoint/2010/main" val="3732608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NGenderEdu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16" y="1211858"/>
            <a:ext cx="4462363" cy="4766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453" y="5615902"/>
            <a:ext cx="334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CNN Exit Polls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C983EB-DEAB-C042-9D12-6DD95327F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6" y="1503737"/>
            <a:ext cx="4730543" cy="3815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BB1A6-5723-964E-8709-E39CEEC58FEE}"/>
              </a:ext>
            </a:extLst>
          </p:cNvPr>
          <p:cNvSpPr txBox="1"/>
          <p:nvPr/>
        </p:nvSpPr>
        <p:spPr>
          <a:xfrm>
            <a:off x="2511987" y="788111"/>
            <a:ext cx="1312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AA686-059D-044D-800C-5AAB3C836E2B}"/>
              </a:ext>
            </a:extLst>
          </p:cNvPr>
          <p:cNvSpPr txBox="1"/>
          <p:nvPr/>
        </p:nvSpPr>
        <p:spPr>
          <a:xfrm>
            <a:off x="6211229" y="825190"/>
            <a:ext cx="133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944902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NGenderR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00100"/>
            <a:ext cx="44196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64" y="6139122"/>
            <a:ext cx="334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CNN Exit Polls</a:t>
            </a:r>
          </a:p>
        </p:txBody>
      </p:sp>
    </p:spTree>
    <p:extLst>
      <p:ext uri="{BB962C8B-B14F-4D97-AF65-F5344CB8AC3E}">
        <p14:creationId xmlns:p14="http://schemas.microsoft.com/office/powerpoint/2010/main" val="1513475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NGenderR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68" y="803263"/>
            <a:ext cx="44196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64" y="6139122"/>
            <a:ext cx="334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CNN Exit Polls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0735042-9935-7A4B-AFF7-070E83DA1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504"/>
            <a:ext cx="4887402" cy="4892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D6BCE0-2203-E74F-8C6D-202153B619D8}"/>
              </a:ext>
            </a:extLst>
          </p:cNvPr>
          <p:cNvSpPr txBox="1"/>
          <p:nvPr/>
        </p:nvSpPr>
        <p:spPr>
          <a:xfrm>
            <a:off x="1897291" y="882384"/>
            <a:ext cx="109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17432-C961-184B-989C-D00B8CB4A792}"/>
              </a:ext>
            </a:extLst>
          </p:cNvPr>
          <p:cNvSpPr txBox="1"/>
          <p:nvPr/>
        </p:nvSpPr>
        <p:spPr>
          <a:xfrm>
            <a:off x="6914165" y="882384"/>
            <a:ext cx="1170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400566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N PArtyG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838200"/>
            <a:ext cx="4776369" cy="5700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7127" y="6277418"/>
            <a:ext cx="334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CNN Exit Polls</a:t>
            </a:r>
          </a:p>
        </p:txBody>
      </p:sp>
    </p:spTree>
    <p:extLst>
      <p:ext uri="{BB962C8B-B14F-4D97-AF65-F5344CB8AC3E}">
        <p14:creationId xmlns:p14="http://schemas.microsoft.com/office/powerpoint/2010/main" val="64293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N PArtyG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45" y="699254"/>
            <a:ext cx="4776369" cy="5700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7127" y="6277418"/>
            <a:ext cx="334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CNN Exit Polls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D96091A-CF54-784F-AFA6-01F49080C6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7" y="1018810"/>
            <a:ext cx="3927388" cy="4880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83E786-D99A-AB4C-99E3-3F456F335ED1}"/>
              </a:ext>
            </a:extLst>
          </p:cNvPr>
          <p:cNvSpPr txBox="1"/>
          <p:nvPr/>
        </p:nvSpPr>
        <p:spPr>
          <a:xfrm>
            <a:off x="2364059" y="1018810"/>
            <a:ext cx="1115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9A616-AD19-3E4C-8E33-EC59F380D0C0}"/>
              </a:ext>
            </a:extLst>
          </p:cNvPr>
          <p:cNvSpPr txBox="1"/>
          <p:nvPr/>
        </p:nvSpPr>
        <p:spPr>
          <a:xfrm>
            <a:off x="7014117" y="1000557"/>
            <a:ext cx="130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505426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NImpElecting Wo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308099"/>
            <a:ext cx="5104428" cy="4926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5453" y="6247434"/>
            <a:ext cx="334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CNN Exit Polls</a:t>
            </a:r>
          </a:p>
        </p:txBody>
      </p:sp>
    </p:spTree>
    <p:extLst>
      <p:ext uri="{BB962C8B-B14F-4D97-AF65-F5344CB8AC3E}">
        <p14:creationId xmlns:p14="http://schemas.microsoft.com/office/powerpoint/2010/main" val="208521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C063-2A23-4A40-B215-FD8657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512270"/>
            <a:ext cx="6965245" cy="2779058"/>
          </a:xfrm>
        </p:spPr>
        <p:txBody>
          <a:bodyPr>
            <a:normAutofit/>
          </a:bodyPr>
          <a:lstStyle/>
          <a:p>
            <a:r>
              <a:rPr lang="en-US" dirty="0"/>
              <a:t>Rosalyn </a:t>
            </a:r>
            <a:r>
              <a:rPr lang="en-US" dirty="0" err="1"/>
              <a:t>Terborg</a:t>
            </a:r>
            <a:r>
              <a:rPr lang="en-US" dirty="0"/>
              <a:t>-Penn, </a:t>
            </a:r>
            <a:r>
              <a:rPr lang="en-US" i="1" dirty="0"/>
              <a:t>African-American Women &amp; the Struggle for the Vote, 1850-1920, 1988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66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C063-2A23-4A40-B215-FD8657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512270"/>
            <a:ext cx="6965245" cy="2779058"/>
          </a:xfrm>
        </p:spPr>
        <p:txBody>
          <a:bodyPr>
            <a:normAutofit/>
          </a:bodyPr>
          <a:lstStyle/>
          <a:p>
            <a:r>
              <a:rPr lang="en-US" dirty="0"/>
              <a:t>Susan Ware, </a:t>
            </a:r>
            <a:r>
              <a:rPr lang="en-US" i="1" dirty="0"/>
              <a:t>Why They Marched, Untold Stories of the Women Who Fought for the Right to Vote,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2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C063-2A23-4A40-B215-FD8657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512270"/>
            <a:ext cx="6965245" cy="2779058"/>
          </a:xfrm>
        </p:spPr>
        <p:txBody>
          <a:bodyPr>
            <a:normAutofit/>
          </a:bodyPr>
          <a:lstStyle/>
          <a:p>
            <a:r>
              <a:rPr lang="en-US" dirty="0"/>
              <a:t>Elaine Weiss, </a:t>
            </a:r>
            <a:r>
              <a:rPr lang="en-US" i="1" dirty="0"/>
              <a:t>The Woman’s Hour: The Great Fight to Win the Vote,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469A-9F45-DF46-8C21-EDFE6A26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39" y="1634446"/>
            <a:ext cx="6965245" cy="3144818"/>
          </a:xfrm>
        </p:spPr>
        <p:txBody>
          <a:bodyPr/>
          <a:lstStyle/>
          <a:p>
            <a:r>
              <a:rPr lang="en-US" dirty="0"/>
              <a:t>For those women who now were allowed to vote, what did they do with it? What impact did they have? </a:t>
            </a:r>
          </a:p>
        </p:txBody>
      </p:sp>
    </p:spTree>
    <p:extLst>
      <p:ext uri="{BB962C8B-B14F-4D97-AF65-F5344CB8AC3E}">
        <p14:creationId xmlns:p14="http://schemas.microsoft.com/office/powerpoint/2010/main" val="263772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C1D3-467D-8A4B-B439-A3149D12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1134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8B680-F2C4-1944-A200-C4CA21732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450848"/>
            <a:ext cx="6965244" cy="4669536"/>
          </a:xfrm>
        </p:spPr>
        <p:txBody>
          <a:bodyPr>
            <a:normAutofit/>
          </a:bodyPr>
          <a:lstStyle/>
          <a:p>
            <a:r>
              <a:rPr lang="en-US" sz="2800" dirty="0"/>
              <a:t>Voting turnout</a:t>
            </a:r>
          </a:p>
          <a:p>
            <a:r>
              <a:rPr lang="en-US" sz="2800" dirty="0"/>
              <a:t>Interest, knowledge, awareness</a:t>
            </a:r>
          </a:p>
          <a:p>
            <a:r>
              <a:rPr lang="en-US" sz="2800" dirty="0"/>
              <a:t>Changed understanding of their citizenship</a:t>
            </a:r>
          </a:p>
          <a:p>
            <a:r>
              <a:rPr lang="en-US" sz="2800" dirty="0"/>
              <a:t>Changed culture about gender &amp; politics</a:t>
            </a:r>
          </a:p>
          <a:p>
            <a:r>
              <a:rPr lang="en-US" sz="2800" dirty="0"/>
              <a:t>Campaign Activities</a:t>
            </a:r>
          </a:p>
          <a:p>
            <a:r>
              <a:rPr lang="en-US" sz="2800" dirty="0"/>
              <a:t>Other political engagement</a:t>
            </a:r>
          </a:p>
          <a:p>
            <a:r>
              <a:rPr lang="en-US" sz="2800" dirty="0"/>
              <a:t>How did women use their votes?</a:t>
            </a:r>
          </a:p>
          <a:p>
            <a:pPr lvl="1"/>
            <a:r>
              <a:rPr lang="en-US" sz="2800" dirty="0"/>
              <a:t>Partisanship</a:t>
            </a:r>
          </a:p>
          <a:p>
            <a:pPr lvl="1"/>
            <a:r>
              <a:rPr lang="en-US" sz="2800" dirty="0"/>
              <a:t>Vote choice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105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5E07-214A-3A40-A886-B26215BB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669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Early Years: Up to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92B8-BA39-5949-B14E-C272EF30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414272"/>
            <a:ext cx="6793200" cy="4328159"/>
          </a:xfrm>
        </p:spPr>
        <p:txBody>
          <a:bodyPr>
            <a:normAutofit/>
          </a:bodyPr>
          <a:lstStyle/>
          <a:p>
            <a:r>
              <a:rPr lang="en-US" sz="3200" i="1" dirty="0"/>
              <a:t>Speculation</a:t>
            </a:r>
            <a:r>
              <a:rPr lang="en-US" sz="3200" dirty="0"/>
              <a:t> about women vs </a:t>
            </a:r>
            <a:r>
              <a:rPr lang="en-US" sz="3200" i="1" dirty="0"/>
              <a:t>actual behavior</a:t>
            </a:r>
            <a:r>
              <a:rPr lang="en-US" sz="3200" dirty="0"/>
              <a:t> of women.</a:t>
            </a:r>
          </a:p>
          <a:p>
            <a:r>
              <a:rPr lang="en-US" sz="3200" i="1" dirty="0"/>
              <a:t>Developmental</a:t>
            </a:r>
            <a:r>
              <a:rPr lang="en-US" sz="3200" dirty="0"/>
              <a:t> approach to understanding the impact on women’s consciousness, understanding, attitudes, behavior.</a:t>
            </a:r>
          </a:p>
          <a:p>
            <a:r>
              <a:rPr lang="en-US" sz="3200" i="1" dirty="0"/>
              <a:t>Contextual</a:t>
            </a:r>
            <a:r>
              <a:rPr lang="en-US" sz="3200" dirty="0"/>
              <a:t> approach to understanding the impact ….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940618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6566</TotalTime>
  <Words>847</Words>
  <Application>Microsoft Macintosh PowerPoint</Application>
  <PresentationFormat>On-screen Show (4:3)</PresentationFormat>
  <Paragraphs>124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Brush Script MT</vt:lpstr>
      <vt:lpstr>ＭＳ Ｐゴシック</vt:lpstr>
      <vt:lpstr>Arial</vt:lpstr>
      <vt:lpstr>Calibri</vt:lpstr>
      <vt:lpstr>Constantia</vt:lpstr>
      <vt:lpstr>Franklin Gothic Book</vt:lpstr>
      <vt:lpstr>Rage Italic</vt:lpstr>
      <vt:lpstr>Symbol</vt:lpstr>
      <vt:lpstr>Times New Roman</vt:lpstr>
      <vt:lpstr>Pushpin</vt:lpstr>
      <vt:lpstr>PO/WS 505: 19th Amendment Centennial</vt:lpstr>
      <vt:lpstr>How It Happened (cont)</vt:lpstr>
      <vt:lpstr>Dawn Teele, Forging the Franchise, 2018</vt:lpstr>
      <vt:lpstr>Rosalyn Terborg-Penn, African-American Women &amp; the Struggle for the Vote, 1850-1920, 1988 </vt:lpstr>
      <vt:lpstr>Susan Ware, Why They Marched, Untold Stories of the Women Who Fought for the Right to Vote, 2019</vt:lpstr>
      <vt:lpstr>Elaine Weiss, The Woman’s Hour: The Great Fight to Win the Vote, 2018</vt:lpstr>
      <vt:lpstr>For those women who now were allowed to vote, what did they do with it? What impact did they have? </vt:lpstr>
      <vt:lpstr>What Impact</vt:lpstr>
      <vt:lpstr>The Early Years: Up to WWII</vt:lpstr>
      <vt:lpstr>PowerPoint Presentation</vt:lpstr>
      <vt:lpstr>Breakout Rooms</vt:lpstr>
      <vt:lpstr>What do gender politics scholars mean by the “male standard” in public opinion and voting analysis?  What impact does it have? </vt:lpstr>
      <vt:lpstr>Breakouts</vt:lpstr>
      <vt:lpstr>Gender &amp; Mass-Level Politics, Post WWII</vt:lpstr>
      <vt:lpstr>Partisanship </vt:lpstr>
      <vt:lpstr>Gender Differences in Democratic Identification Green=Women, Purple=Men</vt:lpstr>
      <vt:lpstr>Republican Identification, 1952-2016 Green=Women,  Purple=Men</vt:lpstr>
      <vt:lpstr>PowerPoint Presentation</vt:lpstr>
      <vt:lpstr>Gender Differences in Clinton/Sanders Support, 2016 Primaries (from CNN Exit Polls)</vt:lpstr>
      <vt:lpstr>Gender Differences in Clinton/Sanders Support, 2016 Primaries (from CNN Exit Polls)</vt:lpstr>
      <vt:lpstr>Gender Differences in Clinton/Sanders Support, 2016 Primaries (from CNN Exit Polls)</vt:lpstr>
      <vt:lpstr>Gender Differences in Clinton/Sanders Support, 2016 Primaries (from CNN Exit Polls)</vt:lpstr>
      <vt:lpstr>PowerPoint Presentation</vt:lpstr>
      <vt:lpstr>PowerPoint Presentation</vt:lpstr>
      <vt:lpstr>Results of 2016 Election if only women voted </vt:lpstr>
      <vt:lpstr>Results of 2016 if only men voted</vt:lpstr>
      <vt:lpstr>2016 Election: Gender &amp; Race</vt:lpstr>
      <vt:lpstr>2016 Election: Gender &amp; Education</vt:lpstr>
      <vt:lpstr>2016 Election: Gender &amp; Party</vt:lpstr>
      <vt:lpstr>2018 Congressional Elections</vt:lpstr>
      <vt:lpstr>House Vote by Gender, 2008-2018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Sapiro</dc:creator>
  <cp:lastModifiedBy>Sapiro, Virginia</cp:lastModifiedBy>
  <cp:revision>47</cp:revision>
  <dcterms:created xsi:type="dcterms:W3CDTF">2017-03-30T17:11:06Z</dcterms:created>
  <dcterms:modified xsi:type="dcterms:W3CDTF">2020-03-17T20:59:21Z</dcterms:modified>
</cp:coreProperties>
</file>