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44" r:id="rId3"/>
    <p:sldId id="343" r:id="rId4"/>
    <p:sldId id="342" r:id="rId5"/>
    <p:sldId id="266" r:id="rId6"/>
    <p:sldId id="258" r:id="rId7"/>
    <p:sldId id="264" r:id="rId8"/>
    <p:sldId id="267" r:id="rId9"/>
    <p:sldId id="260" r:id="rId10"/>
    <p:sldId id="262" r:id="rId11"/>
    <p:sldId id="259" r:id="rId12"/>
    <p:sldId id="261" r:id="rId13"/>
    <p:sldId id="263" r:id="rId14"/>
    <p:sldId id="265" r:id="rId15"/>
    <p:sldId id="268" r:id="rId16"/>
    <p:sldId id="269" r:id="rId17"/>
    <p:sldId id="270" r:id="rId18"/>
    <p:sldId id="275" r:id="rId19"/>
    <p:sldId id="271" r:id="rId20"/>
    <p:sldId id="272" r:id="rId21"/>
    <p:sldId id="273" r:id="rId22"/>
    <p:sldId id="274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9"/>
  </p:normalViewPr>
  <p:slideViewPr>
    <p:cSldViewPr snapToGrid="0" snapToObjects="1">
      <p:cViewPr varScale="1">
        <p:scale>
          <a:sx n="105" d="100"/>
          <a:sy n="105" d="100"/>
        </p:scale>
        <p:origin x="184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3/2/20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3/2/20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3/2/20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3/2/20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3/2/20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PO/WS 505: 19</a:t>
            </a:r>
            <a:r>
              <a:rPr lang="en-US" sz="3200" baseline="30000" dirty="0"/>
              <a:t>th</a:t>
            </a:r>
            <a:r>
              <a:rPr lang="en-US" sz="3200" dirty="0"/>
              <a:t> Amendment Centennial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THE CAMPAIGN FOR THE 19</a:t>
            </a:r>
            <a:r>
              <a:rPr lang="en-US" b="1" baseline="30000" dirty="0"/>
              <a:t>TH</a:t>
            </a:r>
            <a:r>
              <a:rPr lang="en-US" b="1" dirty="0"/>
              <a:t> AMENDMENT</a:t>
            </a:r>
          </a:p>
        </p:txBody>
      </p:sp>
    </p:spTree>
    <p:extLst>
      <p:ext uri="{BB962C8B-B14F-4D97-AF65-F5344CB8AC3E}">
        <p14:creationId xmlns:p14="http://schemas.microsoft.com/office/powerpoint/2010/main" val="460782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MASC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74700"/>
            <a:ext cx="6705600" cy="53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033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TISUF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901699"/>
            <a:ext cx="3014134" cy="524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91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VOTESTHANK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167" y="578204"/>
            <a:ext cx="3794232" cy="576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77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OTEN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1572683"/>
            <a:ext cx="7211618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60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82256D-03A5-2B46-B93C-2F8D53709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959" y="912808"/>
            <a:ext cx="4393025" cy="51222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5DE1B1-A997-7C4B-9EDA-B0E783672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959" y="912808"/>
            <a:ext cx="4393025" cy="512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83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8865A3-9253-9D40-9C47-8F1069275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620" y="182880"/>
            <a:ext cx="4611460" cy="62788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E416E5-4F51-204C-AA11-25C9534BE9B6}"/>
              </a:ext>
            </a:extLst>
          </p:cNvPr>
          <p:cNvSpPr txBox="1"/>
          <p:nvPr/>
        </p:nvSpPr>
        <p:spPr>
          <a:xfrm>
            <a:off x="829056" y="3364992"/>
            <a:ext cx="1414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1914</a:t>
            </a:r>
          </a:p>
        </p:txBody>
      </p:sp>
    </p:spTree>
    <p:extLst>
      <p:ext uri="{BB962C8B-B14F-4D97-AF65-F5344CB8AC3E}">
        <p14:creationId xmlns:p14="http://schemas.microsoft.com/office/powerpoint/2010/main" val="3250044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48F86D-5BA8-F54F-8F9F-9A7AB3818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031" y="963663"/>
            <a:ext cx="6317425" cy="47665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757E15-0105-6F46-9886-8138C7BE9DFE}"/>
              </a:ext>
            </a:extLst>
          </p:cNvPr>
          <p:cNvSpPr txBox="1"/>
          <p:nvPr/>
        </p:nvSpPr>
        <p:spPr>
          <a:xfrm>
            <a:off x="585216" y="573024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1914</a:t>
            </a:r>
          </a:p>
        </p:txBody>
      </p:sp>
    </p:spTree>
    <p:extLst>
      <p:ext uri="{BB962C8B-B14F-4D97-AF65-F5344CB8AC3E}">
        <p14:creationId xmlns:p14="http://schemas.microsoft.com/office/powerpoint/2010/main" val="484108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A6BB6F-8383-C641-B350-0782E1BA7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949" y="304800"/>
            <a:ext cx="4740841" cy="63322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35CD1D-043B-CF4A-9673-6009B0BEC56C}"/>
              </a:ext>
            </a:extLst>
          </p:cNvPr>
          <p:cNvSpPr txBox="1"/>
          <p:nvPr/>
        </p:nvSpPr>
        <p:spPr>
          <a:xfrm>
            <a:off x="877824" y="4047744"/>
            <a:ext cx="1682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1895</a:t>
            </a:r>
          </a:p>
        </p:txBody>
      </p:sp>
    </p:spTree>
    <p:extLst>
      <p:ext uri="{BB962C8B-B14F-4D97-AF65-F5344CB8AC3E}">
        <p14:creationId xmlns:p14="http://schemas.microsoft.com/office/powerpoint/2010/main" val="2285760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C8CD4-0CCA-4C46-8301-80E11967F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559" y="2878030"/>
            <a:ext cx="6965245" cy="1202485"/>
          </a:xfrm>
        </p:spPr>
        <p:txBody>
          <a:bodyPr/>
          <a:lstStyle/>
          <a:p>
            <a:r>
              <a:rPr lang="en-US" dirty="0"/>
              <a:t>How It Happened</a:t>
            </a:r>
          </a:p>
        </p:txBody>
      </p:sp>
    </p:spTree>
    <p:extLst>
      <p:ext uri="{BB962C8B-B14F-4D97-AF65-F5344CB8AC3E}">
        <p14:creationId xmlns:p14="http://schemas.microsoft.com/office/powerpoint/2010/main" val="1149712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1C063-2A23-4A40-B215-FD86576A8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175" y="251227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dirty="0"/>
              <a:t>Dawn Teele, </a:t>
            </a:r>
            <a:r>
              <a:rPr lang="en-US" i="1" dirty="0"/>
              <a:t>Forging the Franchise</a:t>
            </a:r>
            <a:r>
              <a:rPr lang="en-US" dirty="0"/>
              <a:t>, 2018</a:t>
            </a:r>
          </a:p>
        </p:txBody>
      </p:sp>
    </p:spTree>
    <p:extLst>
      <p:ext uri="{BB962C8B-B14F-4D97-AF65-F5344CB8AC3E}">
        <p14:creationId xmlns:p14="http://schemas.microsoft.com/office/powerpoint/2010/main" val="3584874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2B9AE-D188-5847-9B29-381914E7A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559" y="2719534"/>
            <a:ext cx="6965245" cy="1202485"/>
          </a:xfrm>
        </p:spPr>
        <p:txBody>
          <a:bodyPr/>
          <a:lstStyle/>
          <a:p>
            <a:r>
              <a:rPr lang="en-US" dirty="0"/>
              <a:t>Last week…..</a:t>
            </a:r>
          </a:p>
        </p:txBody>
      </p:sp>
    </p:spTree>
    <p:extLst>
      <p:ext uri="{BB962C8B-B14F-4D97-AF65-F5344CB8AC3E}">
        <p14:creationId xmlns:p14="http://schemas.microsoft.com/office/powerpoint/2010/main" val="1879679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1C063-2A23-4A40-B215-FD86576A8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175" y="2512270"/>
            <a:ext cx="6965245" cy="2779058"/>
          </a:xfrm>
        </p:spPr>
        <p:txBody>
          <a:bodyPr>
            <a:normAutofit/>
          </a:bodyPr>
          <a:lstStyle/>
          <a:p>
            <a:r>
              <a:rPr lang="en-US" dirty="0"/>
              <a:t>Rosalyn </a:t>
            </a:r>
            <a:r>
              <a:rPr lang="en-US" dirty="0" err="1"/>
              <a:t>Terborg</a:t>
            </a:r>
            <a:r>
              <a:rPr lang="en-US" dirty="0"/>
              <a:t>-Penn, </a:t>
            </a:r>
            <a:r>
              <a:rPr lang="en-US" i="1" dirty="0"/>
              <a:t>African-American Women &amp; the Struggle for the Vote, 1850-1920, 1988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5668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1C063-2A23-4A40-B215-FD86576A8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175" y="2512270"/>
            <a:ext cx="6965245" cy="2779058"/>
          </a:xfrm>
        </p:spPr>
        <p:txBody>
          <a:bodyPr>
            <a:normAutofit/>
          </a:bodyPr>
          <a:lstStyle/>
          <a:p>
            <a:r>
              <a:rPr lang="en-US" dirty="0"/>
              <a:t>Susan Ware, </a:t>
            </a:r>
            <a:r>
              <a:rPr lang="en-US" i="1" dirty="0"/>
              <a:t>Why They Marched, Untold Stories of the Women Who Fought for the Right to Vote,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128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1C063-2A23-4A40-B215-FD86576A8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175" y="2512270"/>
            <a:ext cx="6965245" cy="2779058"/>
          </a:xfrm>
        </p:spPr>
        <p:txBody>
          <a:bodyPr>
            <a:normAutofit/>
          </a:bodyPr>
          <a:lstStyle/>
          <a:p>
            <a:r>
              <a:rPr lang="en-US" dirty="0"/>
              <a:t>Elaine Weiss, </a:t>
            </a:r>
            <a:r>
              <a:rPr lang="en-US" i="1" dirty="0"/>
              <a:t>The Woman’s Hour: The Great Fight to Win the Vote,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95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0018E-1CE8-2340-A904-26A323C1F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751" y="2731726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dirty="0"/>
              <a:t>Design 3 good, fair exam questions</a:t>
            </a:r>
          </a:p>
        </p:txBody>
      </p:sp>
    </p:spTree>
    <p:extLst>
      <p:ext uri="{BB962C8B-B14F-4D97-AF65-F5344CB8AC3E}">
        <p14:creationId xmlns:p14="http://schemas.microsoft.com/office/powerpoint/2010/main" val="1751271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4B1F7-BA1D-6742-A28B-A4353287C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7957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Hypotheses: State-Level Successes, Failures: Hypotheses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015D0-EE5E-C84F-B837-C23D43A31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024" y="1719072"/>
            <a:ext cx="6965244" cy="4474464"/>
          </a:xfrm>
        </p:spPr>
        <p:txBody>
          <a:bodyPr>
            <a:normAutofit/>
          </a:bodyPr>
          <a:lstStyle/>
          <a:p>
            <a:r>
              <a:rPr lang="en-US" sz="3200" dirty="0"/>
              <a:t>Ideology: Attitudes toward women’s rights.</a:t>
            </a:r>
          </a:p>
          <a:p>
            <a:r>
              <a:rPr lang="en-US" sz="3200" dirty="0"/>
              <a:t>Organizational capacity of women’s movements</a:t>
            </a:r>
          </a:p>
          <a:p>
            <a:r>
              <a:rPr lang="en-US" sz="3200" dirty="0"/>
              <a:t>Strength of opposition organizations</a:t>
            </a:r>
          </a:p>
        </p:txBody>
      </p:sp>
    </p:spTree>
    <p:extLst>
      <p:ext uri="{BB962C8B-B14F-4D97-AF65-F5344CB8AC3E}">
        <p14:creationId xmlns:p14="http://schemas.microsoft.com/office/powerpoint/2010/main" val="91320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4B1F7-BA1D-6742-A28B-A4353287C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7957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Hypotheses: State-Level Successes, Failures: Hypotheses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015D0-EE5E-C84F-B837-C23D43A31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024" y="1719072"/>
            <a:ext cx="6965244" cy="4474464"/>
          </a:xfrm>
        </p:spPr>
        <p:txBody>
          <a:bodyPr>
            <a:normAutofit/>
          </a:bodyPr>
          <a:lstStyle/>
          <a:p>
            <a:r>
              <a:rPr lang="en-US" sz="3200" dirty="0"/>
              <a:t>Threats of violence, disorder</a:t>
            </a:r>
          </a:p>
          <a:p>
            <a:r>
              <a:rPr lang="en-US" sz="3200" dirty="0"/>
              <a:t>Incentives, motivations of legislators</a:t>
            </a:r>
          </a:p>
          <a:p>
            <a:pPr lvl="1"/>
            <a:r>
              <a:rPr lang="en-US" sz="3000" dirty="0"/>
              <a:t>Strategic enfranchisement</a:t>
            </a:r>
          </a:p>
          <a:p>
            <a:pPr lvl="1"/>
            <a:r>
              <a:rPr lang="en-US" sz="3000" dirty="0"/>
              <a:t>Programmatic enfranchisement</a:t>
            </a:r>
          </a:p>
        </p:txBody>
      </p:sp>
    </p:spTree>
    <p:extLst>
      <p:ext uri="{BB962C8B-B14F-4D97-AF65-F5344CB8AC3E}">
        <p14:creationId xmlns:p14="http://schemas.microsoft.com/office/powerpoint/2010/main" val="300311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80B7B1-3DF9-CF44-9FBB-02E91B106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240" y="215069"/>
            <a:ext cx="3938016" cy="617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018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98750" y="5429250"/>
            <a:ext cx="3619500" cy="497417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1914</a:t>
            </a:r>
          </a:p>
        </p:txBody>
      </p:sp>
      <p:pic>
        <p:nvPicPr>
          <p:cNvPr id="7" name="Content Placeholder 6" descr="AntiSuffPostCar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9" r="-889"/>
          <a:stretch>
            <a:fillRect/>
          </a:stretch>
        </p:blipFill>
        <p:spPr>
          <a:xfrm>
            <a:off x="1143000" y="817563"/>
            <a:ext cx="7059613" cy="4611687"/>
          </a:xfrm>
        </p:spPr>
      </p:pic>
    </p:spTree>
    <p:extLst>
      <p:ext uri="{BB962C8B-B14F-4D97-AF65-F5344CB8AC3E}">
        <p14:creationId xmlns:p14="http://schemas.microsoft.com/office/powerpoint/2010/main" val="666097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ONELOV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100" y="584200"/>
            <a:ext cx="346710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97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B404F4-8849-A14F-8A45-13FFBB907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512" y="337349"/>
            <a:ext cx="3925824" cy="630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411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MASCULATEDSUFFRAC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416" y="475007"/>
            <a:ext cx="3816535" cy="590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899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3301</TotalTime>
  <Words>137</Words>
  <Application>Microsoft Macintosh PowerPoint</Application>
  <PresentationFormat>On-screen Show (4:3)</PresentationFormat>
  <Paragraphs>22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Brush Script MT</vt:lpstr>
      <vt:lpstr>Constantia</vt:lpstr>
      <vt:lpstr>Franklin Gothic Book</vt:lpstr>
      <vt:lpstr>Rage Italic</vt:lpstr>
      <vt:lpstr>Pushpin</vt:lpstr>
      <vt:lpstr>PO/WS 505: 19th Amendment Centennial</vt:lpstr>
      <vt:lpstr>Last week…..</vt:lpstr>
      <vt:lpstr>Hypotheses: State-Level Successes, Failures: Hypotheses</vt:lpstr>
      <vt:lpstr>Hypotheses: State-Level Successes, Failures: Hypotheses</vt:lpstr>
      <vt:lpstr>PowerPoint Presentation</vt:lpstr>
      <vt:lpstr>1914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It Happened</vt:lpstr>
      <vt:lpstr>Dawn Teele, Forging the Franchise, 2018</vt:lpstr>
      <vt:lpstr>Rosalyn Terborg-Penn, African-American Women &amp; the Struggle for the Vote, 1850-1920, 1988 </vt:lpstr>
      <vt:lpstr>Susan Ware, Why They Marched, Untold Stories of the Women Who Fought for the Right to Vote, 2019</vt:lpstr>
      <vt:lpstr>Elaine Weiss, The Woman’s Hour: The Great Fight to Win the Vote, 2018</vt:lpstr>
      <vt:lpstr>Design 3 good, fair exam questions</vt:lpstr>
    </vt:vector>
  </TitlesOfParts>
  <Company>Boston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Virginia Sapiro</dc:creator>
  <cp:lastModifiedBy>Sapiro, Virginia</cp:lastModifiedBy>
  <cp:revision>21</cp:revision>
  <dcterms:created xsi:type="dcterms:W3CDTF">2017-03-30T17:11:06Z</dcterms:created>
  <dcterms:modified xsi:type="dcterms:W3CDTF">2020-03-04T12:25:54Z</dcterms:modified>
</cp:coreProperties>
</file>