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28" r:id="rId3"/>
    <p:sldId id="329" r:id="rId4"/>
    <p:sldId id="314" r:id="rId5"/>
    <p:sldId id="315" r:id="rId6"/>
    <p:sldId id="316" r:id="rId7"/>
    <p:sldId id="317" r:id="rId8"/>
    <p:sldId id="288" r:id="rId9"/>
    <p:sldId id="318" r:id="rId10"/>
    <p:sldId id="290" r:id="rId11"/>
    <p:sldId id="268" r:id="rId12"/>
    <p:sldId id="330" r:id="rId13"/>
    <p:sldId id="331" r:id="rId14"/>
    <p:sldId id="336" r:id="rId15"/>
    <p:sldId id="337" r:id="rId16"/>
    <p:sldId id="338" r:id="rId17"/>
    <p:sldId id="333" r:id="rId18"/>
    <p:sldId id="334" r:id="rId19"/>
    <p:sldId id="335" r:id="rId20"/>
    <p:sldId id="339" r:id="rId21"/>
    <p:sldId id="340" r:id="rId22"/>
    <p:sldId id="34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6F665-FB28-4440-B627-178FBF93BF77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6BC24-CFF6-C645-BA3F-293014B0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PO/WS 505: 19</a:t>
            </a:r>
            <a:r>
              <a:rPr lang="en-US" sz="3200" baseline="30000" dirty="0"/>
              <a:t>th</a:t>
            </a:r>
            <a:r>
              <a:rPr lang="en-US" sz="3200" dirty="0"/>
              <a:t> Amendment Centennial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WOMEN IN GOVERNMENT SINCE THE 19</a:t>
            </a:r>
            <a:r>
              <a:rPr lang="en-US" b="1" baseline="30000" dirty="0"/>
              <a:t>TH</a:t>
            </a:r>
            <a:r>
              <a:rPr lang="en-US" b="1" dirty="0"/>
              <a:t> AMENDMENT – ELECTIVE &amp; APPOINTED</a:t>
            </a:r>
          </a:p>
        </p:txBody>
      </p:sp>
    </p:spTree>
    <p:extLst>
      <p:ext uri="{BB962C8B-B14F-4D97-AF65-F5344CB8AC3E}">
        <p14:creationId xmlns:p14="http://schemas.microsoft.com/office/powerpoint/2010/main" val="46078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" y="741275"/>
            <a:ext cx="8906612" cy="5498559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0141" y="1217083"/>
            <a:ext cx="9093859" cy="994834"/>
          </a:xfrm>
          <a:custGeom>
            <a:avLst/>
            <a:gdLst>
              <a:gd name="connsiteX0" fmla="*/ 666750 w 9006914"/>
              <a:gd name="connsiteY0" fmla="*/ 127000 h 730250"/>
              <a:gd name="connsiteX1" fmla="*/ 666750 w 9006914"/>
              <a:gd name="connsiteY1" fmla="*/ 127000 h 730250"/>
              <a:gd name="connsiteX2" fmla="*/ 497417 w 9006914"/>
              <a:gd name="connsiteY2" fmla="*/ 105834 h 730250"/>
              <a:gd name="connsiteX3" fmla="*/ 391583 w 9006914"/>
              <a:gd name="connsiteY3" fmla="*/ 84667 h 730250"/>
              <a:gd name="connsiteX4" fmla="*/ 338667 w 9006914"/>
              <a:gd name="connsiteY4" fmla="*/ 74084 h 730250"/>
              <a:gd name="connsiteX5" fmla="*/ 264583 w 9006914"/>
              <a:gd name="connsiteY5" fmla="*/ 63500 h 730250"/>
              <a:gd name="connsiteX6" fmla="*/ 148167 w 9006914"/>
              <a:gd name="connsiteY6" fmla="*/ 31750 h 730250"/>
              <a:gd name="connsiteX7" fmla="*/ 31750 w 9006914"/>
              <a:gd name="connsiteY7" fmla="*/ 42334 h 730250"/>
              <a:gd name="connsiteX8" fmla="*/ 21167 w 9006914"/>
              <a:gd name="connsiteY8" fmla="*/ 84667 h 730250"/>
              <a:gd name="connsiteX9" fmla="*/ 0 w 9006914"/>
              <a:gd name="connsiteY9" fmla="*/ 190500 h 730250"/>
              <a:gd name="connsiteX10" fmla="*/ 21167 w 9006914"/>
              <a:gd name="connsiteY10" fmla="*/ 444500 h 730250"/>
              <a:gd name="connsiteX11" fmla="*/ 52917 w 9006914"/>
              <a:gd name="connsiteY11" fmla="*/ 486834 h 730250"/>
              <a:gd name="connsiteX12" fmla="*/ 137583 w 9006914"/>
              <a:gd name="connsiteY12" fmla="*/ 529167 h 730250"/>
              <a:gd name="connsiteX13" fmla="*/ 179917 w 9006914"/>
              <a:gd name="connsiteY13" fmla="*/ 550334 h 730250"/>
              <a:gd name="connsiteX14" fmla="*/ 645583 w 9006914"/>
              <a:gd name="connsiteY14" fmla="*/ 539750 h 730250"/>
              <a:gd name="connsiteX15" fmla="*/ 709083 w 9006914"/>
              <a:gd name="connsiteY15" fmla="*/ 518584 h 730250"/>
              <a:gd name="connsiteX16" fmla="*/ 772583 w 9006914"/>
              <a:gd name="connsiteY16" fmla="*/ 508000 h 730250"/>
              <a:gd name="connsiteX17" fmla="*/ 889000 w 9006914"/>
              <a:gd name="connsiteY17" fmla="*/ 486834 h 730250"/>
              <a:gd name="connsiteX18" fmla="*/ 952500 w 9006914"/>
              <a:gd name="connsiteY18" fmla="*/ 476250 h 730250"/>
              <a:gd name="connsiteX19" fmla="*/ 984250 w 9006914"/>
              <a:gd name="connsiteY19" fmla="*/ 465667 h 730250"/>
              <a:gd name="connsiteX20" fmla="*/ 1037167 w 9006914"/>
              <a:gd name="connsiteY20" fmla="*/ 455084 h 730250"/>
              <a:gd name="connsiteX21" fmla="*/ 1132417 w 9006914"/>
              <a:gd name="connsiteY21" fmla="*/ 433917 h 730250"/>
              <a:gd name="connsiteX22" fmla="*/ 1206500 w 9006914"/>
              <a:gd name="connsiteY22" fmla="*/ 423334 h 730250"/>
              <a:gd name="connsiteX23" fmla="*/ 1270000 w 9006914"/>
              <a:gd name="connsiteY23" fmla="*/ 412750 h 730250"/>
              <a:gd name="connsiteX24" fmla="*/ 1862667 w 9006914"/>
              <a:gd name="connsiteY24" fmla="*/ 391584 h 730250"/>
              <a:gd name="connsiteX25" fmla="*/ 2338917 w 9006914"/>
              <a:gd name="connsiteY25" fmla="*/ 402167 h 730250"/>
              <a:gd name="connsiteX26" fmla="*/ 2381250 w 9006914"/>
              <a:gd name="connsiteY26" fmla="*/ 412750 h 730250"/>
              <a:gd name="connsiteX27" fmla="*/ 2550583 w 9006914"/>
              <a:gd name="connsiteY27" fmla="*/ 402167 h 730250"/>
              <a:gd name="connsiteX28" fmla="*/ 2561167 w 9006914"/>
              <a:gd name="connsiteY28" fmla="*/ 359834 h 730250"/>
              <a:gd name="connsiteX29" fmla="*/ 2667000 w 9006914"/>
              <a:gd name="connsiteY29" fmla="*/ 370417 h 730250"/>
              <a:gd name="connsiteX30" fmla="*/ 2952750 w 9006914"/>
              <a:gd name="connsiteY30" fmla="*/ 444500 h 730250"/>
              <a:gd name="connsiteX31" fmla="*/ 3196167 w 9006914"/>
              <a:gd name="connsiteY31" fmla="*/ 497417 h 730250"/>
              <a:gd name="connsiteX32" fmla="*/ 3683000 w 9006914"/>
              <a:gd name="connsiteY32" fmla="*/ 635000 h 730250"/>
              <a:gd name="connsiteX33" fmla="*/ 3862917 w 9006914"/>
              <a:gd name="connsiteY33" fmla="*/ 687917 h 730250"/>
              <a:gd name="connsiteX34" fmla="*/ 4191000 w 9006914"/>
              <a:gd name="connsiteY34" fmla="*/ 730250 h 730250"/>
              <a:gd name="connsiteX35" fmla="*/ 4794250 w 9006914"/>
              <a:gd name="connsiteY35" fmla="*/ 698500 h 730250"/>
              <a:gd name="connsiteX36" fmla="*/ 4847167 w 9006914"/>
              <a:gd name="connsiteY36" fmla="*/ 687917 h 730250"/>
              <a:gd name="connsiteX37" fmla="*/ 4963583 w 9006914"/>
              <a:gd name="connsiteY37" fmla="*/ 677334 h 730250"/>
              <a:gd name="connsiteX38" fmla="*/ 5027083 w 9006914"/>
              <a:gd name="connsiteY38" fmla="*/ 666750 h 730250"/>
              <a:gd name="connsiteX39" fmla="*/ 5080000 w 9006914"/>
              <a:gd name="connsiteY39" fmla="*/ 656167 h 730250"/>
              <a:gd name="connsiteX40" fmla="*/ 5291667 w 9006914"/>
              <a:gd name="connsiteY40" fmla="*/ 635000 h 730250"/>
              <a:gd name="connsiteX41" fmla="*/ 5513917 w 9006914"/>
              <a:gd name="connsiteY41" fmla="*/ 592667 h 730250"/>
              <a:gd name="connsiteX42" fmla="*/ 5693833 w 9006914"/>
              <a:gd name="connsiteY42" fmla="*/ 571500 h 730250"/>
              <a:gd name="connsiteX43" fmla="*/ 5873750 w 9006914"/>
              <a:gd name="connsiteY43" fmla="*/ 529167 h 730250"/>
              <a:gd name="connsiteX44" fmla="*/ 6043083 w 9006914"/>
              <a:gd name="connsiteY44" fmla="*/ 497417 h 730250"/>
              <a:gd name="connsiteX45" fmla="*/ 6434667 w 9006914"/>
              <a:gd name="connsiteY45" fmla="*/ 412750 h 730250"/>
              <a:gd name="connsiteX46" fmla="*/ 6953250 w 9006914"/>
              <a:gd name="connsiteY46" fmla="*/ 402167 h 730250"/>
              <a:gd name="connsiteX47" fmla="*/ 7037917 w 9006914"/>
              <a:gd name="connsiteY47" fmla="*/ 391584 h 730250"/>
              <a:gd name="connsiteX48" fmla="*/ 7239000 w 9006914"/>
              <a:gd name="connsiteY48" fmla="*/ 370417 h 730250"/>
              <a:gd name="connsiteX49" fmla="*/ 7270750 w 9006914"/>
              <a:gd name="connsiteY49" fmla="*/ 359834 h 730250"/>
              <a:gd name="connsiteX50" fmla="*/ 7577667 w 9006914"/>
              <a:gd name="connsiteY50" fmla="*/ 359834 h 730250"/>
              <a:gd name="connsiteX51" fmla="*/ 7990417 w 9006914"/>
              <a:gd name="connsiteY51" fmla="*/ 433917 h 730250"/>
              <a:gd name="connsiteX52" fmla="*/ 8138583 w 9006914"/>
              <a:gd name="connsiteY52" fmla="*/ 455084 h 730250"/>
              <a:gd name="connsiteX53" fmla="*/ 8286750 w 9006914"/>
              <a:gd name="connsiteY53" fmla="*/ 486834 h 730250"/>
              <a:gd name="connsiteX54" fmla="*/ 8434917 w 9006914"/>
              <a:gd name="connsiteY54" fmla="*/ 508000 h 730250"/>
              <a:gd name="connsiteX55" fmla="*/ 8614833 w 9006914"/>
              <a:gd name="connsiteY55" fmla="*/ 539750 h 730250"/>
              <a:gd name="connsiteX56" fmla="*/ 8847667 w 9006914"/>
              <a:gd name="connsiteY56" fmla="*/ 508000 h 730250"/>
              <a:gd name="connsiteX57" fmla="*/ 8911167 w 9006914"/>
              <a:gd name="connsiteY57" fmla="*/ 455084 h 730250"/>
              <a:gd name="connsiteX58" fmla="*/ 8942917 w 9006914"/>
              <a:gd name="connsiteY58" fmla="*/ 433917 h 730250"/>
              <a:gd name="connsiteX59" fmla="*/ 8964083 w 9006914"/>
              <a:gd name="connsiteY59" fmla="*/ 402167 h 730250"/>
              <a:gd name="connsiteX60" fmla="*/ 9006417 w 9006914"/>
              <a:gd name="connsiteY60" fmla="*/ 349250 h 730250"/>
              <a:gd name="connsiteX61" fmla="*/ 8911167 w 9006914"/>
              <a:gd name="connsiteY61" fmla="*/ 232834 h 730250"/>
              <a:gd name="connsiteX62" fmla="*/ 8784167 w 9006914"/>
              <a:gd name="connsiteY62" fmla="*/ 190500 h 730250"/>
              <a:gd name="connsiteX63" fmla="*/ 8540750 w 9006914"/>
              <a:gd name="connsiteY63" fmla="*/ 158750 h 730250"/>
              <a:gd name="connsiteX64" fmla="*/ 7842250 w 9006914"/>
              <a:gd name="connsiteY64" fmla="*/ 179917 h 730250"/>
              <a:gd name="connsiteX65" fmla="*/ 7725833 w 9006914"/>
              <a:gd name="connsiteY65" fmla="*/ 190500 h 730250"/>
              <a:gd name="connsiteX66" fmla="*/ 7493000 w 9006914"/>
              <a:gd name="connsiteY66" fmla="*/ 179917 h 730250"/>
              <a:gd name="connsiteX67" fmla="*/ 7450667 w 9006914"/>
              <a:gd name="connsiteY67" fmla="*/ 158750 h 730250"/>
              <a:gd name="connsiteX68" fmla="*/ 7408333 w 9006914"/>
              <a:gd name="connsiteY68" fmla="*/ 148167 h 730250"/>
              <a:gd name="connsiteX69" fmla="*/ 6815667 w 9006914"/>
              <a:gd name="connsiteY69" fmla="*/ 179917 h 730250"/>
              <a:gd name="connsiteX70" fmla="*/ 6498167 w 9006914"/>
              <a:gd name="connsiteY70" fmla="*/ 201084 h 730250"/>
              <a:gd name="connsiteX71" fmla="*/ 5947833 w 9006914"/>
              <a:gd name="connsiteY71" fmla="*/ 190500 h 730250"/>
              <a:gd name="connsiteX72" fmla="*/ 5736167 w 9006914"/>
              <a:gd name="connsiteY72" fmla="*/ 148167 h 730250"/>
              <a:gd name="connsiteX73" fmla="*/ 5640917 w 9006914"/>
              <a:gd name="connsiteY73" fmla="*/ 137584 h 730250"/>
              <a:gd name="connsiteX74" fmla="*/ 5566833 w 9006914"/>
              <a:gd name="connsiteY74" fmla="*/ 116417 h 730250"/>
              <a:gd name="connsiteX75" fmla="*/ 4921250 w 9006914"/>
              <a:gd name="connsiteY75" fmla="*/ 137584 h 730250"/>
              <a:gd name="connsiteX76" fmla="*/ 4804833 w 9006914"/>
              <a:gd name="connsiteY76" fmla="*/ 169334 h 730250"/>
              <a:gd name="connsiteX77" fmla="*/ 4667250 w 9006914"/>
              <a:gd name="connsiteY77" fmla="*/ 190500 h 730250"/>
              <a:gd name="connsiteX78" fmla="*/ 4381500 w 9006914"/>
              <a:gd name="connsiteY78" fmla="*/ 222250 h 730250"/>
              <a:gd name="connsiteX79" fmla="*/ 4148667 w 9006914"/>
              <a:gd name="connsiteY79" fmla="*/ 211667 h 730250"/>
              <a:gd name="connsiteX80" fmla="*/ 4106333 w 9006914"/>
              <a:gd name="connsiteY80" fmla="*/ 190500 h 730250"/>
              <a:gd name="connsiteX81" fmla="*/ 4032250 w 9006914"/>
              <a:gd name="connsiteY81" fmla="*/ 179917 h 730250"/>
              <a:gd name="connsiteX82" fmla="*/ 3810000 w 9006914"/>
              <a:gd name="connsiteY82" fmla="*/ 169334 h 730250"/>
              <a:gd name="connsiteX83" fmla="*/ 3439583 w 9006914"/>
              <a:gd name="connsiteY83" fmla="*/ 105834 h 730250"/>
              <a:gd name="connsiteX84" fmla="*/ 3111500 w 9006914"/>
              <a:gd name="connsiteY84" fmla="*/ 63500 h 730250"/>
              <a:gd name="connsiteX85" fmla="*/ 2952750 w 9006914"/>
              <a:gd name="connsiteY85" fmla="*/ 42334 h 730250"/>
              <a:gd name="connsiteX86" fmla="*/ 2423583 w 9006914"/>
              <a:gd name="connsiteY86" fmla="*/ 10584 h 730250"/>
              <a:gd name="connsiteX87" fmla="*/ 2243667 w 9006914"/>
              <a:gd name="connsiteY87" fmla="*/ 0 h 730250"/>
              <a:gd name="connsiteX88" fmla="*/ 1725083 w 9006914"/>
              <a:gd name="connsiteY88" fmla="*/ 10584 h 730250"/>
              <a:gd name="connsiteX89" fmla="*/ 1651000 w 9006914"/>
              <a:gd name="connsiteY89" fmla="*/ 21167 h 730250"/>
              <a:gd name="connsiteX90" fmla="*/ 1524000 w 9006914"/>
              <a:gd name="connsiteY90" fmla="*/ 74084 h 730250"/>
              <a:gd name="connsiteX91" fmla="*/ 1481667 w 9006914"/>
              <a:gd name="connsiteY91" fmla="*/ 95250 h 730250"/>
              <a:gd name="connsiteX92" fmla="*/ 1375833 w 9006914"/>
              <a:gd name="connsiteY92" fmla="*/ 105834 h 730250"/>
              <a:gd name="connsiteX93" fmla="*/ 1217083 w 9006914"/>
              <a:gd name="connsiteY93" fmla="*/ 95250 h 730250"/>
              <a:gd name="connsiteX94" fmla="*/ 1132417 w 9006914"/>
              <a:gd name="connsiteY94" fmla="*/ 31750 h 730250"/>
              <a:gd name="connsiteX95" fmla="*/ 910167 w 9006914"/>
              <a:gd name="connsiteY95" fmla="*/ 21167 h 730250"/>
              <a:gd name="connsiteX96" fmla="*/ 677333 w 9006914"/>
              <a:gd name="connsiteY96" fmla="*/ 21167 h 730250"/>
              <a:gd name="connsiteX97" fmla="*/ 613833 w 9006914"/>
              <a:gd name="connsiteY97" fmla="*/ 42334 h 730250"/>
              <a:gd name="connsiteX98" fmla="*/ 582083 w 9006914"/>
              <a:gd name="connsiteY98" fmla="*/ 63500 h 730250"/>
              <a:gd name="connsiteX99" fmla="*/ 317500 w 9006914"/>
              <a:gd name="connsiteY99" fmla="*/ 74084 h 730250"/>
              <a:gd name="connsiteX100" fmla="*/ 317500 w 9006914"/>
              <a:gd name="connsiteY100" fmla="*/ 74084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9006914" h="730250">
                <a:moveTo>
                  <a:pt x="666750" y="127000"/>
                </a:moveTo>
                <a:lnTo>
                  <a:pt x="666750" y="127000"/>
                </a:lnTo>
                <a:cubicBezTo>
                  <a:pt x="616331" y="121398"/>
                  <a:pt x="548757" y="114894"/>
                  <a:pt x="497417" y="105834"/>
                </a:cubicBezTo>
                <a:cubicBezTo>
                  <a:pt x="461988" y="99582"/>
                  <a:pt x="426861" y="91723"/>
                  <a:pt x="391583" y="84667"/>
                </a:cubicBezTo>
                <a:cubicBezTo>
                  <a:pt x="373944" y="81139"/>
                  <a:pt x="356474" y="76628"/>
                  <a:pt x="338667" y="74084"/>
                </a:cubicBezTo>
                <a:cubicBezTo>
                  <a:pt x="313972" y="70556"/>
                  <a:pt x="289044" y="68392"/>
                  <a:pt x="264583" y="63500"/>
                </a:cubicBezTo>
                <a:cubicBezTo>
                  <a:pt x="204893" y="51562"/>
                  <a:pt x="193786" y="46957"/>
                  <a:pt x="148167" y="31750"/>
                </a:cubicBezTo>
                <a:cubicBezTo>
                  <a:pt x="109361" y="35278"/>
                  <a:pt x="67718" y="27347"/>
                  <a:pt x="31750" y="42334"/>
                </a:cubicBezTo>
                <a:cubicBezTo>
                  <a:pt x="18324" y="47928"/>
                  <a:pt x="24215" y="70445"/>
                  <a:pt x="21167" y="84667"/>
                </a:cubicBezTo>
                <a:cubicBezTo>
                  <a:pt x="13629" y="119845"/>
                  <a:pt x="0" y="190500"/>
                  <a:pt x="0" y="190500"/>
                </a:cubicBezTo>
                <a:cubicBezTo>
                  <a:pt x="7056" y="275167"/>
                  <a:pt x="6232" y="360863"/>
                  <a:pt x="21167" y="444500"/>
                </a:cubicBezTo>
                <a:cubicBezTo>
                  <a:pt x="24268" y="461864"/>
                  <a:pt x="39642" y="475218"/>
                  <a:pt x="52917" y="486834"/>
                </a:cubicBezTo>
                <a:cubicBezTo>
                  <a:pt x="97077" y="525475"/>
                  <a:pt x="96255" y="511455"/>
                  <a:pt x="137583" y="529167"/>
                </a:cubicBezTo>
                <a:cubicBezTo>
                  <a:pt x="152084" y="535382"/>
                  <a:pt x="165806" y="543278"/>
                  <a:pt x="179917" y="550334"/>
                </a:cubicBezTo>
                <a:cubicBezTo>
                  <a:pt x="335139" y="546806"/>
                  <a:pt x="490600" y="549049"/>
                  <a:pt x="645583" y="539750"/>
                </a:cubicBezTo>
                <a:cubicBezTo>
                  <a:pt x="667855" y="538414"/>
                  <a:pt x="687438" y="523995"/>
                  <a:pt x="709083" y="518584"/>
                </a:cubicBezTo>
                <a:cubicBezTo>
                  <a:pt x="729901" y="513380"/>
                  <a:pt x="751374" y="511263"/>
                  <a:pt x="772583" y="508000"/>
                </a:cubicBezTo>
                <a:cubicBezTo>
                  <a:pt x="1005732" y="472130"/>
                  <a:pt x="738114" y="517012"/>
                  <a:pt x="889000" y="486834"/>
                </a:cubicBezTo>
                <a:cubicBezTo>
                  <a:pt x="910042" y="482626"/>
                  <a:pt x="931552" y="480905"/>
                  <a:pt x="952500" y="476250"/>
                </a:cubicBezTo>
                <a:cubicBezTo>
                  <a:pt x="963390" y="473830"/>
                  <a:pt x="973427" y="468373"/>
                  <a:pt x="984250" y="465667"/>
                </a:cubicBezTo>
                <a:cubicBezTo>
                  <a:pt x="1001701" y="461304"/>
                  <a:pt x="1019607" y="458986"/>
                  <a:pt x="1037167" y="455084"/>
                </a:cubicBezTo>
                <a:cubicBezTo>
                  <a:pt x="1094268" y="442395"/>
                  <a:pt x="1068555" y="444560"/>
                  <a:pt x="1132417" y="433917"/>
                </a:cubicBezTo>
                <a:cubicBezTo>
                  <a:pt x="1157023" y="429816"/>
                  <a:pt x="1181845" y="427127"/>
                  <a:pt x="1206500" y="423334"/>
                </a:cubicBezTo>
                <a:cubicBezTo>
                  <a:pt x="1227709" y="420071"/>
                  <a:pt x="1248622" y="414609"/>
                  <a:pt x="1270000" y="412750"/>
                </a:cubicBezTo>
                <a:cubicBezTo>
                  <a:pt x="1441708" y="397819"/>
                  <a:pt x="1723417" y="395154"/>
                  <a:pt x="1862667" y="391584"/>
                </a:cubicBezTo>
                <a:lnTo>
                  <a:pt x="2338917" y="402167"/>
                </a:lnTo>
                <a:cubicBezTo>
                  <a:pt x="2353450" y="402760"/>
                  <a:pt x="2366705" y="412750"/>
                  <a:pt x="2381250" y="412750"/>
                </a:cubicBezTo>
                <a:cubicBezTo>
                  <a:pt x="2437804" y="412750"/>
                  <a:pt x="2494139" y="405695"/>
                  <a:pt x="2550583" y="402167"/>
                </a:cubicBezTo>
                <a:cubicBezTo>
                  <a:pt x="2554111" y="388056"/>
                  <a:pt x="2547134" y="363661"/>
                  <a:pt x="2561167" y="359834"/>
                </a:cubicBezTo>
                <a:cubicBezTo>
                  <a:pt x="2595371" y="350506"/>
                  <a:pt x="2631939" y="365158"/>
                  <a:pt x="2667000" y="370417"/>
                </a:cubicBezTo>
                <a:cubicBezTo>
                  <a:pt x="2805000" y="391117"/>
                  <a:pt x="2788937" y="403547"/>
                  <a:pt x="2952750" y="444500"/>
                </a:cubicBezTo>
                <a:cubicBezTo>
                  <a:pt x="3033305" y="464639"/>
                  <a:pt x="3115822" y="476457"/>
                  <a:pt x="3196167" y="497417"/>
                </a:cubicBezTo>
                <a:cubicBezTo>
                  <a:pt x="3359340" y="539984"/>
                  <a:pt x="3520855" y="588673"/>
                  <a:pt x="3683000" y="635000"/>
                </a:cubicBezTo>
                <a:cubicBezTo>
                  <a:pt x="3743107" y="652174"/>
                  <a:pt x="3801356" y="677053"/>
                  <a:pt x="3862917" y="687917"/>
                </a:cubicBezTo>
                <a:cubicBezTo>
                  <a:pt x="4091594" y="728272"/>
                  <a:pt x="3982089" y="715328"/>
                  <a:pt x="4191000" y="730250"/>
                </a:cubicBezTo>
                <a:cubicBezTo>
                  <a:pt x="4209396" y="729432"/>
                  <a:pt x="4642634" y="716337"/>
                  <a:pt x="4794250" y="698500"/>
                </a:cubicBezTo>
                <a:cubicBezTo>
                  <a:pt x="4812115" y="696398"/>
                  <a:pt x="4829318" y="690148"/>
                  <a:pt x="4847167" y="687917"/>
                </a:cubicBezTo>
                <a:cubicBezTo>
                  <a:pt x="4885831" y="683084"/>
                  <a:pt x="4924885" y="681887"/>
                  <a:pt x="4963583" y="677334"/>
                </a:cubicBezTo>
                <a:cubicBezTo>
                  <a:pt x="4984895" y="674827"/>
                  <a:pt x="5005970" y="670589"/>
                  <a:pt x="5027083" y="666750"/>
                </a:cubicBezTo>
                <a:cubicBezTo>
                  <a:pt x="5044781" y="663532"/>
                  <a:pt x="5062122" y="658153"/>
                  <a:pt x="5080000" y="656167"/>
                </a:cubicBezTo>
                <a:cubicBezTo>
                  <a:pt x="5208039" y="641941"/>
                  <a:pt x="5190714" y="653027"/>
                  <a:pt x="5291667" y="635000"/>
                </a:cubicBezTo>
                <a:cubicBezTo>
                  <a:pt x="5365908" y="621743"/>
                  <a:pt x="5439018" y="601479"/>
                  <a:pt x="5513917" y="592667"/>
                </a:cubicBezTo>
                <a:cubicBezTo>
                  <a:pt x="5573889" y="585611"/>
                  <a:pt x="5634366" y="581994"/>
                  <a:pt x="5693833" y="571500"/>
                </a:cubicBezTo>
                <a:cubicBezTo>
                  <a:pt x="5754506" y="560793"/>
                  <a:pt x="5813481" y="541951"/>
                  <a:pt x="5873750" y="529167"/>
                </a:cubicBezTo>
                <a:cubicBezTo>
                  <a:pt x="5929928" y="517251"/>
                  <a:pt x="5986991" y="509730"/>
                  <a:pt x="6043083" y="497417"/>
                </a:cubicBezTo>
                <a:cubicBezTo>
                  <a:pt x="6070699" y="491355"/>
                  <a:pt x="6350078" y="416910"/>
                  <a:pt x="6434667" y="412750"/>
                </a:cubicBezTo>
                <a:cubicBezTo>
                  <a:pt x="6607355" y="404257"/>
                  <a:pt x="6780389" y="405695"/>
                  <a:pt x="6953250" y="402167"/>
                </a:cubicBezTo>
                <a:lnTo>
                  <a:pt x="7037917" y="391584"/>
                </a:lnTo>
                <a:cubicBezTo>
                  <a:pt x="7120127" y="381912"/>
                  <a:pt x="7154958" y="378821"/>
                  <a:pt x="7239000" y="370417"/>
                </a:cubicBezTo>
                <a:cubicBezTo>
                  <a:pt x="7249583" y="366889"/>
                  <a:pt x="7259746" y="361668"/>
                  <a:pt x="7270750" y="359834"/>
                </a:cubicBezTo>
                <a:cubicBezTo>
                  <a:pt x="7393790" y="339327"/>
                  <a:pt x="7427905" y="352345"/>
                  <a:pt x="7577667" y="359834"/>
                </a:cubicBezTo>
                <a:cubicBezTo>
                  <a:pt x="8182136" y="455277"/>
                  <a:pt x="7359843" y="322639"/>
                  <a:pt x="7990417" y="433917"/>
                </a:cubicBezTo>
                <a:cubicBezTo>
                  <a:pt x="8039548" y="442587"/>
                  <a:pt x="8089470" y="446314"/>
                  <a:pt x="8138583" y="455084"/>
                </a:cubicBezTo>
                <a:cubicBezTo>
                  <a:pt x="8188307" y="463963"/>
                  <a:pt x="8237026" y="477955"/>
                  <a:pt x="8286750" y="486834"/>
                </a:cubicBezTo>
                <a:cubicBezTo>
                  <a:pt x="8335863" y="495604"/>
                  <a:pt x="8385663" y="500056"/>
                  <a:pt x="8434917" y="508000"/>
                </a:cubicBezTo>
                <a:cubicBezTo>
                  <a:pt x="8495039" y="517697"/>
                  <a:pt x="8614833" y="539750"/>
                  <a:pt x="8614833" y="539750"/>
                </a:cubicBezTo>
                <a:cubicBezTo>
                  <a:pt x="8692444" y="529167"/>
                  <a:pt x="8770858" y="523361"/>
                  <a:pt x="8847667" y="508000"/>
                </a:cubicBezTo>
                <a:cubicBezTo>
                  <a:pt x="8868413" y="503851"/>
                  <a:pt x="8898026" y="466035"/>
                  <a:pt x="8911167" y="455084"/>
                </a:cubicBezTo>
                <a:cubicBezTo>
                  <a:pt x="8920938" y="446941"/>
                  <a:pt x="8932334" y="440973"/>
                  <a:pt x="8942917" y="433917"/>
                </a:cubicBezTo>
                <a:cubicBezTo>
                  <a:pt x="8949972" y="423334"/>
                  <a:pt x="8956451" y="412343"/>
                  <a:pt x="8964083" y="402167"/>
                </a:cubicBezTo>
                <a:cubicBezTo>
                  <a:pt x="8977636" y="384096"/>
                  <a:pt x="9004684" y="371772"/>
                  <a:pt x="9006417" y="349250"/>
                </a:cubicBezTo>
                <a:cubicBezTo>
                  <a:pt x="9012276" y="273084"/>
                  <a:pt x="8965573" y="253992"/>
                  <a:pt x="8911167" y="232834"/>
                </a:cubicBezTo>
                <a:cubicBezTo>
                  <a:pt x="8869578" y="216660"/>
                  <a:pt x="8828183" y="197836"/>
                  <a:pt x="8784167" y="190500"/>
                </a:cubicBezTo>
                <a:cubicBezTo>
                  <a:pt x="8661103" y="169990"/>
                  <a:pt x="8741979" y="182424"/>
                  <a:pt x="8540750" y="158750"/>
                </a:cubicBezTo>
                <a:lnTo>
                  <a:pt x="7842250" y="179917"/>
                </a:lnTo>
                <a:cubicBezTo>
                  <a:pt x="7803314" y="181434"/>
                  <a:pt x="7764799" y="190500"/>
                  <a:pt x="7725833" y="190500"/>
                </a:cubicBezTo>
                <a:cubicBezTo>
                  <a:pt x="7648142" y="190500"/>
                  <a:pt x="7570611" y="183445"/>
                  <a:pt x="7493000" y="179917"/>
                </a:cubicBezTo>
                <a:cubicBezTo>
                  <a:pt x="7478889" y="172861"/>
                  <a:pt x="7465439" y="164290"/>
                  <a:pt x="7450667" y="158750"/>
                </a:cubicBezTo>
                <a:cubicBezTo>
                  <a:pt x="7437048" y="153643"/>
                  <a:pt x="7422871" y="147682"/>
                  <a:pt x="7408333" y="148167"/>
                </a:cubicBezTo>
                <a:cubicBezTo>
                  <a:pt x="7210604" y="154758"/>
                  <a:pt x="7013201" y="168943"/>
                  <a:pt x="6815667" y="179917"/>
                </a:cubicBezTo>
                <a:cubicBezTo>
                  <a:pt x="6692563" y="186756"/>
                  <a:pt x="6619003" y="192452"/>
                  <a:pt x="6498167" y="201084"/>
                </a:cubicBezTo>
                <a:cubicBezTo>
                  <a:pt x="6314722" y="197556"/>
                  <a:pt x="6131104" y="199227"/>
                  <a:pt x="5947833" y="190500"/>
                </a:cubicBezTo>
                <a:cubicBezTo>
                  <a:pt x="5891020" y="187795"/>
                  <a:pt x="5794381" y="157869"/>
                  <a:pt x="5736167" y="148167"/>
                </a:cubicBezTo>
                <a:cubicBezTo>
                  <a:pt x="5704656" y="142915"/>
                  <a:pt x="5672667" y="141112"/>
                  <a:pt x="5640917" y="137584"/>
                </a:cubicBezTo>
                <a:cubicBezTo>
                  <a:pt x="5616222" y="130528"/>
                  <a:pt x="5592232" y="120227"/>
                  <a:pt x="5566833" y="116417"/>
                </a:cubicBezTo>
                <a:cubicBezTo>
                  <a:pt x="5365577" y="86229"/>
                  <a:pt x="5086041" y="127285"/>
                  <a:pt x="4921250" y="137584"/>
                </a:cubicBezTo>
                <a:cubicBezTo>
                  <a:pt x="4882444" y="148167"/>
                  <a:pt x="4844211" y="161130"/>
                  <a:pt x="4804833" y="169334"/>
                </a:cubicBezTo>
                <a:cubicBezTo>
                  <a:pt x="4759408" y="178797"/>
                  <a:pt x="4713215" y="184160"/>
                  <a:pt x="4667250" y="190500"/>
                </a:cubicBezTo>
                <a:cubicBezTo>
                  <a:pt x="4516435" y="211302"/>
                  <a:pt x="4515396" y="210078"/>
                  <a:pt x="4381500" y="222250"/>
                </a:cubicBezTo>
                <a:cubicBezTo>
                  <a:pt x="4303889" y="218722"/>
                  <a:pt x="4225846" y="220572"/>
                  <a:pt x="4148667" y="211667"/>
                </a:cubicBezTo>
                <a:cubicBezTo>
                  <a:pt x="4132994" y="209859"/>
                  <a:pt x="4121554" y="194651"/>
                  <a:pt x="4106333" y="190500"/>
                </a:cubicBezTo>
                <a:cubicBezTo>
                  <a:pt x="4082267" y="183937"/>
                  <a:pt x="4057132" y="181694"/>
                  <a:pt x="4032250" y="179917"/>
                </a:cubicBezTo>
                <a:cubicBezTo>
                  <a:pt x="3958271" y="174633"/>
                  <a:pt x="3884083" y="172862"/>
                  <a:pt x="3810000" y="169334"/>
                </a:cubicBezTo>
                <a:cubicBezTo>
                  <a:pt x="3686528" y="148167"/>
                  <a:pt x="3563597" y="123551"/>
                  <a:pt x="3439583" y="105834"/>
                </a:cubicBezTo>
                <a:cubicBezTo>
                  <a:pt x="3153622" y="64982"/>
                  <a:pt x="3435395" y="103986"/>
                  <a:pt x="3111500" y="63500"/>
                </a:cubicBezTo>
                <a:cubicBezTo>
                  <a:pt x="3058527" y="56878"/>
                  <a:pt x="3005916" y="47167"/>
                  <a:pt x="2952750" y="42334"/>
                </a:cubicBezTo>
                <a:cubicBezTo>
                  <a:pt x="2731380" y="22210"/>
                  <a:pt x="2632881" y="21600"/>
                  <a:pt x="2423583" y="10584"/>
                </a:cubicBezTo>
                <a:lnTo>
                  <a:pt x="2243667" y="0"/>
                </a:lnTo>
                <a:lnTo>
                  <a:pt x="1725083" y="10584"/>
                </a:lnTo>
                <a:cubicBezTo>
                  <a:pt x="1700154" y="11474"/>
                  <a:pt x="1674787" y="13655"/>
                  <a:pt x="1651000" y="21167"/>
                </a:cubicBezTo>
                <a:cubicBezTo>
                  <a:pt x="1607268" y="34977"/>
                  <a:pt x="1565020" y="53575"/>
                  <a:pt x="1524000" y="74084"/>
                </a:cubicBezTo>
                <a:cubicBezTo>
                  <a:pt x="1509889" y="81139"/>
                  <a:pt x="1497093" y="91944"/>
                  <a:pt x="1481667" y="95250"/>
                </a:cubicBezTo>
                <a:cubicBezTo>
                  <a:pt x="1447000" y="102679"/>
                  <a:pt x="1411111" y="102306"/>
                  <a:pt x="1375833" y="105834"/>
                </a:cubicBezTo>
                <a:cubicBezTo>
                  <a:pt x="1322916" y="102306"/>
                  <a:pt x="1268371" y="108747"/>
                  <a:pt x="1217083" y="95250"/>
                </a:cubicBezTo>
                <a:cubicBezTo>
                  <a:pt x="1090358" y="61901"/>
                  <a:pt x="1250497" y="45920"/>
                  <a:pt x="1132417" y="31750"/>
                </a:cubicBezTo>
                <a:cubicBezTo>
                  <a:pt x="1058778" y="22913"/>
                  <a:pt x="984250" y="24695"/>
                  <a:pt x="910167" y="21167"/>
                </a:cubicBezTo>
                <a:cubicBezTo>
                  <a:pt x="808524" y="4227"/>
                  <a:pt x="821586" y="1496"/>
                  <a:pt x="677333" y="21167"/>
                </a:cubicBezTo>
                <a:cubicBezTo>
                  <a:pt x="655226" y="24182"/>
                  <a:pt x="632398" y="29958"/>
                  <a:pt x="613833" y="42334"/>
                </a:cubicBezTo>
                <a:cubicBezTo>
                  <a:pt x="603250" y="49389"/>
                  <a:pt x="594730" y="62145"/>
                  <a:pt x="582083" y="63500"/>
                </a:cubicBezTo>
                <a:cubicBezTo>
                  <a:pt x="494320" y="72903"/>
                  <a:pt x="317500" y="74084"/>
                  <a:pt x="317500" y="74084"/>
                </a:cubicBezTo>
                <a:lnTo>
                  <a:pt x="317500" y="74084"/>
                </a:lnTo>
              </a:path>
            </a:pathLst>
          </a:cu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-103118" y="1217083"/>
            <a:ext cx="914400" cy="91440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8449412" y="1404622"/>
            <a:ext cx="914400" cy="91440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04583" y="1303172"/>
            <a:ext cx="22330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23.4!!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13757" y="218055"/>
            <a:ext cx="32890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We’re #79!!!!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2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" grpId="0"/>
      <p:bldP spid="7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4800"/>
            <a:ext cx="9144000" cy="11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2547-DEC3-0743-9E07-18B67386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1134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Elective Offices, 2019,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A3402-312F-B841-B855-4922DFFE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1328930"/>
            <a:ext cx="6965244" cy="4767070"/>
          </a:xfrm>
        </p:spPr>
        <p:txBody>
          <a:bodyPr>
            <a:normAutofit/>
          </a:bodyPr>
          <a:lstStyle/>
          <a:p>
            <a:r>
              <a:rPr lang="en-US" dirty="0"/>
              <a:t>51% of the population</a:t>
            </a:r>
          </a:p>
          <a:p>
            <a:r>
              <a:rPr lang="en-US" dirty="0"/>
              <a:t>22% of mayors of population &gt;300,000</a:t>
            </a:r>
          </a:p>
          <a:p>
            <a:r>
              <a:rPr lang="en-US" dirty="0"/>
              <a:t>27% of the 100 largest cities</a:t>
            </a:r>
          </a:p>
          <a:p>
            <a:r>
              <a:rPr lang="en-US" dirty="0"/>
              <a:t>30% of members of State House/Assemblies</a:t>
            </a:r>
          </a:p>
          <a:p>
            <a:r>
              <a:rPr lang="en-US" dirty="0"/>
              <a:t>26% of members of State Senates</a:t>
            </a:r>
          </a:p>
          <a:p>
            <a:r>
              <a:rPr lang="en-US" dirty="0"/>
              <a:t>30% of Statewide executive offices other than governors, lt. governors.</a:t>
            </a:r>
          </a:p>
          <a:p>
            <a:r>
              <a:rPr lang="en-US" dirty="0"/>
              <a:t>35% of lieutenant governors.</a:t>
            </a:r>
          </a:p>
          <a:p>
            <a:r>
              <a:rPr lang="en-US" dirty="0"/>
              <a:t>18% of governors</a:t>
            </a:r>
          </a:p>
        </p:txBody>
      </p:sp>
    </p:spTree>
    <p:extLst>
      <p:ext uri="{BB962C8B-B14F-4D97-AF65-F5344CB8AC3E}">
        <p14:creationId xmlns:p14="http://schemas.microsoft.com/office/powerpoint/2010/main" val="413734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2547-DEC3-0743-9E07-18B67386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1134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Elective Offices, 2019,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A3402-312F-B841-B855-4922DFFE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1328930"/>
            <a:ext cx="6965244" cy="4767070"/>
          </a:xfrm>
        </p:spPr>
        <p:txBody>
          <a:bodyPr>
            <a:normAutofit/>
          </a:bodyPr>
          <a:lstStyle/>
          <a:p>
            <a:r>
              <a:rPr lang="en-US" dirty="0"/>
              <a:t>26% of the U.S. Senate</a:t>
            </a:r>
          </a:p>
          <a:p>
            <a:r>
              <a:rPr lang="en-US" dirty="0"/>
              <a:t>23% of members of the US. House of Representatives</a:t>
            </a:r>
          </a:p>
          <a:p>
            <a:r>
              <a:rPr lang="en-US" dirty="0"/>
              <a:t>No Vice President. Ever.</a:t>
            </a:r>
          </a:p>
          <a:p>
            <a:r>
              <a:rPr lang="en-US" dirty="0"/>
              <a:t>No President. Ever.</a:t>
            </a:r>
          </a:p>
        </p:txBody>
      </p:sp>
    </p:spTree>
    <p:extLst>
      <p:ext uri="{BB962C8B-B14F-4D97-AF65-F5344CB8AC3E}">
        <p14:creationId xmlns:p14="http://schemas.microsoft.com/office/powerpoint/2010/main" val="111607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EB7E-E832-9344-AEB6-E909B4AD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2090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State Rankings: Percentage of Women State Legislators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0F5011-51C2-D74A-94AD-60BAAAF92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17" y="1868666"/>
            <a:ext cx="7187094" cy="3696756"/>
          </a:xfrm>
        </p:spPr>
      </p:pic>
    </p:spTree>
    <p:extLst>
      <p:ext uri="{BB962C8B-B14F-4D97-AF65-F5344CB8AC3E}">
        <p14:creationId xmlns:p14="http://schemas.microsoft.com/office/powerpoint/2010/main" val="388522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EB7E-E832-9344-AEB6-E909B4AD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20907"/>
          </a:xfrm>
        </p:spPr>
        <p:txBody>
          <a:bodyPr>
            <a:normAutofit/>
          </a:bodyPr>
          <a:lstStyle/>
          <a:p>
            <a:r>
              <a:rPr lang="en-US" sz="3600" dirty="0"/>
              <a:t>State by State: Women Governors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8E8366-9891-7146-BBFE-CDAAF841B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12" y="1885245"/>
            <a:ext cx="7002335" cy="3770488"/>
          </a:xfrm>
        </p:spPr>
      </p:pic>
    </p:spTree>
    <p:extLst>
      <p:ext uri="{BB962C8B-B14F-4D97-AF65-F5344CB8AC3E}">
        <p14:creationId xmlns:p14="http://schemas.microsoft.com/office/powerpoint/2010/main" val="2526420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EB7E-E832-9344-AEB6-E909B4AD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2090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State by State: Congressional Delegation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E59F5E-266A-684F-B668-CFC56C0B6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8" y="2080439"/>
            <a:ext cx="7384673" cy="3740041"/>
          </a:xfrm>
        </p:spPr>
      </p:pic>
    </p:spTree>
    <p:extLst>
      <p:ext uri="{BB962C8B-B14F-4D97-AF65-F5344CB8AC3E}">
        <p14:creationId xmlns:p14="http://schemas.microsoft.com/office/powerpoint/2010/main" val="147212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32B4-5199-2044-AEE6-5C2BC8DD2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72551"/>
          </a:xfrm>
        </p:spPr>
        <p:txBody>
          <a:bodyPr>
            <a:normAutofit/>
          </a:bodyPr>
          <a:lstStyle/>
          <a:p>
            <a:r>
              <a:rPr lang="en-US" sz="3200" dirty="0"/>
              <a:t>Women in the Federal Workforce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28C7EC-7332-A741-83A8-43D94D5DD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89" y="1490133"/>
            <a:ext cx="5983111" cy="4730832"/>
          </a:xfrm>
        </p:spPr>
      </p:pic>
    </p:spTree>
    <p:extLst>
      <p:ext uri="{BB962C8B-B14F-4D97-AF65-F5344CB8AC3E}">
        <p14:creationId xmlns:p14="http://schemas.microsoft.com/office/powerpoint/2010/main" val="419999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4873-FF75-A741-950B-8ECA2C6E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596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Women’s Jobs in Federal Workforce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3BA634-D45F-7448-B94B-84F8E442E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40" y="1533973"/>
            <a:ext cx="5063838" cy="4008871"/>
          </a:xfrm>
        </p:spPr>
      </p:pic>
    </p:spTree>
    <p:extLst>
      <p:ext uri="{BB962C8B-B14F-4D97-AF65-F5344CB8AC3E}">
        <p14:creationId xmlns:p14="http://schemas.microsoft.com/office/powerpoint/2010/main" val="41046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DB1AB-8DCD-974C-9E75-A1C09C98C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91" y="770467"/>
            <a:ext cx="6754519" cy="50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0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A000-1D11-2945-BBE5-AD69F071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327" y="2804878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/>
              <a:t>Timeline of </a:t>
            </a:r>
            <a:r>
              <a:rPr lang="en-US" sz="3600" i="1" dirty="0"/>
              <a:t>Firsts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7974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17B9-69AD-DF45-B55C-C6A5B07D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4" y="2081938"/>
            <a:ext cx="6965245" cy="2128818"/>
          </a:xfrm>
        </p:spPr>
        <p:txBody>
          <a:bodyPr>
            <a:normAutofit/>
          </a:bodyPr>
          <a:lstStyle/>
          <a:p>
            <a:r>
              <a:rPr lang="en-US" sz="3600" dirty="0"/>
              <a:t>Why are we stuck in terms of the number of women in elective office?</a:t>
            </a:r>
          </a:p>
        </p:txBody>
      </p:sp>
    </p:spTree>
    <p:extLst>
      <p:ext uri="{BB962C8B-B14F-4D97-AF65-F5344CB8AC3E}">
        <p14:creationId xmlns:p14="http://schemas.microsoft.com/office/powerpoint/2010/main" val="47097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5D2F6-8073-414E-9A77-9B576917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4" y="2759271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/>
              <a:t>Why does the number of women in office matter?</a:t>
            </a:r>
          </a:p>
        </p:txBody>
      </p:sp>
    </p:spTree>
    <p:extLst>
      <p:ext uri="{BB962C8B-B14F-4D97-AF65-F5344CB8AC3E}">
        <p14:creationId xmlns:p14="http://schemas.microsoft.com/office/powerpoint/2010/main" val="156294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D4E6-5AC1-0146-98E4-EE81BD6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9192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36529-7838-B646-8A0A-D5171B3AB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844" y="1309511"/>
            <a:ext cx="6180601" cy="44135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Partisanship, vote: American National Election Studies</a:t>
            </a:r>
          </a:p>
          <a:p>
            <a:r>
              <a:rPr lang="en-US" dirty="0"/>
              <a:t>Clinton/Sanders vote 2016: CNN Exit Polls</a:t>
            </a:r>
          </a:p>
          <a:p>
            <a:r>
              <a:rPr lang="en-US" dirty="0"/>
              <a:t>2016, 2018 votes: CNN Exit Polls</a:t>
            </a:r>
          </a:p>
          <a:p>
            <a:r>
              <a:rPr lang="en-US" dirty="0"/>
              <a:t>Data on women in office except federal workforce: Center for American Women in Politics</a:t>
            </a:r>
          </a:p>
          <a:p>
            <a:r>
              <a:rPr lang="en-US" dirty="0"/>
              <a:t>Women in national parliaments: the Inter-Parliamentary Union.</a:t>
            </a:r>
          </a:p>
          <a:p>
            <a:r>
              <a:rPr lang="en-US" dirty="0"/>
              <a:t>Women in the federal workforce: US Office of  Personnel Management, </a:t>
            </a:r>
            <a:r>
              <a:rPr lang="en-US" i="1" dirty="0"/>
              <a:t>Federal Equal Opportunity Recruitment Program, Report to Congress.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0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1446-8AEF-2E4A-8EA8-F751110E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4792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Women in Congress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EFC91D-F61F-6C4D-ABC9-8D6939341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1303457"/>
            <a:ext cx="6144768" cy="4734929"/>
          </a:xfrm>
        </p:spPr>
      </p:pic>
    </p:spTree>
    <p:extLst>
      <p:ext uri="{BB962C8B-B14F-4D97-AF65-F5344CB8AC3E}">
        <p14:creationId xmlns:p14="http://schemas.microsoft.com/office/powerpoint/2010/main" val="416447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44DC-EA64-9E4B-B497-8AB59D7F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407" y="2707342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/>
              <a:t>A LITTLE INTERNATIONAL CONTEXT</a:t>
            </a:r>
          </a:p>
        </p:txBody>
      </p:sp>
    </p:spTree>
    <p:extLst>
      <p:ext uri="{BB962C8B-B14F-4D97-AF65-F5344CB8AC3E}">
        <p14:creationId xmlns:p14="http://schemas.microsoft.com/office/powerpoint/2010/main" val="288713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40" y="101703"/>
            <a:ext cx="8283789" cy="6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7" y="689009"/>
            <a:ext cx="8702395" cy="54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1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7" y="689009"/>
            <a:ext cx="8691128" cy="54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8" y="689009"/>
            <a:ext cx="8786474" cy="54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6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62" y="716029"/>
            <a:ext cx="8808330" cy="54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85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8356</TotalTime>
  <Words>266</Words>
  <Application>Microsoft Macintosh PowerPoint</Application>
  <PresentationFormat>On-screen Show (4:3)</PresentationFormat>
  <Paragraphs>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Brush Script MT</vt:lpstr>
      <vt:lpstr>Calibri</vt:lpstr>
      <vt:lpstr>Constantia</vt:lpstr>
      <vt:lpstr>Franklin Gothic Book</vt:lpstr>
      <vt:lpstr>Rage Italic</vt:lpstr>
      <vt:lpstr>Pushpin</vt:lpstr>
      <vt:lpstr>PO/WS 505: 19th Amendment Centennial</vt:lpstr>
      <vt:lpstr>Timeline of Firsts</vt:lpstr>
      <vt:lpstr>Women in Congress</vt:lpstr>
      <vt:lpstr>A LITTLE INTERNATIONAL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Elective Offices, 2019, 2020</vt:lpstr>
      <vt:lpstr>Elective Offices, 2019, 2020</vt:lpstr>
      <vt:lpstr>State Rankings: Percentage of Women State Legislators</vt:lpstr>
      <vt:lpstr>State by State: Women Governors</vt:lpstr>
      <vt:lpstr>State by State: Congressional Delegation</vt:lpstr>
      <vt:lpstr>Women in the Federal Workforce</vt:lpstr>
      <vt:lpstr>Women’s Jobs in Federal Workforce</vt:lpstr>
      <vt:lpstr>PowerPoint Presentation</vt:lpstr>
      <vt:lpstr>Why are we stuck in terms of the number of women in elective office?</vt:lpstr>
      <vt:lpstr>Why does the number of women in office matter?</vt:lpstr>
      <vt:lpstr>Data Sources</vt:lpstr>
    </vt:vector>
  </TitlesOfParts>
  <Company>Boston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Sapiro</dc:creator>
  <cp:lastModifiedBy>Sapiro, Virginia</cp:lastModifiedBy>
  <cp:revision>112</cp:revision>
  <dcterms:created xsi:type="dcterms:W3CDTF">2017-03-30T17:11:06Z</dcterms:created>
  <dcterms:modified xsi:type="dcterms:W3CDTF">2020-03-27T15:35:12Z</dcterms:modified>
</cp:coreProperties>
</file>